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73" r:id="rId14"/>
    <p:sldId id="267" r:id="rId15"/>
    <p:sldId id="268" r:id="rId16"/>
    <p:sldId id="269" r:id="rId17"/>
    <p:sldId id="270" r:id="rId18"/>
    <p:sldId id="271" r:id="rId19"/>
    <p:sldId id="275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4BC5-63A4-4C6A-8D4C-22861FA610F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F7C7-B024-409D-8BC1-FCAF7FC0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9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4BC5-63A4-4C6A-8D4C-22861FA610F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F7C7-B024-409D-8BC1-FCAF7FC0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4BC5-63A4-4C6A-8D4C-22861FA610F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F7C7-B024-409D-8BC1-FCAF7FC0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4BC5-63A4-4C6A-8D4C-22861FA610F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F7C7-B024-409D-8BC1-FCAF7FC0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4BC5-63A4-4C6A-8D4C-22861FA610F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F7C7-B024-409D-8BC1-FCAF7FC0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0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4BC5-63A4-4C6A-8D4C-22861FA610F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F7C7-B024-409D-8BC1-FCAF7FC0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3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4BC5-63A4-4C6A-8D4C-22861FA610F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F7C7-B024-409D-8BC1-FCAF7FC0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4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4BC5-63A4-4C6A-8D4C-22861FA610F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F7C7-B024-409D-8BC1-FCAF7FC0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4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4BC5-63A4-4C6A-8D4C-22861FA610F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F7C7-B024-409D-8BC1-FCAF7FC0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1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4BC5-63A4-4C6A-8D4C-22861FA610F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F7C7-B024-409D-8BC1-FCAF7FC0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4BC5-63A4-4C6A-8D4C-22861FA610F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F7C7-B024-409D-8BC1-FCAF7FC0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4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14BC5-63A4-4C6A-8D4C-22861FA610F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2F7C7-B024-409D-8BC1-FCAF7FC03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4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WvM2VlRD6k&amp;feature=player_detailpage" TargetMode="External"/><Relationship Id="rId2" Type="http://schemas.openxmlformats.org/officeDocument/2006/relationships/hyperlink" Target="http://www.youtube.com/watch?v=mYCyqfiZaf4&amp;feature=player_detailp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F86KyHDMYQI&amp;feature=player_detailpag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334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Eras Bold ITC" pitchFamily="34" charset="0"/>
              </a:rPr>
              <a:t>Blood </a:t>
            </a:r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ras Bold ITC" pitchFamily="34" charset="0"/>
              </a:rPr>
              <a:t>Wedding</a:t>
            </a:r>
            <a:r>
              <a:rPr lang="en-US" sz="7200" b="1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br>
              <a:rPr lang="en-US" sz="7200" b="1" dirty="0" smtClean="0">
                <a:solidFill>
                  <a:srgbClr val="C00000"/>
                </a:solidFill>
                <a:latin typeface="Eras Bold ITC" pitchFamily="34" charset="0"/>
              </a:rPr>
            </a:br>
            <a:r>
              <a:rPr lang="en-US" sz="7200" b="1" dirty="0" smtClean="0">
                <a:solidFill>
                  <a:srgbClr val="C00000"/>
                </a:solidFill>
                <a:latin typeface="Eras Bold ITC" pitchFamily="34" charset="0"/>
              </a:rPr>
              <a:t>Act 2</a:t>
            </a:r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2194560" y="3962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Summary</a:t>
            </a:r>
          </a:p>
          <a:p>
            <a:pPr algn="ctr"/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&amp;</a:t>
            </a:r>
          </a:p>
          <a:p>
            <a:pPr algn="ctr"/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Analysis</a:t>
            </a:r>
            <a:endParaRPr lang="en-US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" y="0"/>
            <a:ext cx="8839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dirty="0"/>
              <a:t>The scene ends when </a:t>
            </a:r>
            <a:r>
              <a:rPr lang="en-US" sz="3600" dirty="0" smtClean="0"/>
              <a:t>Bride and Leonardo</a:t>
            </a:r>
          </a:p>
          <a:p>
            <a:r>
              <a:rPr lang="en-US" sz="3600" dirty="0" smtClean="0"/>
              <a:t>are </a:t>
            </a:r>
            <a:r>
              <a:rPr lang="en-US" sz="3600" dirty="0"/>
              <a:t>both, suddenly, noticeably </a:t>
            </a:r>
            <a:r>
              <a:rPr lang="en-US" sz="3600" dirty="0" smtClean="0"/>
              <a:t>absent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Wife</a:t>
            </a:r>
            <a:r>
              <a:rPr lang="en-US" sz="3600" dirty="0"/>
              <a:t>, who has </a:t>
            </a:r>
            <a:r>
              <a:rPr lang="en-US" sz="3600" dirty="0" smtClean="0"/>
              <a:t>been suspicious</a:t>
            </a:r>
            <a:r>
              <a:rPr lang="en-US" sz="3600" dirty="0"/>
              <a:t>, </a:t>
            </a:r>
            <a:r>
              <a:rPr lang="en-US" sz="3600" dirty="0" smtClean="0"/>
              <a:t>exclaims</a:t>
            </a:r>
          </a:p>
          <a:p>
            <a:r>
              <a:rPr lang="en-US" sz="3600" dirty="0" smtClean="0"/>
              <a:t>they </a:t>
            </a:r>
            <a:r>
              <a:rPr lang="en-US" sz="3600" dirty="0"/>
              <a:t>have left together on a </a:t>
            </a:r>
            <a:r>
              <a:rPr lang="en-US" sz="3600" dirty="0" smtClean="0"/>
              <a:t>horse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Father </a:t>
            </a:r>
            <a:r>
              <a:rPr lang="en-US" sz="3600" dirty="0"/>
              <a:t>and Mother are </a:t>
            </a:r>
            <a:r>
              <a:rPr lang="en-US" sz="3600" dirty="0" smtClean="0"/>
              <a:t>horrified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Although the Mother </a:t>
            </a:r>
            <a:r>
              <a:rPr lang="en-US" sz="3600" dirty="0"/>
              <a:t>vows revenge, </a:t>
            </a:r>
            <a:r>
              <a:rPr lang="en-US" sz="3600" dirty="0" smtClean="0"/>
              <a:t>the</a:t>
            </a:r>
          </a:p>
          <a:p>
            <a:r>
              <a:rPr lang="en-US" sz="3600" dirty="0" smtClean="0"/>
              <a:t>memory </a:t>
            </a:r>
            <a:r>
              <a:rPr lang="en-US" sz="3600" dirty="0"/>
              <a:t>of her dead kin makes </a:t>
            </a:r>
            <a:r>
              <a:rPr lang="en-US" sz="3600" u="sng" dirty="0"/>
              <a:t>her calls for revenge ominous and confused</a:t>
            </a:r>
            <a:r>
              <a:rPr lang="en-US" sz="3600" dirty="0"/>
              <a:t>: “</a:t>
            </a:r>
            <a:r>
              <a:rPr lang="en-US" sz="3600" b="1" dirty="0" smtClean="0"/>
              <a:t>Go! After </a:t>
            </a:r>
            <a:r>
              <a:rPr lang="en-US" sz="3600" b="1" dirty="0"/>
              <a:t>them! No! Don’t go! Those people kill quickly and well! But—yes—run! And I’ll </a:t>
            </a:r>
            <a:r>
              <a:rPr lang="en-US" sz="3600" b="1" dirty="0" smtClean="0"/>
              <a:t>follow”</a:t>
            </a:r>
            <a:r>
              <a:rPr lang="en-US" sz="3600" dirty="0" smtClean="0"/>
              <a:t>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/>
              <a:t>B</a:t>
            </a:r>
            <a:r>
              <a:rPr lang="en-US" sz="3600" dirty="0" smtClean="0"/>
              <a:t>lood feud </a:t>
            </a:r>
            <a:r>
              <a:rPr lang="en-US" sz="3600" dirty="0"/>
              <a:t>is re-ignited as </a:t>
            </a:r>
            <a:r>
              <a:rPr lang="en-US" sz="3600" dirty="0" smtClean="0"/>
              <a:t>the</a:t>
            </a:r>
          </a:p>
          <a:p>
            <a:r>
              <a:rPr lang="en-US" sz="3600" dirty="0" smtClean="0"/>
              <a:t>Bridegroom’s </a:t>
            </a:r>
            <a:r>
              <a:rPr lang="en-US" sz="3600" dirty="0"/>
              <a:t>relatives prepare for the </a:t>
            </a:r>
            <a:r>
              <a:rPr lang="en-US" sz="3600" dirty="0" smtClean="0"/>
              <a:t>hunt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34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9144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http://www.youtube.com/watch?v=mYCyqfiZaf4&amp;feature=player_detailpage</a:t>
            </a:r>
            <a:endParaRPr lang="en-US" dirty="0"/>
          </a:p>
        </p:txBody>
      </p:sp>
      <p:sp>
        <p:nvSpPr>
          <p:cNvPr id="4" name="Rectangle 3">
            <a:hlinkClick r:id="rId3"/>
          </p:cNvPr>
          <p:cNvSpPr/>
          <p:nvPr/>
        </p:nvSpPr>
        <p:spPr>
          <a:xfrm>
            <a:off x="914400" y="480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http://www.youtube.com/watch?v=F86KyHDMYQI&amp;feature=player_detailpage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3105835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http://www.youtube.com/watch?v=lWvM2VlRD6k&amp;feature=player_detailpage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1283732"/>
            <a:ext cx="253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 2 scene 1 - 8 minutes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199" y="3577828"/>
            <a:ext cx="416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Act 2  DUENDE interpretation </a:t>
            </a:r>
            <a:r>
              <a:rPr lang="en-US" dirty="0" smtClean="0"/>
              <a:t>- 10 minutes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3634" y="5169932"/>
            <a:ext cx="253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 2 scene 2 - 6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428178"/>
            <a:ext cx="8991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Analysis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i="1" dirty="0"/>
              <a:t>Blood Wedding </a:t>
            </a:r>
            <a:r>
              <a:rPr lang="en-US" sz="3200" dirty="0"/>
              <a:t>is often interpreted as a play </a:t>
            </a:r>
            <a:r>
              <a:rPr lang="en-US" sz="3200" dirty="0" smtClean="0"/>
              <a:t>that</a:t>
            </a:r>
          </a:p>
          <a:p>
            <a:r>
              <a:rPr lang="en-US" sz="3200" dirty="0" smtClean="0"/>
              <a:t>questions </a:t>
            </a:r>
            <a:r>
              <a:rPr lang="en-US" sz="3200" dirty="0"/>
              <a:t>the validity of tradition and </a:t>
            </a:r>
            <a:r>
              <a:rPr lang="en-US" sz="3200" dirty="0" smtClean="0"/>
              <a:t>conformity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Tradition is </a:t>
            </a:r>
            <a:r>
              <a:rPr lang="en-US" sz="3200" dirty="0"/>
              <a:t>represented by the ceremony </a:t>
            </a:r>
            <a:r>
              <a:rPr lang="en-US" sz="3200" dirty="0" smtClean="0"/>
              <a:t>of</a:t>
            </a:r>
          </a:p>
          <a:p>
            <a:r>
              <a:rPr lang="en-US" sz="3200" dirty="0" smtClean="0"/>
              <a:t>marriage </a:t>
            </a:r>
            <a:r>
              <a:rPr lang="en-US" sz="3200" dirty="0"/>
              <a:t>or a </a:t>
            </a:r>
            <a:r>
              <a:rPr lang="en-US" sz="3200" dirty="0" smtClean="0"/>
              <a:t>wedding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Although </a:t>
            </a:r>
            <a:r>
              <a:rPr lang="en-US" sz="3200" dirty="0"/>
              <a:t>the audience never sees the </a:t>
            </a:r>
            <a:r>
              <a:rPr lang="en-US" sz="3200" dirty="0" smtClean="0"/>
              <a:t>actual</a:t>
            </a:r>
          </a:p>
          <a:p>
            <a:r>
              <a:rPr lang="en-US" sz="3200" dirty="0" smtClean="0"/>
              <a:t>wedding</a:t>
            </a:r>
            <a:r>
              <a:rPr lang="en-US" sz="3200" dirty="0"/>
              <a:t>, all the action in the play revolves around </a:t>
            </a:r>
            <a:r>
              <a:rPr lang="en-US" sz="3200" dirty="0" smtClean="0"/>
              <a:t>it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The </a:t>
            </a:r>
            <a:r>
              <a:rPr lang="en-US" sz="3200" dirty="0"/>
              <a:t>preparations—the dressing of the Bride, </a:t>
            </a:r>
            <a:r>
              <a:rPr lang="en-US" sz="3200" dirty="0" smtClean="0"/>
              <a:t>the</a:t>
            </a:r>
          </a:p>
          <a:p>
            <a:r>
              <a:rPr lang="en-US" sz="3200" dirty="0" smtClean="0"/>
              <a:t>meeting between </a:t>
            </a:r>
            <a:r>
              <a:rPr lang="en-US" sz="3200" dirty="0"/>
              <a:t>the Mother and Father and the discussion of property—are presented in </a:t>
            </a:r>
            <a:r>
              <a:rPr lang="en-US" sz="3200" dirty="0" smtClean="0"/>
              <a:t>detail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However</a:t>
            </a:r>
            <a:r>
              <a:rPr lang="en-US" sz="3200" dirty="0"/>
              <a:t>, love </a:t>
            </a:r>
            <a:r>
              <a:rPr lang="en-US" sz="3200" dirty="0" smtClean="0"/>
              <a:t>is conspicuously </a:t>
            </a:r>
            <a:r>
              <a:rPr lang="en-US" sz="3200" dirty="0"/>
              <a:t>absent from </a:t>
            </a:r>
            <a:r>
              <a:rPr lang="en-US" sz="3200" dirty="0" smtClean="0"/>
              <a:t>all</a:t>
            </a:r>
          </a:p>
          <a:p>
            <a:r>
              <a:rPr lang="en-US" sz="3200" dirty="0" smtClean="0"/>
              <a:t>these </a:t>
            </a:r>
            <a:r>
              <a:rPr lang="en-US" sz="3200" dirty="0"/>
              <a:t>preparations and </a:t>
            </a:r>
            <a:r>
              <a:rPr lang="en-US" sz="3200" dirty="0" smtClean="0"/>
              <a:t>accounts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43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335845"/>
            <a:ext cx="8915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dirty="0"/>
              <a:t>As Act II unfolds, the economic </a:t>
            </a:r>
            <a:r>
              <a:rPr lang="en-US" sz="3600" dirty="0" smtClean="0"/>
              <a:t>reasons</a:t>
            </a:r>
          </a:p>
          <a:p>
            <a:r>
              <a:rPr lang="en-US" sz="3600" dirty="0" smtClean="0"/>
              <a:t>behind </a:t>
            </a:r>
            <a:r>
              <a:rPr lang="en-US" sz="3600" dirty="0"/>
              <a:t>the tradition of marriage become even more apparent: the Bridegroom has an estate and Leonardo </a:t>
            </a:r>
            <a:r>
              <a:rPr lang="en-US" sz="3600" dirty="0" smtClean="0"/>
              <a:t>does not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Passion</a:t>
            </a:r>
            <a:r>
              <a:rPr lang="en-US" sz="3600" dirty="0"/>
              <a:t>, alluded to as “blood” (yet </a:t>
            </a:r>
            <a:r>
              <a:rPr lang="en-US" sz="3600" dirty="0" smtClean="0"/>
              <a:t>another</a:t>
            </a:r>
          </a:p>
          <a:p>
            <a:r>
              <a:rPr lang="en-US" sz="3600" dirty="0" smtClean="0"/>
              <a:t>meaning </a:t>
            </a:r>
            <a:r>
              <a:rPr lang="en-US" sz="3600" dirty="0"/>
              <a:t>behind the title), is thwarted in that society does </a:t>
            </a:r>
            <a:r>
              <a:rPr lang="en-US" sz="3600" dirty="0" smtClean="0"/>
              <a:t>not recognize </a:t>
            </a:r>
            <a:r>
              <a:rPr lang="en-US" sz="3600" dirty="0"/>
              <a:t>the natural attraction of the Bride and </a:t>
            </a:r>
            <a:r>
              <a:rPr lang="en-US" sz="3600" dirty="0" smtClean="0"/>
              <a:t>Leonardo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The </a:t>
            </a:r>
            <a:r>
              <a:rPr lang="en-US" sz="3600" dirty="0"/>
              <a:t>Bride’s misgivings about the </a:t>
            </a:r>
            <a:r>
              <a:rPr lang="en-US" sz="3600" dirty="0" smtClean="0"/>
              <a:t>impending</a:t>
            </a:r>
          </a:p>
          <a:p>
            <a:r>
              <a:rPr lang="en-US" sz="3600" dirty="0" smtClean="0"/>
              <a:t>event </a:t>
            </a:r>
            <a:r>
              <a:rPr lang="en-US" sz="3600" dirty="0"/>
              <a:t>and her ambivalence lend an ominous portent to the action.</a:t>
            </a:r>
          </a:p>
        </p:txBody>
      </p:sp>
    </p:spTree>
    <p:extLst>
      <p:ext uri="{BB962C8B-B14F-4D97-AF65-F5344CB8AC3E}">
        <p14:creationId xmlns:p14="http://schemas.microsoft.com/office/powerpoint/2010/main" val="14154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" y="15240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Lorca </a:t>
            </a:r>
            <a:r>
              <a:rPr lang="en-US" sz="3600" dirty="0"/>
              <a:t>contrasts these dark portents </a:t>
            </a:r>
            <a:r>
              <a:rPr lang="en-US" sz="3600" dirty="0" smtClean="0"/>
              <a:t>with</a:t>
            </a:r>
          </a:p>
          <a:p>
            <a:r>
              <a:rPr lang="en-US" sz="3600" dirty="0" smtClean="0"/>
              <a:t>happy </a:t>
            </a:r>
            <a:r>
              <a:rPr lang="en-US" sz="3600" dirty="0"/>
              <a:t>reports of the wedding given by minor </a:t>
            </a:r>
            <a:r>
              <a:rPr lang="en-US" sz="3600" dirty="0" smtClean="0"/>
              <a:t>characters</a:t>
            </a:r>
            <a:endParaRPr lang="en-US" sz="3600" dirty="0"/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/>
              <a:t>These reports, resplendent with imagery </a:t>
            </a:r>
            <a:r>
              <a:rPr lang="en-US" sz="3600" dirty="0" smtClean="0"/>
              <a:t>of</a:t>
            </a:r>
          </a:p>
          <a:p>
            <a:r>
              <a:rPr lang="en-US" sz="3600" dirty="0" smtClean="0"/>
              <a:t>nature </a:t>
            </a:r>
            <a:r>
              <a:rPr lang="en-US" sz="3600" dirty="0"/>
              <a:t>in all her </a:t>
            </a:r>
            <a:r>
              <a:rPr lang="en-US" sz="3600" i="1" dirty="0"/>
              <a:t>glory—grapefruit trees, white dawn, morning </a:t>
            </a:r>
            <a:r>
              <a:rPr lang="en-US" sz="3600" i="1" dirty="0" smtClean="0"/>
              <a:t>dew, trays </a:t>
            </a:r>
            <a:r>
              <a:rPr lang="en-US" sz="3600" i="1" dirty="0"/>
              <a:t>of dahlias—and regal symbols—a crown</a:t>
            </a:r>
            <a:r>
              <a:rPr lang="en-US" sz="3600" dirty="0"/>
              <a:t>—are not at all in tune with the indifference and lack of </a:t>
            </a:r>
            <a:r>
              <a:rPr lang="en-US" sz="3600" dirty="0" smtClean="0"/>
              <a:t>passion that </a:t>
            </a:r>
            <a:r>
              <a:rPr lang="en-US" sz="3600" dirty="0"/>
              <a:t>the Bride manifests towards the </a:t>
            </a:r>
            <a:r>
              <a:rPr lang="en-US" sz="3600" dirty="0" smtClean="0"/>
              <a:t>Bridegroom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Seen </a:t>
            </a:r>
            <a:r>
              <a:rPr lang="en-US" sz="3600" dirty="0"/>
              <a:t>in this light, the imagery of nature </a:t>
            </a:r>
            <a:r>
              <a:rPr lang="en-US" sz="3600" dirty="0" smtClean="0"/>
              <a:t>and</a:t>
            </a:r>
          </a:p>
          <a:p>
            <a:r>
              <a:rPr lang="en-US" sz="3600" dirty="0" smtClean="0"/>
              <a:t>fecundity is rather </a:t>
            </a:r>
            <a:r>
              <a:rPr lang="en-US" sz="3600" dirty="0"/>
              <a:t>ironic.</a:t>
            </a:r>
          </a:p>
        </p:txBody>
      </p:sp>
    </p:spTree>
    <p:extLst>
      <p:ext uri="{BB962C8B-B14F-4D97-AF65-F5344CB8AC3E}">
        <p14:creationId xmlns:p14="http://schemas.microsoft.com/office/powerpoint/2010/main" val="4425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8603"/>
            <a:ext cx="8915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Lorca </a:t>
            </a:r>
            <a:r>
              <a:rPr lang="en-US" sz="3200" dirty="0"/>
              <a:t>is also a renowned </a:t>
            </a:r>
            <a:r>
              <a:rPr lang="en-US" sz="3200" dirty="0" smtClean="0"/>
              <a:t>poet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His </a:t>
            </a:r>
            <a:r>
              <a:rPr lang="en-US" sz="3200" dirty="0"/>
              <a:t>symbolic verses are among the greatest </a:t>
            </a:r>
            <a:r>
              <a:rPr lang="en-US" sz="3200" dirty="0" smtClean="0"/>
              <a:t>that</a:t>
            </a:r>
          </a:p>
          <a:p>
            <a:r>
              <a:rPr lang="en-US" sz="3200" dirty="0" smtClean="0"/>
              <a:t>have </a:t>
            </a:r>
            <a:r>
              <a:rPr lang="en-US" sz="3200" dirty="0"/>
              <a:t>been produced </a:t>
            </a:r>
            <a:r>
              <a:rPr lang="en-US" sz="3200" dirty="0" smtClean="0"/>
              <a:t>in twentieth-century Spain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The </a:t>
            </a:r>
            <a:r>
              <a:rPr lang="en-US" sz="3200" dirty="0"/>
              <a:t>verses of minor characters who report on </a:t>
            </a:r>
            <a:r>
              <a:rPr lang="en-US" sz="3200" dirty="0" smtClean="0"/>
              <a:t>the</a:t>
            </a:r>
          </a:p>
          <a:p>
            <a:r>
              <a:rPr lang="en-US" sz="3200" dirty="0" smtClean="0"/>
              <a:t>wedding </a:t>
            </a:r>
            <a:r>
              <a:rPr lang="en-US" sz="3200" dirty="0"/>
              <a:t>can be interpreted </a:t>
            </a:r>
            <a:r>
              <a:rPr lang="en-US" sz="3200" dirty="0" smtClean="0"/>
              <a:t>as poems </a:t>
            </a:r>
            <a:r>
              <a:rPr lang="en-US" sz="3200" dirty="0"/>
              <a:t>in their own </a:t>
            </a:r>
            <a:r>
              <a:rPr lang="en-US" sz="3200" dirty="0" smtClean="0"/>
              <a:t>right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However</a:t>
            </a:r>
            <a:r>
              <a:rPr lang="en-US" sz="3200" dirty="0"/>
              <a:t>, these verses are imbued with </a:t>
            </a:r>
            <a:r>
              <a:rPr lang="en-US" sz="3200" dirty="0" smtClean="0"/>
              <a:t>irony</a:t>
            </a:r>
          </a:p>
          <a:p>
            <a:r>
              <a:rPr lang="en-US" sz="3200" dirty="0" smtClean="0"/>
              <a:t>when </a:t>
            </a:r>
            <a:r>
              <a:rPr lang="en-US" sz="3200" dirty="0"/>
              <a:t>they are read or spoken </a:t>
            </a:r>
            <a:r>
              <a:rPr lang="en-US" sz="3200" dirty="0" smtClean="0"/>
              <a:t>outside the </a:t>
            </a:r>
            <a:r>
              <a:rPr lang="en-US" sz="3200" dirty="0"/>
              <a:t>context of a marriage that is bereft of passion and all but a charade to consolidate wealth and </a:t>
            </a:r>
            <a:r>
              <a:rPr lang="en-US" sz="3200" dirty="0" smtClean="0"/>
              <a:t>social standing</a:t>
            </a:r>
            <a:endParaRPr lang="en-US" sz="3200" dirty="0"/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 </a:t>
            </a:r>
            <a:r>
              <a:rPr lang="en-US" sz="3200" dirty="0"/>
              <a:t>As the Mother says of a wedding day from </a:t>
            </a:r>
            <a:r>
              <a:rPr lang="en-US" sz="3200" dirty="0" smtClean="0"/>
              <a:t>a</a:t>
            </a:r>
          </a:p>
          <a:p>
            <a:r>
              <a:rPr lang="en-US" sz="3200" dirty="0" smtClean="0"/>
              <a:t>woman’s </a:t>
            </a:r>
            <a:r>
              <a:rPr lang="en-US" sz="3200" dirty="0"/>
              <a:t>perspective: </a:t>
            </a:r>
            <a:r>
              <a:rPr lang="en-US" sz="3200" b="1" dirty="0"/>
              <a:t>“It’s the only good [day]! For</a:t>
            </a:r>
          </a:p>
          <a:p>
            <a:r>
              <a:rPr lang="en-US" sz="3200" b="1" dirty="0"/>
              <a:t>me it was like coming into an inheritance!”</a:t>
            </a:r>
          </a:p>
        </p:txBody>
      </p:sp>
    </p:spTree>
    <p:extLst>
      <p:ext uri="{BB962C8B-B14F-4D97-AF65-F5344CB8AC3E}">
        <p14:creationId xmlns:p14="http://schemas.microsoft.com/office/powerpoint/2010/main" val="10225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" y="228600"/>
            <a:ext cx="8991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Lorca’s </a:t>
            </a:r>
            <a:r>
              <a:rPr lang="en-US" sz="3200" dirty="0"/>
              <a:t>social commentary is magnified by his </a:t>
            </a:r>
            <a:r>
              <a:rPr lang="en-US" sz="3200" dirty="0" smtClean="0"/>
              <a:t>use</a:t>
            </a:r>
          </a:p>
          <a:p>
            <a:r>
              <a:rPr lang="en-US" sz="3200" dirty="0" smtClean="0"/>
              <a:t>of </a:t>
            </a:r>
            <a:r>
              <a:rPr lang="en-US" sz="3200" dirty="0"/>
              <a:t>generic names in the cast listing. </a:t>
            </a:r>
            <a:endParaRPr lang="en-US" sz="3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Leonardo is </a:t>
            </a:r>
            <a:r>
              <a:rPr lang="en-US" sz="3200" dirty="0"/>
              <a:t>the only </a:t>
            </a:r>
            <a:r>
              <a:rPr lang="en-US" sz="3200" dirty="0" smtClean="0"/>
              <a:t>character by name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All others have generic </a:t>
            </a:r>
            <a:r>
              <a:rPr lang="en-US" sz="3200" dirty="0"/>
              <a:t>name for </a:t>
            </a:r>
            <a:r>
              <a:rPr lang="en-US" sz="3200" dirty="0" smtClean="0"/>
              <a:t>their specific</a:t>
            </a:r>
          </a:p>
          <a:p>
            <a:r>
              <a:rPr lang="en-US" sz="3200" dirty="0" smtClean="0"/>
              <a:t>part in wedding (Bride &amp; </a:t>
            </a:r>
            <a:r>
              <a:rPr lang="en-US" sz="3200" dirty="0"/>
              <a:t>Bridegroom) or </a:t>
            </a:r>
            <a:r>
              <a:rPr lang="en-US" sz="3200" dirty="0" smtClean="0"/>
              <a:t>social hierarchy imposed </a:t>
            </a:r>
            <a:r>
              <a:rPr lang="en-US" sz="3200" dirty="0"/>
              <a:t>by society </a:t>
            </a:r>
            <a:r>
              <a:rPr lang="en-US" sz="3200" dirty="0" smtClean="0"/>
              <a:t>(Wife &amp; Mother-in-Law)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Furthermore</a:t>
            </a:r>
            <a:r>
              <a:rPr lang="en-US" sz="3200" dirty="0"/>
              <a:t>, by creating a play in </a:t>
            </a:r>
            <a:r>
              <a:rPr lang="en-US" sz="3200" dirty="0" smtClean="0"/>
              <a:t>which Father</a:t>
            </a:r>
          </a:p>
          <a:p>
            <a:r>
              <a:rPr lang="en-US" sz="3200" dirty="0" smtClean="0"/>
              <a:t>and Mother are </a:t>
            </a:r>
            <a:r>
              <a:rPr lang="en-US" sz="3200" dirty="0"/>
              <a:t>not married to each other, </a:t>
            </a:r>
            <a:r>
              <a:rPr lang="en-US" sz="3200" dirty="0" smtClean="0"/>
              <a:t>Lorca </a:t>
            </a:r>
            <a:r>
              <a:rPr lang="en-US" sz="3200" dirty="0"/>
              <a:t>is making subtle allusions about Spanish </a:t>
            </a:r>
            <a:r>
              <a:rPr lang="en-US" sz="3200" dirty="0" smtClean="0"/>
              <a:t>or </a:t>
            </a:r>
            <a:r>
              <a:rPr lang="en-US" sz="3200" dirty="0" err="1" smtClean="0"/>
              <a:t>Andalusian</a:t>
            </a:r>
            <a:r>
              <a:rPr lang="en-US" sz="3200" dirty="0" smtClean="0"/>
              <a:t> </a:t>
            </a:r>
            <a:r>
              <a:rPr lang="en-US" sz="3200" dirty="0"/>
              <a:t>society as an organic whole: the region is a family unto itself with one father and one </a:t>
            </a:r>
            <a:r>
              <a:rPr lang="en-US" sz="3200" dirty="0" smtClean="0"/>
              <a:t>mother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All the </a:t>
            </a:r>
            <a:r>
              <a:rPr lang="en-US" sz="3200" dirty="0"/>
              <a:t>families play a part in this intricate </a:t>
            </a:r>
            <a:r>
              <a:rPr lang="en-US" sz="3200" dirty="0" smtClean="0"/>
              <a:t>whole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20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71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7979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400" dirty="0"/>
              <a:t>As the play reveals, many of these characters </a:t>
            </a:r>
            <a:r>
              <a:rPr lang="en-US" sz="2400" dirty="0" smtClean="0"/>
              <a:t>are</a:t>
            </a:r>
          </a:p>
          <a:p>
            <a:r>
              <a:rPr lang="en-US" sz="2400" dirty="0" smtClean="0"/>
              <a:t>unhappy </a:t>
            </a:r>
            <a:r>
              <a:rPr lang="en-US" sz="2400" dirty="0"/>
              <a:t>in their </a:t>
            </a:r>
            <a:r>
              <a:rPr lang="en-US" sz="2400" dirty="0" smtClean="0"/>
              <a:t>roles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 smtClean="0"/>
              <a:t>Father </a:t>
            </a:r>
            <a:r>
              <a:rPr lang="en-US" sz="2400" dirty="0"/>
              <a:t>was </a:t>
            </a:r>
            <a:r>
              <a:rPr lang="en-US" sz="2400" dirty="0" smtClean="0"/>
              <a:t>unloved &amp; Wife </a:t>
            </a:r>
            <a:r>
              <a:rPr lang="en-US" sz="2400" dirty="0"/>
              <a:t>is unloved and </a:t>
            </a:r>
            <a:r>
              <a:rPr lang="en-US" sz="2400" dirty="0" smtClean="0"/>
              <a:t>neglected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Bride </a:t>
            </a:r>
            <a:r>
              <a:rPr lang="en-US" sz="2400" dirty="0"/>
              <a:t>is pushed by a sense of conformity and </a:t>
            </a:r>
            <a:r>
              <a:rPr lang="en-US" sz="2400" dirty="0" smtClean="0"/>
              <a:t>social</a:t>
            </a:r>
          </a:p>
          <a:p>
            <a:r>
              <a:rPr lang="en-US" sz="2400" dirty="0" smtClean="0"/>
              <a:t>hierarchy to marry </a:t>
            </a:r>
            <a:r>
              <a:rPr lang="en-US" sz="2400" dirty="0"/>
              <a:t>a man she doesn’t </a:t>
            </a:r>
            <a:r>
              <a:rPr lang="en-US" sz="2400" dirty="0" smtClean="0"/>
              <a:t>love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Mother </a:t>
            </a:r>
            <a:r>
              <a:rPr lang="en-US" sz="2400" dirty="0"/>
              <a:t>mourns loss instead of celebrating </a:t>
            </a:r>
            <a:r>
              <a:rPr lang="en-US" sz="2400" dirty="0" smtClean="0"/>
              <a:t>birth; her constant</a:t>
            </a:r>
          </a:p>
          <a:p>
            <a:r>
              <a:rPr lang="en-US" sz="2400" dirty="0" smtClean="0"/>
              <a:t>allusions to </a:t>
            </a:r>
            <a:r>
              <a:rPr lang="en-US" sz="2400" dirty="0"/>
              <a:t>procreation and </a:t>
            </a:r>
            <a:r>
              <a:rPr lang="en-US" sz="2400" dirty="0" smtClean="0"/>
              <a:t>renewal </a:t>
            </a:r>
            <a:r>
              <a:rPr lang="en-US" sz="2400" dirty="0"/>
              <a:t>of </a:t>
            </a:r>
            <a:r>
              <a:rPr lang="en-US" sz="2400" dirty="0" smtClean="0"/>
              <a:t>“</a:t>
            </a:r>
            <a:r>
              <a:rPr lang="en-US" sz="2400" dirty="0"/>
              <a:t>blood” are </a:t>
            </a:r>
            <a:r>
              <a:rPr lang="en-US" sz="2400" dirty="0" smtClean="0"/>
              <a:t>overshadowed </a:t>
            </a:r>
            <a:r>
              <a:rPr lang="en-US" sz="2400" dirty="0"/>
              <a:t>by </a:t>
            </a:r>
            <a:r>
              <a:rPr lang="en-US" sz="2400" dirty="0" smtClean="0"/>
              <a:t>her references </a:t>
            </a:r>
            <a:r>
              <a:rPr lang="en-US" sz="2400" dirty="0"/>
              <a:t>to the spilling </a:t>
            </a:r>
            <a:r>
              <a:rPr lang="en-US" sz="2400" dirty="0" smtClean="0"/>
              <a:t>of “blood</a:t>
            </a:r>
            <a:r>
              <a:rPr lang="en-US" sz="2400" dirty="0"/>
              <a:t>” </a:t>
            </a:r>
            <a:r>
              <a:rPr lang="en-US" sz="2400" dirty="0" smtClean="0"/>
              <a:t>which prematurely </a:t>
            </a:r>
            <a:r>
              <a:rPr lang="en-US" sz="2400" dirty="0"/>
              <a:t>halted the extension of her </a:t>
            </a:r>
            <a:r>
              <a:rPr lang="en-US" sz="2400" dirty="0" smtClean="0"/>
              <a:t>family “blood”</a:t>
            </a:r>
            <a:endParaRPr lang="en-US" sz="2400" dirty="0"/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/>
              <a:t>O</a:t>
            </a:r>
            <a:r>
              <a:rPr lang="en-US" sz="2400" dirty="0" smtClean="0"/>
              <a:t>nly character who </a:t>
            </a:r>
            <a:r>
              <a:rPr lang="en-US" sz="2400" dirty="0"/>
              <a:t>escapes a constraining </a:t>
            </a:r>
            <a:r>
              <a:rPr lang="en-US" sz="2400" dirty="0" smtClean="0"/>
              <a:t>role indicative </a:t>
            </a:r>
            <a:r>
              <a:rPr lang="en-US" sz="2400" dirty="0"/>
              <a:t>of </a:t>
            </a:r>
            <a:r>
              <a:rPr lang="en-US" sz="2400" dirty="0" smtClean="0"/>
              <a:t>an</a:t>
            </a:r>
          </a:p>
          <a:p>
            <a:r>
              <a:rPr lang="en-US" sz="2400" dirty="0" smtClean="0"/>
              <a:t>unhappy </a:t>
            </a:r>
            <a:r>
              <a:rPr lang="en-US" sz="2400" dirty="0"/>
              <a:t>fate is </a:t>
            </a:r>
            <a:r>
              <a:rPr lang="en-US" sz="2400" dirty="0" smtClean="0"/>
              <a:t>Leonardo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His </a:t>
            </a:r>
            <a:r>
              <a:rPr lang="en-US" sz="2400" dirty="0"/>
              <a:t>presence at the </a:t>
            </a:r>
            <a:r>
              <a:rPr lang="en-US" sz="2400" dirty="0" smtClean="0"/>
              <a:t>wedding, though condoned because </a:t>
            </a:r>
            <a:r>
              <a:rPr lang="en-US" sz="2400" dirty="0"/>
              <a:t>of </a:t>
            </a:r>
            <a:r>
              <a:rPr lang="en-US" sz="2400" dirty="0" smtClean="0"/>
              <a:t>his</a:t>
            </a:r>
          </a:p>
          <a:p>
            <a:r>
              <a:rPr lang="en-US" sz="2400" dirty="0" smtClean="0"/>
              <a:t>relationship </a:t>
            </a:r>
            <a:r>
              <a:rPr lang="en-US" sz="2400" dirty="0"/>
              <a:t>to the Bride’s family through marriage, is irksome and</a:t>
            </a:r>
          </a:p>
          <a:p>
            <a:r>
              <a:rPr lang="en-US" sz="2400" dirty="0"/>
              <a:t>particularly </a:t>
            </a:r>
            <a:r>
              <a:rPr lang="en-US" sz="2400" dirty="0" smtClean="0"/>
              <a:t>ominous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Since </a:t>
            </a:r>
            <a:r>
              <a:rPr lang="en-US" sz="2400" dirty="0"/>
              <a:t>he does not conform to society, he is sure to upset </a:t>
            </a:r>
            <a:r>
              <a:rPr lang="en-US" sz="2400" dirty="0" smtClean="0"/>
              <a:t>the</a:t>
            </a:r>
          </a:p>
          <a:p>
            <a:r>
              <a:rPr lang="en-US" sz="2400" dirty="0" smtClean="0"/>
              <a:t>traditional </a:t>
            </a:r>
            <a:r>
              <a:rPr lang="en-US" sz="2400" dirty="0"/>
              <a:t>balance; as </a:t>
            </a:r>
            <a:r>
              <a:rPr lang="en-US" sz="2400" dirty="0" smtClean="0"/>
              <a:t>he says </a:t>
            </a:r>
            <a:r>
              <a:rPr lang="en-US" sz="2400" dirty="0"/>
              <a:t>himself, he is “</a:t>
            </a:r>
            <a:r>
              <a:rPr lang="en-US" sz="2400" dirty="0" smtClean="0"/>
              <a:t>hot-blooded”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His </a:t>
            </a:r>
            <a:r>
              <a:rPr lang="en-US" sz="2400" dirty="0"/>
              <a:t>blood is </a:t>
            </a:r>
            <a:r>
              <a:rPr lang="en-US" sz="2400" dirty="0" smtClean="0"/>
              <a:t>boiling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41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" y="428178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i="1" dirty="0"/>
              <a:t>Blood Wedding </a:t>
            </a:r>
            <a:r>
              <a:rPr lang="en-US" sz="3200" dirty="0"/>
              <a:t>contains multiple </a:t>
            </a:r>
            <a:r>
              <a:rPr lang="en-US" sz="3200" dirty="0" smtClean="0"/>
              <a:t>symbols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As </a:t>
            </a:r>
            <a:r>
              <a:rPr lang="en-US" sz="3200" dirty="0"/>
              <a:t>mentioned in the analysis of Act I, many </a:t>
            </a:r>
            <a:r>
              <a:rPr lang="en-US" sz="3200" dirty="0" smtClean="0"/>
              <a:t>of</a:t>
            </a:r>
          </a:p>
          <a:p>
            <a:r>
              <a:rPr lang="en-US" sz="3200" dirty="0" smtClean="0"/>
              <a:t>these </a:t>
            </a:r>
            <a:r>
              <a:rPr lang="en-US" sz="3200" dirty="0"/>
              <a:t>symbols </a:t>
            </a:r>
            <a:r>
              <a:rPr lang="en-US" sz="3200" dirty="0" smtClean="0"/>
              <a:t>are straightforward</a:t>
            </a:r>
            <a:r>
              <a:rPr lang="en-US" sz="3200" dirty="0"/>
              <a:t>, like the knife. Others have an ominous portent, like the horse of the </a:t>
            </a:r>
            <a:r>
              <a:rPr lang="en-US" sz="3200" dirty="0" smtClean="0"/>
              <a:t>lullaby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Lorca’s</a:t>
            </a:r>
            <a:r>
              <a:rPr lang="en-US" sz="3200" dirty="0"/>
              <a:t> </a:t>
            </a:r>
            <a:r>
              <a:rPr lang="en-US" sz="3200" dirty="0" smtClean="0"/>
              <a:t>use </a:t>
            </a:r>
            <a:r>
              <a:rPr lang="en-US" sz="3200" dirty="0"/>
              <a:t>of “blood” </a:t>
            </a:r>
            <a:r>
              <a:rPr lang="en-US" sz="3200" dirty="0" smtClean="0"/>
              <a:t>to </a:t>
            </a:r>
            <a:r>
              <a:rPr lang="en-US" sz="3200" dirty="0"/>
              <a:t>imply various </a:t>
            </a:r>
            <a:r>
              <a:rPr lang="en-US" sz="3200" dirty="0" smtClean="0"/>
              <a:t>concepts</a:t>
            </a:r>
          </a:p>
          <a:p>
            <a:r>
              <a:rPr lang="en-US" sz="3200" dirty="0" smtClean="0"/>
              <a:t>shows </a:t>
            </a:r>
            <a:r>
              <a:rPr lang="en-US" sz="3200" dirty="0"/>
              <a:t>how the symbols can be interpreted </a:t>
            </a:r>
            <a:r>
              <a:rPr lang="en-US" sz="3200" dirty="0" smtClean="0"/>
              <a:t>differently</a:t>
            </a:r>
            <a:endParaRPr lang="en-US" sz="3200" dirty="0"/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/>
              <a:t>Mother sees blood as the blood of a </a:t>
            </a:r>
            <a:r>
              <a:rPr lang="en-US" sz="3200" dirty="0" smtClean="0"/>
              <a:t>continuing</a:t>
            </a:r>
          </a:p>
          <a:p>
            <a:r>
              <a:rPr lang="en-US" sz="3200" dirty="0" smtClean="0"/>
              <a:t>family </a:t>
            </a:r>
            <a:r>
              <a:rPr lang="en-US" sz="3200" dirty="0"/>
              <a:t>line, an indication of a bad family (bad blood) and </a:t>
            </a:r>
            <a:r>
              <a:rPr lang="en-US" sz="3200" dirty="0" smtClean="0"/>
              <a:t>as death </a:t>
            </a:r>
            <a:r>
              <a:rPr lang="en-US" sz="3200" dirty="0"/>
              <a:t>(spilled blood</a:t>
            </a:r>
            <a:r>
              <a:rPr lang="en-US" sz="3200" dirty="0" smtClean="0"/>
              <a:t>)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To </a:t>
            </a:r>
            <a:r>
              <a:rPr lang="en-US" sz="3200" dirty="0"/>
              <a:t>Leonardo, blood is </a:t>
            </a:r>
            <a:r>
              <a:rPr lang="en-US" sz="3200" dirty="0" smtClean="0"/>
              <a:t>passion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Though </a:t>
            </a:r>
            <a:r>
              <a:rPr lang="en-US" sz="3200" dirty="0"/>
              <a:t>multifaceted, the allusions to blood are </a:t>
            </a:r>
            <a:r>
              <a:rPr lang="en-US" sz="3200" dirty="0" smtClean="0"/>
              <a:t>all</a:t>
            </a:r>
          </a:p>
          <a:p>
            <a:r>
              <a:rPr lang="en-US" sz="3200" dirty="0" smtClean="0"/>
              <a:t>clear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8250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" y="4572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/>
              <a:t>I</a:t>
            </a:r>
            <a:r>
              <a:rPr lang="en-US" sz="3200" dirty="0" smtClean="0"/>
              <a:t>mage </a:t>
            </a:r>
            <a:r>
              <a:rPr lang="en-US" sz="3200" dirty="0"/>
              <a:t>of the star that ends Act II, Scene 1 is a </a:t>
            </a:r>
            <a:r>
              <a:rPr lang="en-US" sz="3200" dirty="0" smtClean="0"/>
              <a:t>bit</a:t>
            </a:r>
          </a:p>
          <a:p>
            <a:r>
              <a:rPr lang="en-US" sz="3200" dirty="0" smtClean="0"/>
              <a:t>more </a:t>
            </a:r>
            <a:r>
              <a:rPr lang="en-US" sz="3200" dirty="0"/>
              <a:t>complex: </a:t>
            </a:r>
            <a:r>
              <a:rPr lang="en-US" sz="3200" b="1" dirty="0"/>
              <a:t>“On leaving your house / to go to </a:t>
            </a:r>
            <a:r>
              <a:rPr lang="en-US" sz="3200" b="1" dirty="0" smtClean="0"/>
              <a:t>the church</a:t>
            </a:r>
            <a:r>
              <a:rPr lang="en-US" sz="3200" b="1" dirty="0"/>
              <a:t>, / Remember: you leave / like a </a:t>
            </a:r>
            <a:r>
              <a:rPr lang="en-US" sz="3200" b="1" dirty="0" smtClean="0"/>
              <a:t>star”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Both </a:t>
            </a:r>
            <a:r>
              <a:rPr lang="en-US" sz="3200" dirty="0"/>
              <a:t>the Bride and Leonardo are described </a:t>
            </a:r>
            <a:r>
              <a:rPr lang="en-US" sz="3200" dirty="0" smtClean="0"/>
              <a:t>with</a:t>
            </a:r>
          </a:p>
          <a:p>
            <a:r>
              <a:rPr lang="en-US" sz="3200" dirty="0" smtClean="0"/>
              <a:t>this verse while Bridegroom </a:t>
            </a:r>
            <a:r>
              <a:rPr lang="en-US" sz="3200" dirty="0"/>
              <a:t>most emphatically is not: Leonardo and the Bride are destined to be </a:t>
            </a:r>
            <a:r>
              <a:rPr lang="en-US" sz="3200" dirty="0" smtClean="0"/>
              <a:t>together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However</a:t>
            </a:r>
            <a:r>
              <a:rPr lang="en-US" sz="3200" dirty="0"/>
              <a:t>, </a:t>
            </a:r>
            <a:r>
              <a:rPr lang="en-US" sz="3200" b="1" dirty="0"/>
              <a:t>why </a:t>
            </a:r>
            <a:r>
              <a:rPr lang="en-US" sz="3200" b="1" dirty="0" smtClean="0"/>
              <a:t>are they </a:t>
            </a:r>
            <a:r>
              <a:rPr lang="en-US" sz="3200" b="1" dirty="0"/>
              <a:t>described as a star</a:t>
            </a:r>
            <a:r>
              <a:rPr lang="en-US" sz="3200" dirty="0"/>
              <a:t>? </a:t>
            </a:r>
            <a:endParaRPr lang="en-US" sz="3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The </a:t>
            </a:r>
            <a:r>
              <a:rPr lang="en-US" sz="3200" dirty="0"/>
              <a:t>ambiguousness of this simile continues </a:t>
            </a:r>
            <a:r>
              <a:rPr lang="en-US" sz="3200" dirty="0" smtClean="0"/>
              <a:t>as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symbols in Act III become </a:t>
            </a:r>
            <a:r>
              <a:rPr lang="en-US" sz="3200" dirty="0" smtClean="0"/>
              <a:t>more intangible </a:t>
            </a:r>
            <a:r>
              <a:rPr lang="en-US" sz="3200" dirty="0"/>
              <a:t>and </a:t>
            </a:r>
            <a:r>
              <a:rPr lang="en-US" sz="3200" dirty="0" smtClean="0"/>
              <a:t>mysterious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In </a:t>
            </a:r>
            <a:r>
              <a:rPr lang="en-US" sz="3200" dirty="0"/>
              <a:t>this sense, the play gathers poetic </a:t>
            </a:r>
            <a:r>
              <a:rPr lang="en-US" sz="3200" dirty="0" smtClean="0"/>
              <a:t>momentum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120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52400"/>
            <a:ext cx="8839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Wedding Day and guests</a:t>
            </a:r>
            <a:r>
              <a:rPr lang="en-US" sz="3200" dirty="0"/>
              <a:t>, including the </a:t>
            </a:r>
            <a:endParaRPr lang="en-US" sz="3200" dirty="0" smtClean="0"/>
          </a:p>
          <a:p>
            <a:r>
              <a:rPr lang="en-US" sz="3200" dirty="0" smtClean="0"/>
              <a:t>Bridegroom &amp; </a:t>
            </a:r>
            <a:r>
              <a:rPr lang="en-US" sz="3200" dirty="0"/>
              <a:t>Mother, </a:t>
            </a:r>
            <a:r>
              <a:rPr lang="en-US" sz="3200" dirty="0" smtClean="0"/>
              <a:t>travel </a:t>
            </a:r>
            <a:r>
              <a:rPr lang="en-US" sz="3200" dirty="0"/>
              <a:t>for </a:t>
            </a:r>
            <a:r>
              <a:rPr lang="en-US" sz="3200" dirty="0" smtClean="0"/>
              <a:t>hours to attend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Maid </a:t>
            </a:r>
            <a:r>
              <a:rPr lang="en-US" sz="3200" dirty="0"/>
              <a:t>helps the Bride prepare for the </a:t>
            </a:r>
            <a:r>
              <a:rPr lang="en-US" sz="3200" dirty="0" smtClean="0"/>
              <a:t>wedding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Bride </a:t>
            </a:r>
            <a:r>
              <a:rPr lang="en-US" sz="3200" dirty="0"/>
              <a:t>does </a:t>
            </a:r>
            <a:r>
              <a:rPr lang="en-US" sz="3200" u="sng" dirty="0"/>
              <a:t>not act like </a:t>
            </a:r>
            <a:r>
              <a:rPr lang="en-US" sz="3200" u="sng" dirty="0" smtClean="0"/>
              <a:t>a typical </a:t>
            </a:r>
            <a:r>
              <a:rPr lang="en-US" sz="3200" u="sng" dirty="0"/>
              <a:t>happy </a:t>
            </a:r>
            <a:r>
              <a:rPr lang="en-US" sz="3200" u="sng" dirty="0" smtClean="0"/>
              <a:t>bride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She’s irked </a:t>
            </a:r>
            <a:r>
              <a:rPr lang="en-US" sz="3200" dirty="0"/>
              <a:t>when the </a:t>
            </a:r>
            <a:r>
              <a:rPr lang="en-US" sz="3200" b="1" dirty="0"/>
              <a:t>Maid alludes to the </a:t>
            </a:r>
            <a:r>
              <a:rPr lang="en-US" sz="3200" b="1" dirty="0" smtClean="0"/>
              <a:t>sexual</a:t>
            </a:r>
          </a:p>
          <a:p>
            <a:r>
              <a:rPr lang="en-US" sz="3200" b="1" dirty="0" smtClean="0"/>
              <a:t>encounter </a:t>
            </a:r>
            <a:r>
              <a:rPr lang="en-US" sz="3200" b="1" dirty="0"/>
              <a:t>between the bride </a:t>
            </a:r>
            <a:r>
              <a:rPr lang="en-US" sz="3200" b="1" dirty="0" smtClean="0"/>
              <a:t>and bridegroom </a:t>
            </a:r>
            <a:r>
              <a:rPr lang="en-US" sz="3200" b="1" dirty="0"/>
              <a:t>that should naturally follow on the evening of the </a:t>
            </a:r>
            <a:r>
              <a:rPr lang="en-US" sz="3200" b="1" dirty="0" smtClean="0"/>
              <a:t>wedding, with her reference </a:t>
            </a:r>
            <a:r>
              <a:rPr lang="en-US" sz="3200" b="1" dirty="0"/>
              <a:t>to the </a:t>
            </a:r>
            <a:r>
              <a:rPr lang="en-US" sz="3200" b="1" dirty="0" smtClean="0"/>
              <a:t>impending </a:t>
            </a:r>
            <a:r>
              <a:rPr lang="en-US" sz="3200" b="1" dirty="0" smtClean="0"/>
              <a:t>encounter </a:t>
            </a:r>
            <a:r>
              <a:rPr lang="en-US" sz="3200" b="1" dirty="0"/>
              <a:t>as a “</a:t>
            </a:r>
            <a:r>
              <a:rPr lang="en-US" sz="3200" b="1" dirty="0" smtClean="0"/>
              <a:t>misery”</a:t>
            </a:r>
            <a:r>
              <a:rPr lang="en-US" sz="3200" dirty="0" smtClean="0"/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Angry, </a:t>
            </a:r>
            <a:r>
              <a:rPr lang="en-US" sz="3200" dirty="0"/>
              <a:t>she </a:t>
            </a:r>
            <a:r>
              <a:rPr lang="en-US" sz="3200" b="1" dirty="0"/>
              <a:t>throws down a crown of </a:t>
            </a:r>
            <a:r>
              <a:rPr lang="en-US" sz="3200" b="1" dirty="0" smtClean="0"/>
              <a:t>orange</a:t>
            </a:r>
          </a:p>
          <a:p>
            <a:r>
              <a:rPr lang="en-US" sz="3200" b="1" dirty="0" smtClean="0"/>
              <a:t>blossoms </a:t>
            </a:r>
            <a:r>
              <a:rPr lang="en-US" sz="3200" b="1" dirty="0"/>
              <a:t>that the </a:t>
            </a:r>
            <a:r>
              <a:rPr lang="en-US" sz="3200" b="1" dirty="0" smtClean="0"/>
              <a:t>bride traditionally wears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Clearly</a:t>
            </a:r>
            <a:r>
              <a:rPr lang="en-US" sz="3200" dirty="0"/>
              <a:t>, she has some </a:t>
            </a:r>
            <a:r>
              <a:rPr lang="en-US" sz="3200" u="sng" dirty="0"/>
              <a:t>reservations</a:t>
            </a:r>
            <a:r>
              <a:rPr lang="en-US" sz="3200" dirty="0"/>
              <a:t> about the </a:t>
            </a:r>
            <a:endParaRPr lang="en-US" sz="3200" dirty="0" smtClean="0"/>
          </a:p>
          <a:p>
            <a:r>
              <a:rPr lang="en-US" sz="3200" dirty="0" smtClean="0"/>
              <a:t>marriage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11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6404"/>
            <a:ext cx="88392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/>
              <a:t>In order for the events in a tragedy to unfold, </a:t>
            </a:r>
            <a:r>
              <a:rPr lang="en-US" sz="3200" dirty="0" smtClean="0"/>
              <a:t>the</a:t>
            </a:r>
          </a:p>
          <a:p>
            <a:r>
              <a:rPr lang="en-US" sz="3200" dirty="0" smtClean="0"/>
              <a:t>action </a:t>
            </a:r>
            <a:r>
              <a:rPr lang="en-US" sz="3200" dirty="0"/>
              <a:t>must continue on its predicted </a:t>
            </a:r>
            <a:r>
              <a:rPr lang="en-US" sz="3200" dirty="0" smtClean="0"/>
              <a:t>course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Such </a:t>
            </a:r>
            <a:r>
              <a:rPr lang="en-US" sz="3200" dirty="0"/>
              <a:t>is the </a:t>
            </a:r>
            <a:r>
              <a:rPr lang="en-US" sz="3200" dirty="0" smtClean="0"/>
              <a:t>case in </a:t>
            </a:r>
            <a:r>
              <a:rPr lang="en-US" sz="3200" dirty="0"/>
              <a:t>Act </a:t>
            </a:r>
            <a:r>
              <a:rPr lang="en-US" sz="3200" dirty="0" smtClean="0"/>
              <a:t>II – there </a:t>
            </a:r>
            <a:r>
              <a:rPr lang="en-US" sz="3200" dirty="0"/>
              <a:t>are </a:t>
            </a:r>
            <a:r>
              <a:rPr lang="en-US" sz="3200" dirty="0" smtClean="0"/>
              <a:t>no surprises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Given </a:t>
            </a:r>
            <a:r>
              <a:rPr lang="en-US" sz="3200" dirty="0"/>
              <a:t>the motivations of </a:t>
            </a:r>
            <a:r>
              <a:rPr lang="en-US" sz="3200" dirty="0" smtClean="0"/>
              <a:t>Bride and Leonardo’s</a:t>
            </a:r>
          </a:p>
          <a:p>
            <a:r>
              <a:rPr lang="en-US" sz="3200" dirty="0" smtClean="0"/>
              <a:t>behavior</a:t>
            </a:r>
            <a:r>
              <a:rPr lang="en-US" sz="3200" dirty="0"/>
              <a:t>, it is </a:t>
            </a:r>
            <a:r>
              <a:rPr lang="en-US" sz="3200" dirty="0" smtClean="0"/>
              <a:t>hardly surprising </a:t>
            </a:r>
            <a:r>
              <a:rPr lang="en-US" sz="3200" dirty="0"/>
              <a:t>that the two disappear </a:t>
            </a:r>
            <a:r>
              <a:rPr lang="en-US" sz="3200" dirty="0" smtClean="0"/>
              <a:t>together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Given </a:t>
            </a:r>
            <a:r>
              <a:rPr lang="en-US" sz="3200" dirty="0"/>
              <a:t>the combination of </a:t>
            </a:r>
            <a:r>
              <a:rPr lang="en-US" sz="3200" dirty="0" smtClean="0"/>
              <a:t>Mother’s constant</a:t>
            </a:r>
          </a:p>
          <a:p>
            <a:r>
              <a:rPr lang="en-US" sz="3200" dirty="0" smtClean="0"/>
              <a:t>dwelling </a:t>
            </a:r>
            <a:r>
              <a:rPr lang="en-US" sz="3200" dirty="0"/>
              <a:t>on </a:t>
            </a:r>
            <a:r>
              <a:rPr lang="en-US" sz="3200" dirty="0" smtClean="0"/>
              <a:t>death, her </a:t>
            </a:r>
            <a:r>
              <a:rPr lang="en-US" sz="3200" dirty="0"/>
              <a:t>thinly-veiled desire for revenge, and her concurrent fear that history will repeat itself, the audience </a:t>
            </a:r>
            <a:r>
              <a:rPr lang="en-US" sz="3200" dirty="0" smtClean="0"/>
              <a:t>or reader </a:t>
            </a:r>
            <a:r>
              <a:rPr lang="en-US" sz="3200" dirty="0"/>
              <a:t>should have a fair notion of what to expect in Act </a:t>
            </a:r>
            <a:r>
              <a:rPr lang="en-US" sz="3200" dirty="0" smtClean="0"/>
              <a:t>III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This </a:t>
            </a:r>
            <a:r>
              <a:rPr lang="en-US" sz="3200" dirty="0"/>
              <a:t>is especially true in light of the fact that </a:t>
            </a:r>
            <a:r>
              <a:rPr lang="en-US" sz="3200" dirty="0" smtClean="0"/>
              <a:t>the</a:t>
            </a:r>
          </a:p>
          <a:p>
            <a:r>
              <a:rPr lang="en-US" sz="3200" dirty="0" smtClean="0"/>
              <a:t>drama </a:t>
            </a:r>
            <a:r>
              <a:rPr lang="en-US" sz="3200" dirty="0"/>
              <a:t>is in the tradition of classical tragedy, where </a:t>
            </a:r>
            <a:r>
              <a:rPr lang="en-US" sz="3200" b="1" dirty="0"/>
              <a:t>characters cannot escape a predestined </a:t>
            </a:r>
            <a:r>
              <a:rPr lang="en-US" sz="3200" b="1" dirty="0" smtClean="0"/>
              <a:t>fate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8244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51179"/>
            <a:ext cx="876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/>
              <a:t>They are interrupted as the first guest arrives: </a:t>
            </a:r>
            <a:r>
              <a:rPr lang="en-US" sz="2800" dirty="0" smtClean="0"/>
              <a:t>Leonardo,</a:t>
            </a:r>
          </a:p>
          <a:p>
            <a:r>
              <a:rPr lang="en-US" sz="2800" dirty="0" smtClean="0"/>
              <a:t>her </a:t>
            </a:r>
            <a:r>
              <a:rPr lang="en-US" sz="2800" dirty="0"/>
              <a:t>old </a:t>
            </a:r>
            <a:r>
              <a:rPr lang="en-US" sz="2800" dirty="0" smtClean="0"/>
              <a:t>flame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Leonardo </a:t>
            </a:r>
            <a:r>
              <a:rPr lang="en-US" sz="2800" dirty="0"/>
              <a:t>has abused </a:t>
            </a:r>
            <a:r>
              <a:rPr lang="en-US" sz="2800" dirty="0" smtClean="0"/>
              <a:t>his horse to </a:t>
            </a:r>
            <a:r>
              <a:rPr lang="en-US" sz="2800" dirty="0"/>
              <a:t>make expedient </a:t>
            </a:r>
            <a:r>
              <a:rPr lang="en-US" sz="2800" dirty="0" smtClean="0"/>
              <a:t>time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He reiterates </a:t>
            </a:r>
            <a:r>
              <a:rPr lang="en-US" sz="2800" dirty="0"/>
              <a:t>that he doesn’t care if the horse </a:t>
            </a:r>
            <a:r>
              <a:rPr lang="en-US" sz="2800" dirty="0" smtClean="0"/>
              <a:t>dies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Leonardo </a:t>
            </a:r>
            <a:r>
              <a:rPr lang="en-US" sz="2800" dirty="0"/>
              <a:t>is not one to dwell on </a:t>
            </a:r>
            <a:r>
              <a:rPr lang="en-US" sz="2800" dirty="0" smtClean="0"/>
              <a:t>unfortunate</a:t>
            </a:r>
          </a:p>
          <a:p>
            <a:r>
              <a:rPr lang="en-US" sz="2800" dirty="0" smtClean="0"/>
              <a:t>consequences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Forgetting his </a:t>
            </a:r>
            <a:r>
              <a:rPr lang="en-US" sz="2800" dirty="0"/>
              <a:t>family, Leonardo </a:t>
            </a:r>
            <a:r>
              <a:rPr lang="en-US" sz="2800" dirty="0" smtClean="0"/>
              <a:t>confronts the Bride</a:t>
            </a:r>
          </a:p>
          <a:p>
            <a:r>
              <a:rPr lang="en-US" sz="2800" dirty="0" smtClean="0"/>
              <a:t>about </a:t>
            </a:r>
            <a:r>
              <a:rPr lang="en-US" sz="2800" dirty="0"/>
              <a:t>the wedding, claiming that she left him because of his poverty: “</a:t>
            </a:r>
            <a:r>
              <a:rPr lang="en-US" sz="2800" b="1" dirty="0"/>
              <a:t>Tell me, what have I </a:t>
            </a:r>
            <a:r>
              <a:rPr lang="en-US" sz="2800" b="1" dirty="0" smtClean="0"/>
              <a:t>ever been </a:t>
            </a:r>
            <a:r>
              <a:rPr lang="en-US" sz="2800" b="1" dirty="0"/>
              <a:t>to you? Look back and refresh your memory! Two oxen and a tumbledown hut are almost </a:t>
            </a:r>
            <a:r>
              <a:rPr lang="en-US" sz="2800" b="1" dirty="0" smtClean="0"/>
              <a:t>nothing. That’s </a:t>
            </a:r>
            <a:r>
              <a:rPr lang="en-US" sz="2800" b="1" dirty="0"/>
              <a:t>what </a:t>
            </a:r>
            <a:r>
              <a:rPr lang="en-US" sz="2800" b="1" dirty="0" smtClean="0"/>
              <a:t>hurts</a:t>
            </a:r>
            <a:r>
              <a:rPr lang="en-US" sz="2800" dirty="0" smtClean="0"/>
              <a:t>” Confrontation </a:t>
            </a:r>
            <a:r>
              <a:rPr lang="en-US" sz="2800" dirty="0"/>
              <a:t>escalates until the bride exits and the maid </a:t>
            </a:r>
            <a:r>
              <a:rPr lang="en-US" sz="2800" dirty="0" smtClean="0"/>
              <a:t>intervenes</a:t>
            </a:r>
          </a:p>
          <a:p>
            <a:r>
              <a:rPr lang="en-US" sz="2800" dirty="0" smtClean="0"/>
              <a:t>She grabs Leonardo </a:t>
            </a:r>
            <a:r>
              <a:rPr lang="en-US" sz="2800" dirty="0"/>
              <a:t>and asks him to </a:t>
            </a:r>
            <a:r>
              <a:rPr lang="en-US" sz="2800" dirty="0" smtClean="0"/>
              <a:t>leave </a:t>
            </a:r>
          </a:p>
          <a:p>
            <a:r>
              <a:rPr lang="en-US" sz="2800" dirty="0" smtClean="0"/>
              <a:t>He </a:t>
            </a:r>
            <a:r>
              <a:rPr lang="en-US" sz="2800" dirty="0"/>
              <a:t>does, but the confrontation remains </a:t>
            </a:r>
            <a:r>
              <a:rPr lang="en-US" sz="2800" dirty="0" smtClean="0"/>
              <a:t>unresolved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99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" y="304800"/>
            <a:ext cx="8915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Brief </a:t>
            </a:r>
            <a:r>
              <a:rPr lang="en-US" sz="3200" dirty="0"/>
              <a:t>interlude follows </a:t>
            </a:r>
            <a:r>
              <a:rPr lang="en-US" sz="3200" dirty="0" smtClean="0"/>
              <a:t>as minor </a:t>
            </a:r>
            <a:r>
              <a:rPr lang="en-US" sz="3200" dirty="0"/>
              <a:t>characters </a:t>
            </a:r>
            <a:r>
              <a:rPr lang="en-US" sz="3200" dirty="0" smtClean="0"/>
              <a:t>chant</a:t>
            </a:r>
          </a:p>
          <a:p>
            <a:r>
              <a:rPr lang="en-US" sz="3200" dirty="0" smtClean="0"/>
              <a:t>romantic </a:t>
            </a:r>
            <a:r>
              <a:rPr lang="en-US" sz="3200" dirty="0"/>
              <a:t>reports of an impending marriage </a:t>
            </a:r>
            <a:r>
              <a:rPr lang="en-US" sz="3200" dirty="0" smtClean="0"/>
              <a:t>in idyllic verse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These </a:t>
            </a:r>
            <a:r>
              <a:rPr lang="en-US" sz="3200" dirty="0"/>
              <a:t>images contrast with the heated </a:t>
            </a:r>
            <a:r>
              <a:rPr lang="en-US" sz="3200" dirty="0" smtClean="0"/>
              <a:t>exchange</a:t>
            </a:r>
          </a:p>
          <a:p>
            <a:r>
              <a:rPr lang="en-US" sz="3200" dirty="0" smtClean="0"/>
              <a:t>that </a:t>
            </a:r>
            <a:r>
              <a:rPr lang="en-US" sz="3200" dirty="0"/>
              <a:t>just took </a:t>
            </a:r>
            <a:r>
              <a:rPr lang="en-US" sz="3200" dirty="0" smtClean="0"/>
              <a:t>place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Bride </a:t>
            </a:r>
            <a:r>
              <a:rPr lang="en-US" sz="3200" dirty="0"/>
              <a:t>then appears in traditional </a:t>
            </a:r>
            <a:r>
              <a:rPr lang="en-US" sz="3200" dirty="0" smtClean="0"/>
              <a:t>attire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Mother </a:t>
            </a:r>
            <a:r>
              <a:rPr lang="en-US" sz="3200" dirty="0"/>
              <a:t>sees Leonardo and is upset at </a:t>
            </a:r>
            <a:r>
              <a:rPr lang="en-US" sz="3200" dirty="0" smtClean="0"/>
              <a:t>his</a:t>
            </a:r>
          </a:p>
          <a:p>
            <a:r>
              <a:rPr lang="en-US" sz="3200" dirty="0" smtClean="0"/>
              <a:t>presence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In a premonition </a:t>
            </a:r>
            <a:r>
              <a:rPr lang="en-US" sz="3200" dirty="0"/>
              <a:t>of doom, she utters, “</a:t>
            </a:r>
            <a:r>
              <a:rPr lang="en-US" sz="3200" b="1" dirty="0"/>
              <a:t>Let’s </a:t>
            </a:r>
            <a:r>
              <a:rPr lang="en-US" sz="3200" b="1" dirty="0" smtClean="0"/>
              <a:t>not</a:t>
            </a:r>
          </a:p>
          <a:p>
            <a:r>
              <a:rPr lang="en-US" sz="3200" b="1" dirty="0" smtClean="0"/>
              <a:t>have </a:t>
            </a:r>
            <a:r>
              <a:rPr lang="en-US" sz="3200" b="1" dirty="0"/>
              <a:t>anything go </a:t>
            </a:r>
            <a:r>
              <a:rPr lang="en-US" sz="3200" b="1" dirty="0" smtClean="0"/>
              <a:t>wrong</a:t>
            </a:r>
            <a:r>
              <a:rPr lang="en-US" sz="3200" dirty="0" smtClean="0"/>
              <a:t>”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/>
              <a:t>As </a:t>
            </a:r>
            <a:r>
              <a:rPr lang="en-US" sz="3200" dirty="0"/>
              <a:t>the entourage leaves for </a:t>
            </a:r>
            <a:r>
              <a:rPr lang="en-US" sz="3200" dirty="0" smtClean="0"/>
              <a:t>the church</a:t>
            </a:r>
            <a:r>
              <a:rPr lang="en-US" sz="3200" dirty="0"/>
              <a:t>, the </a:t>
            </a:r>
            <a:r>
              <a:rPr lang="en-US" sz="3200" dirty="0" smtClean="0"/>
              <a:t>voices</a:t>
            </a:r>
          </a:p>
          <a:p>
            <a:r>
              <a:rPr lang="en-US" sz="3200" dirty="0" smtClean="0"/>
              <a:t>of </a:t>
            </a:r>
            <a:r>
              <a:rPr lang="en-US" sz="3200" dirty="0"/>
              <a:t>minor characters again chant in verse of images of an idyllic marriage.</a:t>
            </a:r>
          </a:p>
        </p:txBody>
      </p:sp>
    </p:spTree>
    <p:extLst>
      <p:ext uri="{BB962C8B-B14F-4D97-AF65-F5344CB8AC3E}">
        <p14:creationId xmlns:p14="http://schemas.microsoft.com/office/powerpoint/2010/main" val="13624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52400"/>
            <a:ext cx="8839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dirty="0"/>
              <a:t>Leonardo and his family are left alone </a:t>
            </a:r>
            <a:r>
              <a:rPr lang="en-US" sz="3600" dirty="0" smtClean="0"/>
              <a:t>on</a:t>
            </a:r>
          </a:p>
          <a:p>
            <a:r>
              <a:rPr lang="en-US" sz="3600" dirty="0" smtClean="0"/>
              <a:t>stage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Another </a:t>
            </a:r>
            <a:r>
              <a:rPr lang="en-US" sz="3600" dirty="0"/>
              <a:t>heated confrontation </a:t>
            </a:r>
            <a:r>
              <a:rPr lang="en-US" sz="3600" dirty="0" smtClean="0"/>
              <a:t>occurs</a:t>
            </a:r>
          </a:p>
          <a:p>
            <a:r>
              <a:rPr lang="en-US" sz="3600" dirty="0" smtClean="0"/>
              <a:t>Leonardo </a:t>
            </a:r>
            <a:r>
              <a:rPr lang="en-US" sz="3600" dirty="0"/>
              <a:t>is </a:t>
            </a:r>
            <a:r>
              <a:rPr lang="en-US" sz="3600" dirty="0" smtClean="0"/>
              <a:t>neglecting his family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Although </a:t>
            </a:r>
            <a:r>
              <a:rPr lang="en-US" sz="3600" dirty="0"/>
              <a:t>his wife is pregnant, he is </a:t>
            </a:r>
            <a:r>
              <a:rPr lang="en-US" sz="3600" dirty="0" smtClean="0"/>
              <a:t>looking</a:t>
            </a:r>
          </a:p>
          <a:p>
            <a:r>
              <a:rPr lang="en-US" sz="3600" dirty="0" smtClean="0"/>
              <a:t>at </a:t>
            </a:r>
            <a:r>
              <a:rPr lang="en-US" sz="3600" dirty="0"/>
              <a:t>her with hatred, when not ignoring her </a:t>
            </a:r>
            <a:r>
              <a:rPr lang="en-US" sz="3600" dirty="0" smtClean="0"/>
              <a:t>outright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Wife </a:t>
            </a:r>
            <a:r>
              <a:rPr lang="en-US" sz="3600" dirty="0"/>
              <a:t>comments </a:t>
            </a:r>
            <a:r>
              <a:rPr lang="en-US" sz="3600" dirty="0" smtClean="0"/>
              <a:t>fate</a:t>
            </a:r>
            <a:r>
              <a:rPr lang="en-US" sz="3600" dirty="0"/>
              <a:t> </a:t>
            </a:r>
            <a:r>
              <a:rPr lang="en-US" sz="3600" dirty="0" smtClean="0"/>
              <a:t>of </a:t>
            </a:r>
            <a:r>
              <a:rPr lang="en-US" sz="3600" dirty="0"/>
              <a:t>her </a:t>
            </a:r>
            <a:r>
              <a:rPr lang="en-US" sz="3600" dirty="0" smtClean="0"/>
              <a:t>mother:</a:t>
            </a:r>
          </a:p>
          <a:p>
            <a:r>
              <a:rPr lang="en-US" sz="3600" u="sng" dirty="0" smtClean="0"/>
              <a:t>Married </a:t>
            </a:r>
            <a:r>
              <a:rPr lang="en-US" sz="3600" u="sng" dirty="0"/>
              <a:t>to a man who does not love </a:t>
            </a:r>
            <a:r>
              <a:rPr lang="en-US" sz="3600" u="sng" dirty="0" smtClean="0"/>
              <a:t>her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Again voices </a:t>
            </a:r>
            <a:r>
              <a:rPr lang="en-US" sz="3600" dirty="0"/>
              <a:t>intervene, contrasting </a:t>
            </a:r>
            <a:r>
              <a:rPr lang="en-US" sz="3600" dirty="0" smtClean="0"/>
              <a:t>the</a:t>
            </a:r>
          </a:p>
          <a:p>
            <a:r>
              <a:rPr lang="en-US" sz="3600" dirty="0" smtClean="0"/>
              <a:t>animosity </a:t>
            </a:r>
            <a:r>
              <a:rPr lang="en-US" sz="3600" dirty="0"/>
              <a:t>and impending doom with images of a </a:t>
            </a:r>
            <a:r>
              <a:rPr lang="en-US" sz="3600" dirty="0" smtClean="0"/>
              <a:t>star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75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" y="914400"/>
            <a:ext cx="8839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4000" dirty="0"/>
              <a:t>Scene 2 opens in a clearing or </a:t>
            </a:r>
            <a:r>
              <a:rPr lang="en-US" sz="4000" dirty="0" smtClean="0"/>
              <a:t>yard</a:t>
            </a:r>
          </a:p>
          <a:p>
            <a:r>
              <a:rPr lang="en-US" sz="4000" dirty="0" smtClean="0"/>
              <a:t>outside </a:t>
            </a:r>
            <a:r>
              <a:rPr lang="en-US" sz="4000" dirty="0"/>
              <a:t>the cave where the Father and Bride have </a:t>
            </a:r>
            <a:r>
              <a:rPr lang="en-US" sz="4000" dirty="0" smtClean="0"/>
              <a:t>lived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dirty="0"/>
              <a:t>G</a:t>
            </a:r>
            <a:r>
              <a:rPr lang="en-US" sz="4000" dirty="0" smtClean="0"/>
              <a:t>uests are soon </a:t>
            </a:r>
            <a:r>
              <a:rPr lang="en-US" sz="4000" dirty="0"/>
              <a:t>to return for </a:t>
            </a:r>
            <a:r>
              <a:rPr lang="en-US" sz="4000" dirty="0" smtClean="0"/>
              <a:t>a</a:t>
            </a:r>
          </a:p>
          <a:p>
            <a:r>
              <a:rPr lang="en-US" sz="4000" dirty="0" smtClean="0"/>
              <a:t>banquet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dirty="0" smtClean="0"/>
              <a:t>Maid </a:t>
            </a:r>
            <a:r>
              <a:rPr lang="en-US" sz="4000" dirty="0"/>
              <a:t>is chanting in verse, again, </a:t>
            </a:r>
            <a:r>
              <a:rPr lang="en-US" sz="4000" dirty="0" smtClean="0"/>
              <a:t>happy</a:t>
            </a:r>
          </a:p>
          <a:p>
            <a:r>
              <a:rPr lang="en-US" sz="4000" dirty="0" smtClean="0"/>
              <a:t>images </a:t>
            </a:r>
            <a:r>
              <a:rPr lang="en-US" sz="4000" dirty="0"/>
              <a:t>of the wedding </a:t>
            </a:r>
            <a:r>
              <a:rPr lang="en-US" sz="4000" dirty="0" smtClean="0"/>
              <a:t>party contrasted </a:t>
            </a:r>
            <a:r>
              <a:rPr lang="en-US" sz="4000" dirty="0"/>
              <a:t>with nature in all her glory.</a:t>
            </a:r>
          </a:p>
        </p:txBody>
      </p:sp>
    </p:spTree>
    <p:extLst>
      <p:ext uri="{BB962C8B-B14F-4D97-AF65-F5344CB8AC3E}">
        <p14:creationId xmlns:p14="http://schemas.microsoft.com/office/powerpoint/2010/main" val="1715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97346"/>
            <a:ext cx="8763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/>
              <a:t>The </a:t>
            </a:r>
            <a:r>
              <a:rPr lang="en-US" sz="2800"/>
              <a:t>Mother </a:t>
            </a:r>
            <a:r>
              <a:rPr lang="en-US" sz="2800" smtClean="0"/>
              <a:t>&amp; Father </a:t>
            </a:r>
            <a:r>
              <a:rPr lang="en-US" sz="2800" dirty="0" smtClean="0"/>
              <a:t>arrive; Leonardo</a:t>
            </a:r>
            <a:r>
              <a:rPr lang="en-US" sz="2800" dirty="0"/>
              <a:t> </a:t>
            </a:r>
            <a:r>
              <a:rPr lang="en-US" sz="2800" dirty="0" smtClean="0"/>
              <a:t>has beaten them</a:t>
            </a:r>
          </a:p>
          <a:p>
            <a:r>
              <a:rPr lang="en-US" sz="2800" dirty="0" smtClean="0"/>
              <a:t>back </a:t>
            </a:r>
            <a:r>
              <a:rPr lang="en-US" sz="2800" dirty="0"/>
              <a:t>to the </a:t>
            </a:r>
            <a:r>
              <a:rPr lang="en-US" sz="2800" dirty="0" smtClean="0"/>
              <a:t>cave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According </a:t>
            </a:r>
            <a:r>
              <a:rPr lang="en-US" sz="2800" dirty="0"/>
              <a:t>to </a:t>
            </a:r>
            <a:r>
              <a:rPr lang="en-US" sz="2800" dirty="0" smtClean="0"/>
              <a:t>Maid</a:t>
            </a:r>
            <a:r>
              <a:rPr lang="en-US" sz="2800" dirty="0"/>
              <a:t>, he drove callously, like a </a:t>
            </a:r>
            <a:r>
              <a:rPr lang="en-US" sz="2800" dirty="0" smtClean="0"/>
              <a:t>demon,</a:t>
            </a:r>
          </a:p>
          <a:p>
            <a:r>
              <a:rPr lang="en-US" sz="2800" dirty="0" smtClean="0"/>
              <a:t>scaring </a:t>
            </a:r>
            <a:r>
              <a:rPr lang="en-US" sz="2800" dirty="0"/>
              <a:t>the wits out of his pregnant </a:t>
            </a:r>
            <a:r>
              <a:rPr lang="en-US" sz="2800" dirty="0" smtClean="0"/>
              <a:t>wife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/>
              <a:t>I</a:t>
            </a:r>
            <a:r>
              <a:rPr lang="en-US" sz="2800" dirty="0" smtClean="0"/>
              <a:t>nappropriate behavior</a:t>
            </a:r>
            <a:r>
              <a:rPr lang="en-US" sz="2800" dirty="0"/>
              <a:t>, particularly by </a:t>
            </a:r>
            <a:r>
              <a:rPr lang="en-US" sz="2800" dirty="0" smtClean="0"/>
              <a:t>someone who</a:t>
            </a:r>
          </a:p>
          <a:p>
            <a:r>
              <a:rPr lang="en-US" sz="2800" dirty="0" smtClean="0"/>
              <a:t>was </a:t>
            </a:r>
            <a:r>
              <a:rPr lang="en-US" sz="2800" dirty="0"/>
              <a:t>interested in the Bride; the “ex-boyfriend” is not bowing </a:t>
            </a:r>
            <a:r>
              <a:rPr lang="en-US" sz="2800" dirty="0" smtClean="0"/>
              <a:t>out gracefully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In </a:t>
            </a:r>
            <a:r>
              <a:rPr lang="en-US" sz="2800" dirty="0"/>
              <a:t>answer to a comment about Leonardo having “bad </a:t>
            </a:r>
            <a:endParaRPr lang="en-US" sz="2800" dirty="0" smtClean="0"/>
          </a:p>
          <a:p>
            <a:r>
              <a:rPr lang="en-US" sz="2800" dirty="0" smtClean="0"/>
              <a:t>blood”—Mother is upset knowing, </a:t>
            </a:r>
            <a:r>
              <a:rPr lang="en-US" sz="2800" dirty="0"/>
              <a:t>“</a:t>
            </a:r>
            <a:r>
              <a:rPr lang="en-US" sz="2400" b="1" dirty="0"/>
              <a:t>What blood could he have?—That of his whole family, </a:t>
            </a:r>
            <a:r>
              <a:rPr lang="en-US" sz="2400" b="1" dirty="0" smtClean="0"/>
              <a:t>beginning with </a:t>
            </a:r>
            <a:r>
              <a:rPr lang="en-US" sz="2400" b="1" dirty="0"/>
              <a:t>his great-grandfather who started the killing, and on through the whole evil clan! Men who use </a:t>
            </a:r>
            <a:r>
              <a:rPr lang="en-US" sz="2400" b="1" dirty="0" smtClean="0"/>
              <a:t>knives! People </a:t>
            </a:r>
            <a:r>
              <a:rPr lang="en-US" sz="2400" b="1" dirty="0"/>
              <a:t>with false smiles!” </a:t>
            </a:r>
            <a:endParaRPr lang="en-US" sz="2400" b="1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These </a:t>
            </a:r>
            <a:r>
              <a:rPr lang="en-US" sz="2800" dirty="0"/>
              <a:t>images of doom are soon contrasted with </a:t>
            </a:r>
            <a:r>
              <a:rPr lang="en-US" sz="2800" dirty="0" smtClean="0"/>
              <a:t>the</a:t>
            </a:r>
          </a:p>
          <a:p>
            <a:r>
              <a:rPr lang="en-US" sz="2800" dirty="0" smtClean="0"/>
              <a:t>wish </a:t>
            </a:r>
            <a:r>
              <a:rPr lang="en-US" sz="2800" dirty="0"/>
              <a:t>by the Mother and </a:t>
            </a:r>
            <a:r>
              <a:rPr lang="en-US" sz="2800" dirty="0" smtClean="0"/>
              <a:t>Father for </a:t>
            </a:r>
            <a:r>
              <a:rPr lang="en-US" sz="2800" dirty="0"/>
              <a:t>many grandchildren; death and birth are </a:t>
            </a:r>
            <a:r>
              <a:rPr lang="en-US" sz="2800" dirty="0" smtClean="0"/>
              <a:t>contrasted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86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" y="457200"/>
            <a:ext cx="8991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dirty="0"/>
              <a:t>Other guests </a:t>
            </a:r>
            <a:r>
              <a:rPr lang="en-US" sz="3600" dirty="0" smtClean="0"/>
              <a:t>arrive</a:t>
            </a:r>
            <a:r>
              <a:rPr lang="en-US" sz="3600" dirty="0"/>
              <a:t>, though </a:t>
            </a:r>
            <a:r>
              <a:rPr lang="en-US" sz="3600" dirty="0" smtClean="0"/>
              <a:t>never staged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Many </a:t>
            </a:r>
            <a:r>
              <a:rPr lang="en-US" sz="3600" dirty="0"/>
              <a:t>are remote relatives of </a:t>
            </a:r>
            <a:r>
              <a:rPr lang="en-US" sz="3600" dirty="0" smtClean="0"/>
              <a:t>the</a:t>
            </a:r>
          </a:p>
          <a:p>
            <a:r>
              <a:rPr lang="en-US" sz="3600" dirty="0" smtClean="0"/>
              <a:t>Bridegroom </a:t>
            </a:r>
            <a:r>
              <a:rPr lang="en-US" sz="3600" dirty="0"/>
              <a:t>who have traveled great distances to see the </a:t>
            </a:r>
            <a:r>
              <a:rPr lang="en-US" sz="3600" dirty="0" smtClean="0"/>
              <a:t>wedding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Meanwhile</a:t>
            </a:r>
            <a:r>
              <a:rPr lang="en-US" sz="3600" dirty="0"/>
              <a:t>, Leonardo continues to </a:t>
            </a:r>
            <a:r>
              <a:rPr lang="en-US" sz="3600" dirty="0" smtClean="0"/>
              <a:t>hover</a:t>
            </a:r>
          </a:p>
          <a:p>
            <a:r>
              <a:rPr lang="en-US" sz="3600" dirty="0" smtClean="0"/>
              <a:t>around Bride </a:t>
            </a:r>
            <a:r>
              <a:rPr lang="en-US" sz="3600" dirty="0"/>
              <a:t>while his suspicious wife tails </a:t>
            </a:r>
            <a:r>
              <a:rPr lang="en-US" sz="3600" dirty="0" smtClean="0"/>
              <a:t>him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Wife </a:t>
            </a:r>
            <a:r>
              <a:rPr lang="en-US" sz="3600" dirty="0"/>
              <a:t>and Bridegroom speak </a:t>
            </a:r>
            <a:r>
              <a:rPr lang="en-US" sz="3600" dirty="0" smtClean="0"/>
              <a:t>briefly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Lorca </a:t>
            </a:r>
            <a:r>
              <a:rPr lang="en-US" sz="3600" dirty="0"/>
              <a:t>emphasizes that Leonardo </a:t>
            </a:r>
            <a:r>
              <a:rPr lang="en-US" sz="3600" dirty="0" smtClean="0"/>
              <a:t>does</a:t>
            </a:r>
          </a:p>
          <a:p>
            <a:r>
              <a:rPr lang="en-US" sz="3600" dirty="0" smtClean="0"/>
              <a:t>not </a:t>
            </a:r>
            <a:r>
              <a:rPr lang="en-US" sz="3600" dirty="0"/>
              <a:t>have material </a:t>
            </a:r>
            <a:r>
              <a:rPr lang="en-US" sz="3600" dirty="0" smtClean="0"/>
              <a:t>wealth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As they speak</a:t>
            </a:r>
            <a:r>
              <a:rPr lang="en-US" sz="3600" dirty="0"/>
              <a:t>, they fail to notice </a:t>
            </a:r>
            <a:r>
              <a:rPr lang="en-US" sz="3600" dirty="0" smtClean="0"/>
              <a:t>Leonardo</a:t>
            </a:r>
          </a:p>
          <a:p>
            <a:r>
              <a:rPr lang="en-US" sz="3600" dirty="0" smtClean="0"/>
              <a:t>slip </a:t>
            </a:r>
            <a:r>
              <a:rPr lang="en-US" sz="3600" dirty="0"/>
              <a:t>away, followed by the Bride.</a:t>
            </a:r>
          </a:p>
        </p:txBody>
      </p:sp>
    </p:spTree>
    <p:extLst>
      <p:ext uri="{BB962C8B-B14F-4D97-AF65-F5344CB8AC3E}">
        <p14:creationId xmlns:p14="http://schemas.microsoft.com/office/powerpoint/2010/main" val="24215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0"/>
            <a:ext cx="883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/>
              <a:t>Common wedding dialogue </a:t>
            </a:r>
            <a:r>
              <a:rPr lang="en-US" sz="2800" dirty="0" smtClean="0"/>
              <a:t>occurs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Maid </a:t>
            </a:r>
            <a:r>
              <a:rPr lang="en-US" sz="2800" dirty="0"/>
              <a:t>tells the Bridegroom of preparations for the consummation </a:t>
            </a:r>
            <a:r>
              <a:rPr lang="en-US" sz="2800" dirty="0" smtClean="0"/>
              <a:t>of marriage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Girls </a:t>
            </a:r>
            <a:r>
              <a:rPr lang="en-US" sz="2800" dirty="0"/>
              <a:t>bicker over who received a pin and, according to tradition, will then </a:t>
            </a:r>
            <a:r>
              <a:rPr lang="en-US" sz="2800" dirty="0" smtClean="0"/>
              <a:t>marry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In </a:t>
            </a:r>
            <a:r>
              <a:rPr lang="en-US" sz="2800" dirty="0"/>
              <a:t>an </a:t>
            </a:r>
            <a:r>
              <a:rPr lang="en-US" sz="2800" dirty="0" smtClean="0"/>
              <a:t>ominous moment</a:t>
            </a:r>
            <a:r>
              <a:rPr lang="en-US" sz="2800" dirty="0"/>
              <a:t>, the Bridegroom grabs the Bride from </a:t>
            </a:r>
            <a:r>
              <a:rPr lang="en-US" sz="2800" dirty="0" smtClean="0"/>
              <a:t>behind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She</a:t>
            </a:r>
            <a:r>
              <a:rPr lang="en-US" sz="2800" dirty="0"/>
              <a:t>, utterly surprised, tells him to get away, </a:t>
            </a:r>
            <a:r>
              <a:rPr lang="en-US" sz="2800" dirty="0" smtClean="0"/>
              <a:t>thinking that </a:t>
            </a:r>
            <a:r>
              <a:rPr lang="en-US" sz="2800" dirty="0"/>
              <a:t>it is Leonardo who has grabbed </a:t>
            </a:r>
            <a:r>
              <a:rPr lang="en-US" sz="2800" dirty="0" smtClean="0"/>
              <a:t>her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The </a:t>
            </a:r>
            <a:r>
              <a:rPr lang="en-US" sz="2800" dirty="0"/>
              <a:t>Bride is all out of </a:t>
            </a:r>
            <a:r>
              <a:rPr lang="en-US" sz="2800" dirty="0" smtClean="0"/>
              <a:t>sorts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She </a:t>
            </a:r>
            <a:r>
              <a:rPr lang="en-US" sz="2800" dirty="0"/>
              <a:t>seems frightened and confused; </a:t>
            </a:r>
            <a:r>
              <a:rPr lang="en-US" sz="2800" dirty="0" smtClean="0"/>
              <a:t>she is </a:t>
            </a:r>
            <a:r>
              <a:rPr lang="en-US" sz="2800" dirty="0"/>
              <a:t>not happy at all to see the </a:t>
            </a:r>
            <a:r>
              <a:rPr lang="en-US" sz="2800" dirty="0" smtClean="0"/>
              <a:t>Bridegroom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Feigning </a:t>
            </a:r>
            <a:r>
              <a:rPr lang="en-US" sz="2800" dirty="0"/>
              <a:t>illness, she tells him she needs to lie </a:t>
            </a:r>
            <a:r>
              <a:rPr lang="en-US" sz="2800" dirty="0" smtClean="0"/>
              <a:t>down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Left </a:t>
            </a:r>
            <a:r>
              <a:rPr lang="en-US" sz="2800" dirty="0"/>
              <a:t>alone, </a:t>
            </a:r>
            <a:r>
              <a:rPr lang="en-US" sz="2800" dirty="0" smtClean="0"/>
              <a:t>the Bridegroom </a:t>
            </a:r>
            <a:r>
              <a:rPr lang="en-US" sz="2800" dirty="0"/>
              <a:t>receives more advice on the consummation of marriage from his </a:t>
            </a:r>
            <a:r>
              <a:rPr lang="en-US" sz="2800" dirty="0" smtClean="0"/>
              <a:t>mother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27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1777</Words>
  <Application>Microsoft Office PowerPoint</Application>
  <PresentationFormat>On-screen Show (4:3)</PresentationFormat>
  <Paragraphs>178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</cp:revision>
  <dcterms:created xsi:type="dcterms:W3CDTF">2013-03-06T00:02:08Z</dcterms:created>
  <dcterms:modified xsi:type="dcterms:W3CDTF">2013-03-20T21:28:02Z</dcterms:modified>
</cp:coreProperties>
</file>