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7" r:id="rId3"/>
    <p:sldId id="258" r:id="rId4"/>
    <p:sldId id="266" r:id="rId5"/>
    <p:sldId id="267" r:id="rId6"/>
    <p:sldId id="263"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35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E19A920-4089-4FEE-A95A-B718E12183DC}" type="datetimeFigureOut">
              <a:rPr lang="en-US" smtClean="0"/>
              <a:pPr/>
              <a:t>4/15/2013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D8176BA-E3BA-47BD-A34F-9B2426CD2A32}"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19A920-4089-4FEE-A95A-B718E12183DC}"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E19A920-4089-4FEE-A95A-B718E12183DC}"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D8176BA-E3BA-47BD-A34F-9B2426CD2A3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19A920-4089-4FEE-A95A-B718E12183DC}"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E19A920-4089-4FEE-A95A-B718E12183DC}" type="datetimeFigureOut">
              <a:rPr lang="en-US" smtClean="0"/>
              <a:pPr/>
              <a:t>4/15/2013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19A920-4089-4FEE-A95A-B718E12183DC}" type="datetimeFigureOut">
              <a:rPr lang="en-US" smtClean="0"/>
              <a:pPr/>
              <a:t>4/15/2013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19A920-4089-4FEE-A95A-B718E12183DC}" type="datetimeFigureOut">
              <a:rPr lang="en-US" smtClean="0"/>
              <a:pPr/>
              <a:t>4/15/2013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19A920-4089-4FEE-A95A-B718E12183DC}"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E19A920-4089-4FEE-A95A-B718E12183DC}"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19A920-4089-4FEE-A95A-B718E12183DC}"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19A920-4089-4FEE-A95A-B718E12183DC}"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176BA-E3BA-47BD-A34F-9B2426CD2A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E19A920-4089-4FEE-A95A-B718E12183DC}" type="datetimeFigureOut">
              <a:rPr lang="en-US" smtClean="0"/>
              <a:pPr/>
              <a:t>4/15/2013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D8176BA-E3BA-47BD-A34F-9B2426CD2A3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CA_standards.do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u="sng" dirty="0" smtClean="0"/>
              <a:t>Warm-up #3</a:t>
            </a:r>
            <a:endParaRPr lang="en-US" sz="4800" u="sng" dirty="0"/>
          </a:p>
        </p:txBody>
      </p:sp>
      <p:sp>
        <p:nvSpPr>
          <p:cNvPr id="3" name="Content Placeholder 2"/>
          <p:cNvSpPr>
            <a:spLocks noGrp="1"/>
          </p:cNvSpPr>
          <p:nvPr>
            <p:ph idx="1"/>
          </p:nvPr>
        </p:nvSpPr>
        <p:spPr>
          <a:xfrm>
            <a:off x="457200" y="1295400"/>
            <a:ext cx="8229600" cy="4830763"/>
          </a:xfrm>
        </p:spPr>
        <p:txBody>
          <a:bodyPr>
            <a:normAutofit/>
          </a:bodyPr>
          <a:lstStyle/>
          <a:p>
            <a:r>
              <a:rPr lang="en-US" sz="3200" b="1" dirty="0"/>
              <a:t>How did the Scientific Revolution change the way people thought?</a:t>
            </a:r>
          </a:p>
          <a:p>
            <a:r>
              <a:rPr lang="en-US" sz="3200" b="1" dirty="0" smtClean="0"/>
              <a:t>What </a:t>
            </a:r>
            <a:r>
              <a:rPr lang="en-US" sz="3200" b="1" dirty="0" smtClean="0"/>
              <a:t>do you know about Isaac Newton</a:t>
            </a:r>
            <a:r>
              <a:rPr lang="en-US" sz="3200" b="1" dirty="0" smtClean="0"/>
              <a:t>?</a:t>
            </a:r>
            <a:endParaRPr lang="en-US" sz="32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noFill/>
        </p:spPr>
        <p:txBody>
          <a:bodyPr>
            <a:normAutofit/>
          </a:bodyPr>
          <a:lstStyle/>
          <a:p>
            <a:pPr eaLnBrk="1" hangingPunct="1"/>
            <a:r>
              <a:rPr lang="en-US" sz="4400" dirty="0" smtClean="0"/>
              <a:t>Science and Society</a:t>
            </a:r>
          </a:p>
        </p:txBody>
      </p:sp>
      <p:sp>
        <p:nvSpPr>
          <p:cNvPr id="316419" name="Rectangle 3"/>
          <p:cNvSpPr>
            <a:spLocks noGrp="1" noChangeArrowheads="1"/>
          </p:cNvSpPr>
          <p:nvPr>
            <p:ph idx="1"/>
          </p:nvPr>
        </p:nvSpPr>
        <p:spPr bwMode="auto">
          <a:xfrm>
            <a:off x="533400" y="1447800"/>
            <a:ext cx="8305800" cy="5410200"/>
          </a:xfrm>
          <a:solidFill>
            <a:srgbClr val="FFFF99"/>
          </a:solidFill>
          <a:ln>
            <a:solidFill>
              <a:srgbClr val="000000"/>
            </a:solidFill>
            <a:miter lim="800000"/>
            <a:headEnd/>
            <a:tailEnd/>
          </a:ln>
        </p:spPr>
        <p:txBody>
          <a:bodyPr vert="horz" wrap="square" lIns="91440" tIns="45720" rIns="91440" bIns="45720" numCol="1" anchor="t" anchorCtr="0" compatLnSpc="1">
            <a:prstTxWarp prst="textNoShape">
              <a:avLst/>
            </a:prstTxWarp>
            <a:noAutofit/>
          </a:bodyPr>
          <a:lstStyle/>
          <a:p>
            <a:pPr algn="ctr" eaLnBrk="1" hangingPunct="1">
              <a:spcBef>
                <a:spcPct val="50000"/>
              </a:spcBef>
              <a:buFontTx/>
              <a:buNone/>
            </a:pPr>
            <a:r>
              <a:rPr lang="en-US" sz="2500" b="1" dirty="0" smtClean="0">
                <a:solidFill>
                  <a:srgbClr val="003300"/>
                </a:solidFill>
              </a:rPr>
              <a:t>The Big Idea</a:t>
            </a:r>
          </a:p>
          <a:p>
            <a:pPr algn="ctr" eaLnBrk="1" hangingPunct="1">
              <a:spcBef>
                <a:spcPct val="50000"/>
              </a:spcBef>
              <a:buFontTx/>
              <a:buNone/>
            </a:pPr>
            <a:r>
              <a:rPr lang="en-US" sz="2500" dirty="0" smtClean="0">
                <a:solidFill>
                  <a:srgbClr val="003300"/>
                </a:solidFill>
              </a:rPr>
              <a:t>The Scientific Revolution led to the establishment of science as a method of learning, new ideas about government, and conflict with religious authorities.</a:t>
            </a:r>
          </a:p>
          <a:p>
            <a:pPr algn="ctr" eaLnBrk="1" hangingPunct="1">
              <a:spcBef>
                <a:spcPct val="0"/>
              </a:spcBef>
              <a:buFontTx/>
              <a:buNone/>
            </a:pPr>
            <a:endParaRPr lang="en-US" sz="2500" b="1" dirty="0" smtClean="0">
              <a:solidFill>
                <a:srgbClr val="003300"/>
              </a:solidFill>
            </a:endParaRPr>
          </a:p>
          <a:p>
            <a:pPr algn="ctr" eaLnBrk="1" hangingPunct="1">
              <a:spcBef>
                <a:spcPct val="0"/>
              </a:spcBef>
              <a:buFontTx/>
              <a:buNone/>
            </a:pPr>
            <a:r>
              <a:rPr lang="en-US" sz="2500" b="1" dirty="0" smtClean="0">
                <a:solidFill>
                  <a:srgbClr val="003300"/>
                </a:solidFill>
              </a:rPr>
              <a:t>Main Ideas</a:t>
            </a:r>
          </a:p>
          <a:p>
            <a:pPr eaLnBrk="1" hangingPunct="1">
              <a:spcBef>
                <a:spcPct val="50000"/>
              </a:spcBef>
            </a:pPr>
            <a:r>
              <a:rPr lang="en-US" sz="2500" dirty="0" smtClean="0">
                <a:solidFill>
                  <a:srgbClr val="003300"/>
                </a:solidFill>
              </a:rPr>
              <a:t>The ideas of Francis Bacon and René Descartes helped to clarify the scientific method.</a:t>
            </a:r>
          </a:p>
          <a:p>
            <a:pPr eaLnBrk="1" hangingPunct="1">
              <a:spcBef>
                <a:spcPct val="50000"/>
              </a:spcBef>
            </a:pPr>
            <a:r>
              <a:rPr lang="en-US" sz="2500" dirty="0" smtClean="0">
                <a:solidFill>
                  <a:srgbClr val="003300"/>
                </a:solidFill>
              </a:rPr>
              <a:t>Science influenced new ideas about government.</a:t>
            </a:r>
          </a:p>
          <a:p>
            <a:pPr eaLnBrk="1" hangingPunct="1">
              <a:spcBef>
                <a:spcPct val="50000"/>
              </a:spcBef>
            </a:pPr>
            <a:r>
              <a:rPr lang="en-US" sz="2500" dirty="0" smtClean="0">
                <a:solidFill>
                  <a:srgbClr val="003300"/>
                </a:solidFill>
              </a:rPr>
              <a:t>Science and religion developed a sometimes uneasy relationship.</a:t>
            </a:r>
          </a:p>
        </p:txBody>
      </p:sp>
      <p:sp>
        <p:nvSpPr>
          <p:cNvPr id="316420" name="Text Box 5"/>
          <p:cNvSpPr txBox="1">
            <a:spLocks noChangeArrowheads="1"/>
          </p:cNvSpPr>
          <p:nvPr/>
        </p:nvSpPr>
        <p:spPr bwMode="auto">
          <a:xfrm>
            <a:off x="8054975" y="773113"/>
            <a:ext cx="765175" cy="30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Verdana" pitchFamily="34" charset="0"/>
              </a:defRPr>
            </a:lvl1pPr>
            <a:lvl2pPr marL="742950" indent="-285750">
              <a:defRPr sz="2400" b="1">
                <a:solidFill>
                  <a:schemeClr val="tx1"/>
                </a:solidFill>
                <a:latin typeface="Verdana" pitchFamily="34" charset="0"/>
              </a:defRPr>
            </a:lvl2pPr>
            <a:lvl3pPr marL="1143000" indent="-228600">
              <a:defRPr sz="2400" b="1">
                <a:solidFill>
                  <a:schemeClr val="tx1"/>
                </a:solidFill>
                <a:latin typeface="Verdana" pitchFamily="34" charset="0"/>
              </a:defRPr>
            </a:lvl3pPr>
            <a:lvl4pPr marL="1600200" indent="-228600">
              <a:defRPr sz="2400" b="1">
                <a:solidFill>
                  <a:schemeClr val="tx1"/>
                </a:solidFill>
                <a:latin typeface="Verdana" pitchFamily="34" charset="0"/>
              </a:defRPr>
            </a:lvl4pPr>
            <a:lvl5pPr marL="2057400" indent="-228600">
              <a:defRPr sz="2400" b="1">
                <a:solidFill>
                  <a:schemeClr val="tx1"/>
                </a:solidFill>
                <a:latin typeface="Verdana" pitchFamily="34" charset="0"/>
              </a:defRPr>
            </a:lvl5pPr>
            <a:lvl6pPr marL="2514600" indent="-228600" eaLnBrk="0" fontAlgn="base" hangingPunct="0">
              <a:spcBef>
                <a:spcPct val="0"/>
              </a:spcBef>
              <a:spcAft>
                <a:spcPct val="0"/>
              </a:spcAft>
              <a:defRPr sz="2400" b="1">
                <a:solidFill>
                  <a:schemeClr val="tx1"/>
                </a:solidFill>
                <a:latin typeface="Verdana" pitchFamily="34" charset="0"/>
              </a:defRPr>
            </a:lvl6pPr>
            <a:lvl7pPr marL="2971800" indent="-228600" eaLnBrk="0" fontAlgn="base" hangingPunct="0">
              <a:spcBef>
                <a:spcPct val="0"/>
              </a:spcBef>
              <a:spcAft>
                <a:spcPct val="0"/>
              </a:spcAft>
              <a:defRPr sz="2400" b="1">
                <a:solidFill>
                  <a:schemeClr val="tx1"/>
                </a:solidFill>
                <a:latin typeface="Verdana" pitchFamily="34" charset="0"/>
              </a:defRPr>
            </a:lvl7pPr>
            <a:lvl8pPr marL="3429000" indent="-228600" eaLnBrk="0" fontAlgn="base" hangingPunct="0">
              <a:spcBef>
                <a:spcPct val="0"/>
              </a:spcBef>
              <a:spcAft>
                <a:spcPct val="0"/>
              </a:spcAft>
              <a:defRPr sz="2400" b="1">
                <a:solidFill>
                  <a:schemeClr val="tx1"/>
                </a:solidFill>
                <a:latin typeface="Verdana" pitchFamily="34" charset="0"/>
              </a:defRPr>
            </a:lvl8pPr>
            <a:lvl9pPr marL="3886200" indent="-228600" eaLnBrk="0" fontAlgn="base" hangingPunct="0">
              <a:spcBef>
                <a:spcPct val="0"/>
              </a:spcBef>
              <a:spcAft>
                <a:spcPct val="0"/>
              </a:spcAft>
              <a:defRPr sz="2400" b="1">
                <a:solidFill>
                  <a:schemeClr val="tx1"/>
                </a:solidFill>
                <a:latin typeface="Verdana" pitchFamily="34" charset="0"/>
              </a:defRPr>
            </a:lvl9pPr>
          </a:lstStyle>
          <a:p>
            <a:pPr algn="ctr" eaLnBrk="1" hangingPunct="1"/>
            <a:r>
              <a:rPr lang="en-US" sz="1400" b="0">
                <a:solidFill>
                  <a:srgbClr val="FFFF99"/>
                </a:solidFill>
              </a:rPr>
              <a:t>7.10.3</a:t>
            </a:r>
            <a:endParaRPr lang="en-US" sz="1400" b="0"/>
          </a:p>
        </p:txBody>
      </p:sp>
      <p:sp>
        <p:nvSpPr>
          <p:cNvPr id="316421" name="AutoShape 6">
            <a:hlinkClick r:id="" action="ppaction://hlinkshowjump?jump=endshow" highlightClick="1"/>
          </p:cNvPr>
          <p:cNvSpPr>
            <a:spLocks noChangeArrowheads="1"/>
          </p:cNvSpPr>
          <p:nvPr/>
        </p:nvSpPr>
        <p:spPr bwMode="auto">
          <a:xfrm>
            <a:off x="83820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6422" name="AutoShape 7">
            <a:hlinkClick r:id="" action="ppaction://hlinkshowjump?jump=nextslide" highlightClick="1"/>
          </p:cNvPr>
          <p:cNvSpPr>
            <a:spLocks noChangeArrowheads="1"/>
          </p:cNvSpPr>
          <p:nvPr/>
        </p:nvSpPr>
        <p:spPr bwMode="auto">
          <a:xfrm>
            <a:off x="7010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6423" name="AutoShape 8">
            <a:hlinkClick r:id="" action="ppaction://noaction" highlightClick="1"/>
          </p:cNvPr>
          <p:cNvSpPr>
            <a:spLocks noChangeArrowheads="1"/>
          </p:cNvSpPr>
          <p:nvPr/>
        </p:nvSpPr>
        <p:spPr bwMode="auto">
          <a:xfrm>
            <a:off x="63246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6424" name="AutoShape 9">
            <a:hlinkClick r:id="" action="ppaction://noaction" highlightClick="1"/>
          </p:cNvPr>
          <p:cNvSpPr>
            <a:spLocks noChangeArrowheads="1"/>
          </p:cNvSpPr>
          <p:nvPr/>
        </p:nvSpPr>
        <p:spPr bwMode="auto">
          <a:xfrm>
            <a:off x="7772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16425" name="Picture 1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3575" y="401638"/>
            <a:ext cx="349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133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0" y="0"/>
            <a:ext cx="9144000" cy="2057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Autofit/>
          </a:bodyPr>
          <a:lstStyle/>
          <a:p>
            <a:pPr eaLnBrk="1" hangingPunct="1"/>
            <a:r>
              <a:rPr lang="en-US" sz="3500" dirty="0" smtClean="0"/>
              <a:t>Main Idea 1:</a:t>
            </a:r>
            <a:br>
              <a:rPr lang="en-US" sz="3500" dirty="0" smtClean="0"/>
            </a:br>
            <a:r>
              <a:rPr lang="en-US" sz="3500" dirty="0" smtClean="0"/>
              <a:t>The ideas of Francis Bacon and René Descartes helped to clarify </a:t>
            </a:r>
            <a:br>
              <a:rPr lang="en-US" sz="3500" dirty="0" smtClean="0"/>
            </a:br>
            <a:r>
              <a:rPr lang="en-US" sz="3500" dirty="0" smtClean="0"/>
              <a:t>the scientific method.</a:t>
            </a:r>
          </a:p>
        </p:txBody>
      </p:sp>
      <p:sp>
        <p:nvSpPr>
          <p:cNvPr id="317443" name="Rectangle 3"/>
          <p:cNvSpPr>
            <a:spLocks noGrp="1" noChangeArrowheads="1"/>
          </p:cNvSpPr>
          <p:nvPr>
            <p:ph idx="1"/>
          </p:nvPr>
        </p:nvSpPr>
        <p:spPr bwMode="auto">
          <a:xfrm>
            <a:off x="533400" y="2133600"/>
            <a:ext cx="8229600" cy="4724400"/>
          </a:xfrm>
          <a:solidFill>
            <a:srgbClr val="FFFF99"/>
          </a:solidFill>
          <a:ln>
            <a:solidFill>
              <a:srgbClr val="000000"/>
            </a:solidFill>
            <a:miter lim="800000"/>
            <a:headEnd/>
            <a:tailEnd/>
          </a:ln>
        </p:spPr>
        <p:txBody>
          <a:bodyPr vert="horz" wrap="square" lIns="91440" tIns="45720" rIns="91440" bIns="45720" numCol="1" anchor="t" anchorCtr="0" compatLnSpc="1">
            <a:prstTxWarp prst="textNoShape">
              <a:avLst/>
            </a:prstTxWarp>
            <a:noAutofit/>
          </a:bodyPr>
          <a:lstStyle/>
          <a:p>
            <a:pPr eaLnBrk="1" hangingPunct="1">
              <a:spcBef>
                <a:spcPct val="50000"/>
              </a:spcBef>
            </a:pPr>
            <a:r>
              <a:rPr lang="en-US" sz="3000" dirty="0" smtClean="0">
                <a:solidFill>
                  <a:srgbClr val="003300"/>
                </a:solidFill>
              </a:rPr>
              <a:t>The Scientific Revolution led to a dramatic change in the ways people learned about the world. The new, scientific way of gaining knowledge had far-reaching effects.</a:t>
            </a:r>
          </a:p>
          <a:p>
            <a:pPr eaLnBrk="1" hangingPunct="1">
              <a:spcBef>
                <a:spcPct val="50000"/>
              </a:spcBef>
            </a:pPr>
            <a:r>
              <a:rPr lang="en-US" sz="3000" dirty="0" smtClean="0">
                <a:solidFill>
                  <a:srgbClr val="003300"/>
                </a:solidFill>
              </a:rPr>
              <a:t>The </a:t>
            </a:r>
            <a:r>
              <a:rPr lang="en-US" sz="3000" b="1" dirty="0" smtClean="0">
                <a:solidFill>
                  <a:srgbClr val="003300"/>
                </a:solidFill>
              </a:rPr>
              <a:t>scientific method</a:t>
            </a:r>
            <a:r>
              <a:rPr lang="en-US" sz="3000" dirty="0" smtClean="0">
                <a:solidFill>
                  <a:srgbClr val="003300"/>
                </a:solidFill>
              </a:rPr>
              <a:t> combined ideas from Bacon and Descartes. It is a step-by-step method for performing experiments and other scientific research.</a:t>
            </a:r>
            <a:endParaRPr lang="en-US" sz="3000" b="1" dirty="0" smtClean="0">
              <a:solidFill>
                <a:srgbClr val="003300"/>
              </a:solidFill>
            </a:endParaRPr>
          </a:p>
        </p:txBody>
      </p:sp>
      <p:sp>
        <p:nvSpPr>
          <p:cNvPr id="317444" name="AutoShape 4">
            <a:hlinkClick r:id="" action="ppaction://hlinkshowjump?jump=endshow" highlightClick="1"/>
          </p:cNvPr>
          <p:cNvSpPr>
            <a:spLocks noChangeArrowheads="1"/>
          </p:cNvSpPr>
          <p:nvPr/>
        </p:nvSpPr>
        <p:spPr bwMode="auto">
          <a:xfrm>
            <a:off x="83820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5" name="AutoShape 5">
            <a:hlinkClick r:id="" action="ppaction://hlinkshowjump?jump=nextslide" highlightClick="1"/>
          </p:cNvPr>
          <p:cNvSpPr>
            <a:spLocks noChangeArrowheads="1"/>
          </p:cNvSpPr>
          <p:nvPr/>
        </p:nvSpPr>
        <p:spPr bwMode="auto">
          <a:xfrm>
            <a:off x="7010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6" name="AutoShape 6">
            <a:hlinkClick r:id="" action="ppaction://hlinkshowjump?jump=previousslide" highlightClick="1"/>
          </p:cNvPr>
          <p:cNvSpPr>
            <a:spLocks noChangeArrowheads="1"/>
          </p:cNvSpPr>
          <p:nvPr/>
        </p:nvSpPr>
        <p:spPr bwMode="auto">
          <a:xfrm>
            <a:off x="63246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7" name="AutoShape 7">
            <a:hlinkClick r:id="" action="ppaction://noaction" highlightClick="1"/>
          </p:cNvPr>
          <p:cNvSpPr>
            <a:spLocks noChangeArrowheads="1"/>
          </p:cNvSpPr>
          <p:nvPr/>
        </p:nvSpPr>
        <p:spPr bwMode="auto">
          <a:xfrm>
            <a:off x="7772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25168717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0" y="304800"/>
            <a:ext cx="9144000" cy="758825"/>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Autofit/>
          </a:bodyPr>
          <a:lstStyle/>
          <a:p>
            <a:pPr eaLnBrk="1" hangingPunct="1"/>
            <a:r>
              <a:rPr lang="en-US" sz="3600" dirty="0" smtClean="0"/>
              <a:t>Francis Bacon and René Descartes</a:t>
            </a:r>
          </a:p>
        </p:txBody>
      </p:sp>
      <p:sp>
        <p:nvSpPr>
          <p:cNvPr id="318467" name="Rectangle 3"/>
          <p:cNvSpPr>
            <a:spLocks noGrp="1" noChangeArrowheads="1"/>
          </p:cNvSpPr>
          <p:nvPr>
            <p:ph idx="1"/>
          </p:nvPr>
        </p:nvSpPr>
        <p:spPr bwMode="auto">
          <a:xfrm>
            <a:off x="533400" y="1447800"/>
            <a:ext cx="8077200" cy="3962400"/>
          </a:xfrm>
          <a:solidFill>
            <a:srgbClr val="FFFF99"/>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eaLnBrk="1" hangingPunct="1">
              <a:spcBef>
                <a:spcPct val="50000"/>
              </a:spcBef>
            </a:pPr>
            <a:r>
              <a:rPr lang="en-US" sz="2000" smtClean="0">
                <a:solidFill>
                  <a:srgbClr val="003300"/>
                </a:solidFill>
              </a:rPr>
              <a:t>Francis Bacon was an English philosopher who read the works of the great scientists of the Scientific Revolution.</a:t>
            </a:r>
          </a:p>
          <a:p>
            <a:pPr eaLnBrk="1" hangingPunct="1">
              <a:spcBef>
                <a:spcPct val="50000"/>
              </a:spcBef>
            </a:pPr>
            <a:r>
              <a:rPr lang="en-US" sz="2000" smtClean="0">
                <a:solidFill>
                  <a:srgbClr val="003300"/>
                </a:solidFill>
              </a:rPr>
              <a:t>He argued that science could be pursued in a systematic fashion.</a:t>
            </a:r>
          </a:p>
          <a:p>
            <a:pPr eaLnBrk="1" hangingPunct="1">
              <a:spcBef>
                <a:spcPct val="50000"/>
              </a:spcBef>
            </a:pPr>
            <a:r>
              <a:rPr lang="en-US" sz="2000" smtClean="0">
                <a:solidFill>
                  <a:srgbClr val="003300"/>
                </a:solidFill>
              </a:rPr>
              <a:t>He published his ideas in his book </a:t>
            </a:r>
            <a:r>
              <a:rPr lang="en-US" sz="2000" i="1" smtClean="0">
                <a:solidFill>
                  <a:srgbClr val="003300"/>
                </a:solidFill>
              </a:rPr>
              <a:t>The Advancement of Learning</a:t>
            </a:r>
            <a:r>
              <a:rPr lang="en-US" sz="2000" smtClean="0">
                <a:solidFill>
                  <a:srgbClr val="003300"/>
                </a:solidFill>
              </a:rPr>
              <a:t>.</a:t>
            </a:r>
            <a:endParaRPr lang="en-US" sz="2000" i="1" smtClean="0">
              <a:solidFill>
                <a:srgbClr val="003300"/>
              </a:solidFill>
            </a:endParaRPr>
          </a:p>
          <a:p>
            <a:pPr eaLnBrk="1" hangingPunct="1">
              <a:spcBef>
                <a:spcPct val="50000"/>
              </a:spcBef>
            </a:pPr>
            <a:r>
              <a:rPr lang="en-US" sz="2000" smtClean="0">
                <a:solidFill>
                  <a:srgbClr val="003300"/>
                </a:solidFill>
              </a:rPr>
              <a:t>René Descartes was a French philosopher who made great contributions to the establishment of science.</a:t>
            </a:r>
          </a:p>
          <a:p>
            <a:pPr eaLnBrk="1" hangingPunct="1">
              <a:spcBef>
                <a:spcPct val="50000"/>
              </a:spcBef>
            </a:pPr>
            <a:r>
              <a:rPr lang="en-US" sz="2000" smtClean="0">
                <a:solidFill>
                  <a:srgbClr val="003300"/>
                </a:solidFill>
              </a:rPr>
              <a:t>He believed that nothing should be accepted until it is proven true.</a:t>
            </a:r>
          </a:p>
        </p:txBody>
      </p:sp>
      <p:sp>
        <p:nvSpPr>
          <p:cNvPr id="318468" name="AutoShape 4">
            <a:hlinkClick r:id="" action="ppaction://hlinkshowjump?jump=endshow" highlightClick="1"/>
          </p:cNvPr>
          <p:cNvSpPr>
            <a:spLocks noChangeArrowheads="1"/>
          </p:cNvSpPr>
          <p:nvPr/>
        </p:nvSpPr>
        <p:spPr bwMode="auto">
          <a:xfrm>
            <a:off x="83820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8469" name="AutoShape 5">
            <a:hlinkClick r:id="" action="ppaction://hlinkshowjump?jump=nextslide" highlightClick="1"/>
          </p:cNvPr>
          <p:cNvSpPr>
            <a:spLocks noChangeArrowheads="1"/>
          </p:cNvSpPr>
          <p:nvPr/>
        </p:nvSpPr>
        <p:spPr bwMode="auto">
          <a:xfrm>
            <a:off x="7010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8470" name="AutoShape 6">
            <a:hlinkClick r:id="" action="ppaction://hlinkshowjump?jump=previousslide" highlightClick="1"/>
          </p:cNvPr>
          <p:cNvSpPr>
            <a:spLocks noChangeArrowheads="1"/>
          </p:cNvSpPr>
          <p:nvPr/>
        </p:nvSpPr>
        <p:spPr bwMode="auto">
          <a:xfrm>
            <a:off x="63246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8471" name="AutoShape 7">
            <a:hlinkClick r:id="" action="ppaction://noaction" highlightClick="1"/>
          </p:cNvPr>
          <p:cNvSpPr>
            <a:spLocks noChangeArrowheads="1"/>
          </p:cNvSpPr>
          <p:nvPr/>
        </p:nvSpPr>
        <p:spPr bwMode="auto">
          <a:xfrm>
            <a:off x="7772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18994653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533400" y="533400"/>
            <a:ext cx="8077200" cy="530225"/>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Autofit/>
          </a:bodyPr>
          <a:lstStyle/>
          <a:p>
            <a:pPr eaLnBrk="1" hangingPunct="1"/>
            <a:r>
              <a:rPr lang="en-US" sz="4000" dirty="0" smtClean="0"/>
              <a:t>The Six Basic Steps of the Scientific Method</a:t>
            </a:r>
          </a:p>
        </p:txBody>
      </p:sp>
      <p:sp>
        <p:nvSpPr>
          <p:cNvPr id="319491" name="Rectangle 3"/>
          <p:cNvSpPr>
            <a:spLocks noGrp="1" noChangeArrowheads="1"/>
          </p:cNvSpPr>
          <p:nvPr>
            <p:ph idx="1"/>
          </p:nvPr>
        </p:nvSpPr>
        <p:spPr bwMode="auto">
          <a:xfrm>
            <a:off x="533400" y="1447800"/>
            <a:ext cx="8305800" cy="5105400"/>
          </a:xfrm>
          <a:solidFill>
            <a:srgbClr val="FFFF99"/>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90000"/>
              </a:lnSpc>
              <a:spcBef>
                <a:spcPct val="50000"/>
              </a:spcBef>
              <a:buFontTx/>
              <a:buNone/>
            </a:pPr>
            <a:endParaRPr lang="en-US" sz="2400" dirty="0" smtClean="0">
              <a:solidFill>
                <a:srgbClr val="003300"/>
              </a:solidFill>
            </a:endParaRPr>
          </a:p>
          <a:p>
            <a:pPr eaLnBrk="1" hangingPunct="1">
              <a:lnSpc>
                <a:spcPct val="90000"/>
              </a:lnSpc>
              <a:spcBef>
                <a:spcPct val="300000"/>
              </a:spcBef>
            </a:pPr>
            <a:r>
              <a:rPr lang="en-US" sz="2400" dirty="0" smtClean="0">
                <a:solidFill>
                  <a:srgbClr val="003300"/>
                </a:solidFill>
              </a:rPr>
              <a:t>Stating the problem </a:t>
            </a:r>
          </a:p>
          <a:p>
            <a:pPr eaLnBrk="1" hangingPunct="1">
              <a:lnSpc>
                <a:spcPct val="90000"/>
              </a:lnSpc>
              <a:spcBef>
                <a:spcPct val="50000"/>
              </a:spcBef>
            </a:pPr>
            <a:r>
              <a:rPr lang="en-US" sz="2400" dirty="0" smtClean="0">
                <a:solidFill>
                  <a:srgbClr val="003300"/>
                </a:solidFill>
              </a:rPr>
              <a:t>Gathering information </a:t>
            </a:r>
          </a:p>
          <a:p>
            <a:pPr eaLnBrk="1" hangingPunct="1">
              <a:lnSpc>
                <a:spcPct val="90000"/>
              </a:lnSpc>
              <a:spcBef>
                <a:spcPct val="50000"/>
              </a:spcBef>
            </a:pPr>
            <a:r>
              <a:rPr lang="en-US" sz="2400" dirty="0" smtClean="0">
                <a:solidFill>
                  <a:srgbClr val="003300"/>
                </a:solidFill>
              </a:rPr>
              <a:t>Forming a </a:t>
            </a:r>
            <a:r>
              <a:rPr lang="en-US" sz="2400" b="1" dirty="0" smtClean="0">
                <a:solidFill>
                  <a:srgbClr val="003300"/>
                </a:solidFill>
              </a:rPr>
              <a:t>hypothesis</a:t>
            </a:r>
            <a:r>
              <a:rPr lang="en-US" sz="2400" dirty="0" smtClean="0">
                <a:solidFill>
                  <a:srgbClr val="003300"/>
                </a:solidFill>
              </a:rPr>
              <a:t>, a solution that the scientist proposes to solve the problem </a:t>
            </a:r>
          </a:p>
          <a:p>
            <a:pPr eaLnBrk="1" hangingPunct="1">
              <a:lnSpc>
                <a:spcPct val="90000"/>
              </a:lnSpc>
              <a:spcBef>
                <a:spcPct val="50000"/>
              </a:spcBef>
            </a:pPr>
            <a:r>
              <a:rPr lang="en-US" sz="2400" dirty="0" smtClean="0">
                <a:solidFill>
                  <a:srgbClr val="003300"/>
                </a:solidFill>
              </a:rPr>
              <a:t>Testing the hypothesis by performing experiments</a:t>
            </a:r>
          </a:p>
          <a:p>
            <a:pPr eaLnBrk="1" hangingPunct="1">
              <a:lnSpc>
                <a:spcPct val="90000"/>
              </a:lnSpc>
              <a:spcBef>
                <a:spcPct val="50000"/>
              </a:spcBef>
            </a:pPr>
            <a:r>
              <a:rPr lang="en-US" sz="2400" dirty="0" smtClean="0">
                <a:solidFill>
                  <a:srgbClr val="003300"/>
                </a:solidFill>
              </a:rPr>
              <a:t>Recording and analyzing data gathered from the experiments</a:t>
            </a:r>
          </a:p>
          <a:p>
            <a:pPr eaLnBrk="1" hangingPunct="1">
              <a:lnSpc>
                <a:spcPct val="90000"/>
              </a:lnSpc>
              <a:spcBef>
                <a:spcPct val="50000"/>
              </a:spcBef>
            </a:pPr>
            <a:r>
              <a:rPr lang="en-US" sz="2400" dirty="0" smtClean="0">
                <a:solidFill>
                  <a:srgbClr val="003300"/>
                </a:solidFill>
              </a:rPr>
              <a:t>Drawing conclusions from the data collected</a:t>
            </a:r>
          </a:p>
        </p:txBody>
      </p:sp>
      <p:sp>
        <p:nvSpPr>
          <p:cNvPr id="319492" name="Rectangle 4"/>
          <p:cNvSpPr>
            <a:spLocks noChangeArrowheads="1"/>
          </p:cNvSpPr>
          <p:nvPr/>
        </p:nvSpPr>
        <p:spPr bwMode="auto">
          <a:xfrm>
            <a:off x="533400" y="1447800"/>
            <a:ext cx="8077200" cy="1066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50000"/>
              </a:spcBef>
            </a:pPr>
            <a:r>
              <a:rPr lang="en-US" sz="2400" b="0" dirty="0">
                <a:solidFill>
                  <a:srgbClr val="003300"/>
                </a:solidFill>
              </a:rPr>
              <a:t>The scientific method combines Bacon’s idea of a systematic scientific process, </a:t>
            </a:r>
            <a:r>
              <a:rPr lang="en-US" sz="2400" b="0" dirty="0" err="1">
                <a:solidFill>
                  <a:srgbClr val="003300"/>
                </a:solidFill>
              </a:rPr>
              <a:t>Descartes’s</a:t>
            </a:r>
            <a:r>
              <a:rPr lang="en-US" sz="2400" b="0" dirty="0">
                <a:solidFill>
                  <a:srgbClr val="003300"/>
                </a:solidFill>
              </a:rPr>
              <a:t> insistence on proof and clear reasoning, and the work of other scientists.</a:t>
            </a:r>
          </a:p>
        </p:txBody>
      </p:sp>
      <p:sp>
        <p:nvSpPr>
          <p:cNvPr id="319493" name="AutoShape 5">
            <a:hlinkClick r:id="" action="ppaction://hlinkshowjump?jump=endshow" highlightClick="1"/>
          </p:cNvPr>
          <p:cNvSpPr>
            <a:spLocks noChangeArrowheads="1"/>
          </p:cNvSpPr>
          <p:nvPr/>
        </p:nvSpPr>
        <p:spPr bwMode="auto">
          <a:xfrm>
            <a:off x="83820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9494" name="AutoShape 6">
            <a:hlinkClick r:id="" action="ppaction://hlinkshowjump?jump=nextslide" highlightClick="1"/>
          </p:cNvPr>
          <p:cNvSpPr>
            <a:spLocks noChangeArrowheads="1"/>
          </p:cNvSpPr>
          <p:nvPr/>
        </p:nvSpPr>
        <p:spPr bwMode="auto">
          <a:xfrm>
            <a:off x="7010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9495" name="AutoShape 7">
            <a:hlinkClick r:id="" action="ppaction://hlinkshowjump?jump=previousslide" highlightClick="1"/>
          </p:cNvPr>
          <p:cNvSpPr>
            <a:spLocks noChangeArrowheads="1"/>
          </p:cNvSpPr>
          <p:nvPr/>
        </p:nvSpPr>
        <p:spPr bwMode="auto">
          <a:xfrm>
            <a:off x="63246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9496" name="AutoShape 8">
            <a:hlinkClick r:id="" action="ppaction://noaction" highlightClick="1"/>
          </p:cNvPr>
          <p:cNvSpPr>
            <a:spLocks noChangeArrowheads="1"/>
          </p:cNvSpPr>
          <p:nvPr/>
        </p:nvSpPr>
        <p:spPr bwMode="auto">
          <a:xfrm>
            <a:off x="7772400" y="6096000"/>
            <a:ext cx="457200" cy="685800"/>
          </a:xfrm>
          <a:prstGeom prst="actionButtonBlank">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6488358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9144000" cy="1143000"/>
          </a:xfrm>
        </p:spPr>
        <p:txBody>
          <a:bodyPr>
            <a:normAutofit fontScale="90000"/>
          </a:bodyPr>
          <a:lstStyle/>
          <a:p>
            <a:pPr algn="l"/>
            <a:r>
              <a:rPr lang="en-US" dirty="0" smtClean="0"/>
              <a:t>Isaac Newton </a:t>
            </a:r>
            <a:r>
              <a:rPr lang="en-US" dirty="0" err="1" smtClean="0"/>
              <a:t>BrainPop</a:t>
            </a:r>
            <a:r>
              <a:rPr lang="en-US" dirty="0" smtClean="0"/>
              <a:t> </a:t>
            </a:r>
            <a:br>
              <a:rPr lang="en-US" dirty="0" smtClean="0"/>
            </a:br>
            <a:r>
              <a:rPr lang="en-US" dirty="0" smtClean="0"/>
              <a:t>Login: </a:t>
            </a:r>
            <a:r>
              <a:rPr lang="en-US" dirty="0" err="1" smtClean="0"/>
              <a:t>southpointms</a:t>
            </a:r>
            <a:r>
              <a:rPr lang="en-US" dirty="0" smtClean="0"/>
              <a:t/>
            </a:r>
            <a:br>
              <a:rPr lang="en-US" dirty="0" smtClean="0"/>
            </a:br>
            <a:r>
              <a:rPr lang="en-US" dirty="0" smtClean="0"/>
              <a:t>Password: walnut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u="sng" dirty="0" smtClean="0"/>
              <a:t>Isaac Newton Reader </a:t>
            </a:r>
            <a:endParaRPr lang="en-US" u="sng" dirty="0"/>
          </a:p>
        </p:txBody>
      </p:sp>
      <p:sp>
        <p:nvSpPr>
          <p:cNvPr id="3" name="Content Placeholder 2"/>
          <p:cNvSpPr>
            <a:spLocks noGrp="1"/>
          </p:cNvSpPr>
          <p:nvPr>
            <p:ph idx="1"/>
          </p:nvPr>
        </p:nvSpPr>
        <p:spPr>
          <a:xfrm>
            <a:off x="457200" y="990600"/>
            <a:ext cx="8229600" cy="5135563"/>
          </a:xfrm>
        </p:spPr>
        <p:txBody>
          <a:bodyPr/>
          <a:lstStyle/>
          <a:p>
            <a:r>
              <a:rPr lang="en-US" dirty="0" smtClean="0"/>
              <a:t>Read about Newton and his accomplishments. </a:t>
            </a:r>
          </a:p>
          <a:p>
            <a:r>
              <a:rPr lang="en-US" dirty="0" smtClean="0"/>
              <a:t>Mark the text and answer the underlined questions. </a:t>
            </a:r>
            <a:endParaRPr lang="en-US" dirty="0" smtClean="0"/>
          </a:p>
          <a:p>
            <a:r>
              <a:rPr lang="en-US" dirty="0" smtClean="0"/>
              <a:t>Newton’s 3 Laws of Motion:</a:t>
            </a:r>
          </a:p>
          <a:p>
            <a:pPr lvl="1"/>
            <a:endParaRPr lang="en-US" dirty="0" smtClean="0"/>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9260472"/>
              </p:ext>
            </p:extLst>
          </p:nvPr>
        </p:nvGraphicFramePr>
        <p:xfrm>
          <a:off x="152400" y="6096000"/>
          <a:ext cx="4762500" cy="548640"/>
        </p:xfrm>
        <a:graphic>
          <a:graphicData uri="http://schemas.openxmlformats.org/drawingml/2006/table">
            <a:tbl>
              <a:tblPr/>
              <a:tblGrid>
                <a:gridCol w="4762500"/>
              </a:tblGrid>
              <a:tr h="0">
                <a:tc>
                  <a:txBody>
                    <a:bodyPr/>
                    <a:lstStyle/>
                    <a:p>
                      <a:r>
                        <a:rPr lang="en-US" b="1" dirty="0"/>
                        <a:t>For every action there is an equal and opposite re-action.</a:t>
                      </a:r>
                    </a:p>
                  </a:txBody>
                  <a:tcPr marL="0" marR="0" marT="0" marB="0" anchor="ctr">
                    <a:lnL>
                      <a:noFill/>
                    </a:lnL>
                    <a:lnR>
                      <a:noFill/>
                    </a:lnR>
                    <a:lnT>
                      <a:noFill/>
                    </a:lnT>
                    <a:lnB>
                      <a:noFill/>
                    </a:lnB>
                  </a:tcPr>
                </a:tc>
              </a:tr>
            </a:tbl>
          </a:graphicData>
        </a:graphic>
      </p:graphicFrame>
      <p:sp>
        <p:nvSpPr>
          <p:cNvPr id="5" name="Rectangle 1"/>
          <p:cNvSpPr>
            <a:spLocks noChangeArrowheads="1"/>
          </p:cNvSpPr>
          <p:nvPr/>
        </p:nvSpPr>
        <p:spPr bwMode="auto">
          <a:xfrm>
            <a:off x="2190750" y="36798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67471132"/>
              </p:ext>
            </p:extLst>
          </p:nvPr>
        </p:nvGraphicFramePr>
        <p:xfrm>
          <a:off x="4267200" y="5105400"/>
          <a:ext cx="4762500" cy="1097280"/>
        </p:xfrm>
        <a:graphic>
          <a:graphicData uri="http://schemas.openxmlformats.org/drawingml/2006/table">
            <a:tbl>
              <a:tblPr/>
              <a:tblGrid>
                <a:gridCol w="4762500"/>
              </a:tblGrid>
              <a:tr h="0">
                <a:tc>
                  <a:txBody>
                    <a:bodyPr/>
                    <a:lstStyle/>
                    <a:p>
                      <a:r>
                        <a:rPr lang="en-US" b="1" dirty="0"/>
                        <a:t>Acceleration is produced when a force acts on a mass. The greater the mass (of the object being accelerated) the greater the amount of force needed (to accelerate the object).</a:t>
                      </a:r>
                    </a:p>
                  </a:txBody>
                  <a:tcPr marL="0" marR="0" marT="0" marB="0" anchor="ctr">
                    <a:lnL>
                      <a:noFill/>
                    </a:lnL>
                    <a:lnR>
                      <a:noFill/>
                    </a:lnR>
                    <a:lnT>
                      <a:noFill/>
                    </a:lnT>
                    <a:lnB>
                      <a:noFill/>
                    </a:lnB>
                  </a:tcPr>
                </a:tc>
              </a:tr>
            </a:tbl>
          </a:graphicData>
        </a:graphic>
      </p:graphicFrame>
      <p:sp>
        <p:nvSpPr>
          <p:cNvPr id="7" name="Rectangle 2"/>
          <p:cNvSpPr>
            <a:spLocks noChangeArrowheads="1"/>
          </p:cNvSpPr>
          <p:nvPr/>
        </p:nvSpPr>
        <p:spPr bwMode="auto">
          <a:xfrm>
            <a:off x="2190750" y="3405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2190750" y="2994342"/>
          <a:ext cx="4762500" cy="1920240"/>
        </p:xfrm>
        <a:graphic>
          <a:graphicData uri="http://schemas.openxmlformats.org/drawingml/2006/table">
            <a:tbl>
              <a:tblPr/>
              <a:tblGrid>
                <a:gridCol w="4762500"/>
              </a:tblGrid>
              <a:tr h="0">
                <a:tc>
                  <a:txBody>
                    <a:bodyPr/>
                    <a:lstStyle/>
                    <a:p>
                      <a:r>
                        <a:rPr lang="en-US" b="1" dirty="0"/>
                        <a:t>An object at rest will remain at rest unless acted on by an unbalanced force. An object in motion continues in motion with the same speed and in the same direction unless acted upon by an unbalanced </a:t>
                      </a:r>
                      <a:r>
                        <a:rPr lang="en-US" b="1" dirty="0" err="1"/>
                        <a:t>force.This</a:t>
                      </a:r>
                      <a:r>
                        <a:rPr lang="en-US" b="1" dirty="0"/>
                        <a:t> law is often called </a:t>
                      </a:r>
                      <a:br>
                        <a:rPr lang="en-US" b="1" dirty="0"/>
                      </a:br>
                      <a:r>
                        <a:rPr lang="en-US" b="1" dirty="0"/>
                        <a:t>"the law of inertia".</a:t>
                      </a:r>
                    </a:p>
                  </a:txBody>
                  <a:tcPr marL="0" marR="0" marT="0" marB="0" anchor="ctr">
                    <a:lnL>
                      <a:noFill/>
                    </a:lnL>
                    <a:lnR>
                      <a:noFill/>
                    </a:lnR>
                    <a:lnT>
                      <a:noFill/>
                    </a:lnT>
                    <a:lnB>
                      <a:noFill/>
                    </a:lnB>
                  </a:tcPr>
                </a:tc>
              </a:tr>
            </a:tbl>
          </a:graphicData>
        </a:graphic>
      </p:graphicFrame>
      <p:sp>
        <p:nvSpPr>
          <p:cNvPr id="9" name="Rectangle 3"/>
          <p:cNvSpPr>
            <a:spLocks noChangeArrowheads="1"/>
          </p:cNvSpPr>
          <p:nvPr/>
        </p:nvSpPr>
        <p:spPr bwMode="auto">
          <a:xfrm>
            <a:off x="2190750" y="2994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Scientific Revolution Boxes </a:t>
            </a:r>
            <a:endParaRPr lang="en-US" u="sng" dirty="0"/>
          </a:p>
        </p:txBody>
      </p:sp>
      <p:sp>
        <p:nvSpPr>
          <p:cNvPr id="3" name="Content Placeholder 2"/>
          <p:cNvSpPr>
            <a:spLocks noGrp="1"/>
          </p:cNvSpPr>
          <p:nvPr>
            <p:ph idx="1"/>
          </p:nvPr>
        </p:nvSpPr>
        <p:spPr>
          <a:xfrm>
            <a:off x="381000" y="1295400"/>
            <a:ext cx="8305800" cy="4830763"/>
          </a:xfrm>
        </p:spPr>
        <p:txBody>
          <a:bodyPr/>
          <a:lstStyle/>
          <a:p>
            <a:r>
              <a:rPr lang="en-US" dirty="0" smtClean="0"/>
              <a:t>Pick a figure from below:</a:t>
            </a:r>
          </a:p>
          <a:p>
            <a:pPr lvl="1"/>
            <a:r>
              <a:rPr lang="en-US" dirty="0" smtClean="0"/>
              <a:t>Isaac Newton</a:t>
            </a:r>
          </a:p>
          <a:p>
            <a:pPr lvl="1"/>
            <a:r>
              <a:rPr lang="en-US" dirty="0" smtClean="0"/>
              <a:t>Galileo </a:t>
            </a:r>
            <a:r>
              <a:rPr lang="en-US" dirty="0" err="1" smtClean="0"/>
              <a:t>Galilei</a:t>
            </a:r>
            <a:endParaRPr lang="en-US" dirty="0" smtClean="0"/>
          </a:p>
          <a:p>
            <a:pPr lvl="1"/>
            <a:r>
              <a:rPr lang="en-US" dirty="0" err="1" smtClean="0"/>
              <a:t>Nicolaus</a:t>
            </a:r>
            <a:r>
              <a:rPr lang="en-US" dirty="0" smtClean="0"/>
              <a:t> Copernicus</a:t>
            </a:r>
          </a:p>
          <a:p>
            <a:pPr lvl="1"/>
            <a:r>
              <a:rPr lang="en-US" dirty="0" smtClean="0"/>
              <a:t>Rene Descartes</a:t>
            </a:r>
          </a:p>
          <a:p>
            <a:pPr lvl="1"/>
            <a:r>
              <a:rPr lang="en-US" dirty="0" smtClean="0"/>
              <a:t>Francis Bacon</a:t>
            </a:r>
          </a:p>
          <a:p>
            <a:r>
              <a:rPr lang="en-US" dirty="0" smtClean="0"/>
              <a:t>Follow the directions on your handout to make a box for one of the people above.</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ヒラギノ丸ゴ Pro W4"/>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ＭＳ 明朝"/>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Apex.thmx</Template>
  <TotalTime>469</TotalTime>
  <Words>448</Words>
  <Application>Microsoft Office PowerPoint</Application>
  <PresentationFormat>On-screen Show (4:3)</PresentationFormat>
  <Paragraphs>46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Warm-up #3</vt:lpstr>
      <vt:lpstr>Science and Society</vt:lpstr>
      <vt:lpstr>Main Idea 1: The ideas of Francis Bacon and René Descartes helped to clarify  the scientific method.</vt:lpstr>
      <vt:lpstr>Francis Bacon and René Descartes</vt:lpstr>
      <vt:lpstr>The Six Basic Steps of the Scientific Method</vt:lpstr>
      <vt:lpstr>Isaac Newton BrainPop  Login: southpointms Password: walnut</vt:lpstr>
      <vt:lpstr>Isaac Newton Reader </vt:lpstr>
      <vt:lpstr>Scientific Revolution Boxes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and Society</dc:title>
  <dc:creator>Stephen Duran</dc:creator>
  <cp:lastModifiedBy>Josephine Schaller</cp:lastModifiedBy>
  <cp:revision>8</cp:revision>
  <dcterms:created xsi:type="dcterms:W3CDTF">2013-04-15T05:15:07Z</dcterms:created>
  <dcterms:modified xsi:type="dcterms:W3CDTF">2013-04-15T17:57:54Z</dcterms:modified>
</cp:coreProperties>
</file>