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89" r:id="rId3"/>
    <p:sldId id="259" r:id="rId4"/>
    <p:sldId id="260" r:id="rId5"/>
    <p:sldId id="261" r:id="rId6"/>
    <p:sldId id="262" r:id="rId7"/>
    <p:sldId id="266" r:id="rId8"/>
    <p:sldId id="269" r:id="rId9"/>
    <p:sldId id="263" r:id="rId10"/>
    <p:sldId id="302" r:id="rId11"/>
    <p:sldId id="264" r:id="rId12"/>
    <p:sldId id="281" r:id="rId13"/>
    <p:sldId id="292" r:id="rId14"/>
    <p:sldId id="293" r:id="rId15"/>
    <p:sldId id="294" r:id="rId16"/>
    <p:sldId id="295" r:id="rId17"/>
    <p:sldId id="290" r:id="rId18"/>
    <p:sldId id="296" r:id="rId19"/>
    <p:sldId id="284" r:id="rId20"/>
    <p:sldId id="286" r:id="rId21"/>
    <p:sldId id="297" r:id="rId22"/>
    <p:sldId id="298" r:id="rId23"/>
    <p:sldId id="299" r:id="rId24"/>
    <p:sldId id="301" r:id="rId25"/>
    <p:sldId id="285" r:id="rId26"/>
    <p:sldId id="282" r:id="rId27"/>
    <p:sldId id="287" r:id="rId28"/>
    <p:sldId id="288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1D1F5D81-4BF4-0B45-AB63-9FBFBF04CF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www.wpclipart.com/money/dollar_symbol/money_symbol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/imgres?imgurl=http://www1.istockphoto.com/file_thumbview_approve/2741452/2/istockphoto_2741452_british_flag.jpg&amp;imgrefurl=http://www.istockphoto.com/file_closeup/?id=2741452&amp;refnum=493681&amp;h=380&amp;w=317&amp;sz=59&amp;hl=en&amp;start=10&amp;um=1&amp;tbnid=v1VxJJdXGGtAXM:&amp;tbnh=123&amp;tbnw=103&amp;prev=/images?q=british+flag&amp;svnum=10&amp;um=1&amp;hl=en&amp;rls=TSHA,TSHA:2005-45,TSHA:en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images.google.com/imgres?imgurl=http://wasalaam.files.wordpress.com/2006/07/140px-christian_cross.png&amp;imgrefurl=http://wasalaam.wordpress.com/2006/07/28/jesus-christ-in-christianity-and-islam/&amp;h=195&amp;w=140&amp;sz=1&amp;hl=en&amp;start=14&amp;um=1&amp;tbnid=QUo1U9YxFj61FM:&amp;tbnh=104&amp;tbnw=75&amp;prev=/images?q=christanity+cross&amp;svnum=10&amp;um=1&amp;hl=en&amp;rls=TSHA,TSHA:2005-45,TSHA:en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 smtClean="0"/>
              <a:t>is a colony? Who are they </a:t>
            </a:r>
            <a:r>
              <a:rPr lang="en-US" dirty="0" smtClean="0"/>
              <a:t>controlled </a:t>
            </a:r>
            <a:r>
              <a:rPr lang="en-US" dirty="0" smtClean="0"/>
              <a:t>by</a:t>
            </a:r>
            <a:r>
              <a:rPr lang="en-US" dirty="0" smtClean="0"/>
              <a:t>? Who owns them?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What groups were the colonies divided into?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644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Geography and Immigration Notes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factors encourage people to move now and in the past?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6912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I. Geography:</a:t>
            </a:r>
            <a:br>
              <a:rPr lang="en-US" b="1" dirty="0" smtClean="0">
                <a:solidFill>
                  <a:srgbClr val="CC0000"/>
                </a:solidFill>
              </a:rPr>
            </a:br>
            <a:r>
              <a:rPr lang="en-US" b="1" dirty="0" smtClean="0">
                <a:solidFill>
                  <a:srgbClr val="CC0000"/>
                </a:solidFill>
              </a:rPr>
              <a:t>A) </a:t>
            </a:r>
            <a:r>
              <a:rPr lang="en-US" b="1" dirty="0">
                <a:solidFill>
                  <a:srgbClr val="CC0000"/>
                </a:solidFill>
              </a:rPr>
              <a:t>Definitions</a:t>
            </a:r>
            <a:r>
              <a:rPr lang="en-US" b="1" dirty="0"/>
              <a:t> 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>
            <a:normAutofit lnSpcReduction="10000"/>
          </a:bodyPr>
          <a:lstStyle/>
          <a:p>
            <a:pPr marL="609600" indent="-609600">
              <a:buFontTx/>
              <a:buAutoNum type="arabicParenR"/>
            </a:pPr>
            <a:r>
              <a:rPr lang="en-US" sz="3500" dirty="0">
                <a:solidFill>
                  <a:srgbClr val="CC0000"/>
                </a:solidFill>
                <a:latin typeface="Comic Sans MS" charset="0"/>
              </a:rPr>
              <a:t>City</a:t>
            </a:r>
            <a:r>
              <a:rPr lang="en-US" sz="3500" dirty="0">
                <a:latin typeface="Comic Sans MS" charset="0"/>
              </a:rPr>
              <a:t> – a populated area (town) with an organized government. </a:t>
            </a:r>
          </a:p>
          <a:p>
            <a:pPr marL="609600" indent="-609600">
              <a:buFontTx/>
              <a:buAutoNum type="arabicParenR"/>
            </a:pPr>
            <a:r>
              <a:rPr lang="en-US" sz="3500" dirty="0" smtClean="0">
                <a:solidFill>
                  <a:srgbClr val="CC0000"/>
                </a:solidFill>
                <a:latin typeface="Comic Sans MS" charset="0"/>
              </a:rPr>
              <a:t>State</a:t>
            </a:r>
            <a:r>
              <a:rPr lang="en-US" sz="3500" dirty="0" smtClean="0">
                <a:latin typeface="Comic Sans MS" charset="0"/>
              </a:rPr>
              <a:t> </a:t>
            </a:r>
            <a:r>
              <a:rPr lang="en-US" sz="3500" dirty="0">
                <a:latin typeface="Comic Sans MS" charset="0"/>
              </a:rPr>
              <a:t>- one of the geographic and political units united under a government </a:t>
            </a:r>
            <a:endParaRPr lang="en-US" sz="3500" dirty="0" smtClean="0">
              <a:latin typeface="Comic Sans MS" charset="0"/>
            </a:endParaRPr>
          </a:p>
          <a:p>
            <a:pPr marL="609600" indent="-609600">
              <a:buFontTx/>
              <a:buAutoNum type="arabicParenR"/>
            </a:pPr>
            <a:r>
              <a:rPr lang="en-US" sz="3500" dirty="0" smtClean="0">
                <a:solidFill>
                  <a:srgbClr val="CC0000"/>
                </a:solidFill>
                <a:latin typeface="Comic Sans MS" charset="0"/>
              </a:rPr>
              <a:t>Country</a:t>
            </a:r>
            <a:r>
              <a:rPr lang="en-US" sz="3500" dirty="0" smtClean="0">
                <a:latin typeface="Comic Sans MS" charset="0"/>
              </a:rPr>
              <a:t> </a:t>
            </a:r>
            <a:r>
              <a:rPr lang="en-US" sz="3500" dirty="0">
                <a:latin typeface="Comic Sans MS" charset="0"/>
              </a:rPr>
              <a:t>– a group of political territories run by a single government. </a:t>
            </a:r>
          </a:p>
          <a:p>
            <a:pPr marL="609600" indent="-609600">
              <a:buFontTx/>
              <a:buAutoNum type="arabicParenR"/>
            </a:pPr>
            <a:r>
              <a:rPr lang="en-US" sz="3500" dirty="0">
                <a:solidFill>
                  <a:srgbClr val="CC0000"/>
                </a:solidFill>
                <a:latin typeface="Comic Sans MS" charset="0"/>
              </a:rPr>
              <a:t>Continent</a:t>
            </a:r>
            <a:r>
              <a:rPr lang="en-US" sz="3500" dirty="0">
                <a:latin typeface="Comic Sans MS" charset="0"/>
              </a:rPr>
              <a:t> - One of the seven  main land masses of the </a:t>
            </a:r>
            <a:r>
              <a:rPr lang="en-US" sz="3500" dirty="0" smtClean="0">
                <a:latin typeface="Comic Sans MS" charset="0"/>
              </a:rPr>
              <a:t>earth. (How many can you name?)</a:t>
            </a:r>
            <a:endParaRPr lang="en-US" sz="3500" dirty="0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 noGrp="1" noChangeAspect="1"/>
          </p:cNvGrpSpPr>
          <p:nvPr/>
        </p:nvGrpSpPr>
        <p:grpSpPr bwMode="auto">
          <a:xfrm>
            <a:off x="-2514600" y="0"/>
            <a:ext cx="14173200" cy="7883525"/>
            <a:chOff x="240" y="687"/>
            <a:chExt cx="5280" cy="2947"/>
          </a:xfrm>
        </p:grpSpPr>
        <p:sp>
          <p:nvSpPr>
            <p:cNvPr id="12302" name="AutoShape 14"/>
            <p:cNvSpPr>
              <a:spLocks noChangeAspect="1" noChangeArrowheads="1" noTextEdit="1"/>
            </p:cNvSpPr>
            <p:nvPr/>
          </p:nvSpPr>
          <p:spPr bwMode="auto">
            <a:xfrm>
              <a:off x="240" y="687"/>
              <a:ext cx="5280" cy="2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_s12312"/>
            <p:cNvSpPr>
              <a:spLocks noChangeArrowheads="1" noTextEdit="1"/>
            </p:cNvSpPr>
            <p:nvPr/>
          </p:nvSpPr>
          <p:spPr bwMode="auto">
            <a:xfrm>
              <a:off x="1512" y="1135"/>
              <a:ext cx="2052" cy="2052"/>
            </a:xfrm>
            <a:custGeom>
              <a:avLst/>
              <a:gdLst>
                <a:gd name="G0" fmla="+- 2700 0 0"/>
                <a:gd name="G1" fmla="+- 21600 0 2700"/>
                <a:gd name="G2" fmla="+- 21600 0 2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700" y="10800"/>
                  </a:moveTo>
                  <a:cubicBezTo>
                    <a:pt x="2700" y="15274"/>
                    <a:pt x="6326" y="18900"/>
                    <a:pt x="10800" y="18900"/>
                  </a:cubicBezTo>
                  <a:cubicBezTo>
                    <a:pt x="15274" y="18900"/>
                    <a:pt x="18900" y="15274"/>
                    <a:pt x="18900" y="10800"/>
                  </a:cubicBezTo>
                  <a:cubicBezTo>
                    <a:pt x="18900" y="6326"/>
                    <a:pt x="15274" y="2700"/>
                    <a:pt x="10800" y="2700"/>
                  </a:cubicBezTo>
                  <a:cubicBezTo>
                    <a:pt x="6326" y="2700"/>
                    <a:pt x="2700" y="6326"/>
                    <a:pt x="2700" y="10800"/>
                  </a:cubicBezTo>
                  <a:close/>
                </a:path>
              </a:pathLst>
            </a:custGeom>
            <a:solidFill>
              <a:srgbClr val="F1FD09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_s12313"/>
            <p:cNvSpPr>
              <a:spLocks/>
            </p:cNvSpPr>
            <p:nvPr/>
          </p:nvSpPr>
          <p:spPr bwMode="auto">
            <a:xfrm>
              <a:off x="3838" y="1612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296"/>
                <a:gd name="adj5" fmla="val 201306"/>
                <a:gd name="adj6" fmla="val -9798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/>
                <a:t>Continent </a:t>
              </a:r>
            </a:p>
          </p:txBody>
        </p:sp>
        <p:sp>
          <p:nvSpPr>
            <p:cNvPr id="12308" name="_s12308"/>
            <p:cNvSpPr>
              <a:spLocks noChangeArrowheads="1" noTextEdit="1"/>
            </p:cNvSpPr>
            <p:nvPr/>
          </p:nvSpPr>
          <p:spPr bwMode="auto">
            <a:xfrm>
              <a:off x="1769" y="1392"/>
              <a:ext cx="1539" cy="1539"/>
            </a:xfrm>
            <a:custGeom>
              <a:avLst/>
              <a:gdLst>
                <a:gd name="G0" fmla="+- 3600 0 0"/>
                <a:gd name="G1" fmla="+- 21600 0 3600"/>
                <a:gd name="G2" fmla="+- 21600 0 36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00" y="10800"/>
                  </a:moveTo>
                  <a:cubicBezTo>
                    <a:pt x="3600" y="14776"/>
                    <a:pt x="6824" y="18000"/>
                    <a:pt x="10800" y="18000"/>
                  </a:cubicBezTo>
                  <a:cubicBezTo>
                    <a:pt x="14776" y="18000"/>
                    <a:pt x="18000" y="14776"/>
                    <a:pt x="18000" y="10800"/>
                  </a:cubicBezTo>
                  <a:cubicBezTo>
                    <a:pt x="18000" y="6824"/>
                    <a:pt x="14776" y="3600"/>
                    <a:pt x="10800" y="3600"/>
                  </a:cubicBezTo>
                  <a:cubicBezTo>
                    <a:pt x="6824" y="3600"/>
                    <a:pt x="3600" y="6824"/>
                    <a:pt x="3600" y="10800"/>
                  </a:cubicBezTo>
                  <a:close/>
                </a:path>
              </a:pathLst>
            </a:custGeom>
            <a:solidFill>
              <a:srgbClr val="FF8C0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_s12309"/>
            <p:cNvSpPr>
              <a:spLocks/>
            </p:cNvSpPr>
            <p:nvPr/>
          </p:nvSpPr>
          <p:spPr bwMode="auto">
            <a:xfrm>
              <a:off x="3838" y="1339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583"/>
                <a:gd name="adj5" fmla="val 301306"/>
                <a:gd name="adj6" fmla="val -16046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/>
                <a:t>Country</a:t>
              </a:r>
            </a:p>
          </p:txBody>
        </p:sp>
        <p:sp>
          <p:nvSpPr>
            <p:cNvPr id="12306" name="_s12306"/>
            <p:cNvSpPr>
              <a:spLocks noChangeArrowheads="1" noTextEdit="1"/>
            </p:cNvSpPr>
            <p:nvPr/>
          </p:nvSpPr>
          <p:spPr bwMode="auto">
            <a:xfrm>
              <a:off x="2025" y="1648"/>
              <a:ext cx="1026" cy="102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01BD0A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_s12307"/>
            <p:cNvSpPr>
              <a:spLocks/>
            </p:cNvSpPr>
            <p:nvPr/>
          </p:nvSpPr>
          <p:spPr bwMode="auto">
            <a:xfrm>
              <a:off x="3838" y="1066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440"/>
                <a:gd name="adj5" fmla="val 401306"/>
                <a:gd name="adj6" fmla="val -22323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/>
                <a:t>State</a:t>
              </a:r>
            </a:p>
          </p:txBody>
        </p:sp>
        <p:sp>
          <p:nvSpPr>
            <p:cNvPr id="12304" name="_s12304"/>
            <p:cNvSpPr>
              <a:spLocks noChangeArrowheads="1" noTextEdit="1"/>
            </p:cNvSpPr>
            <p:nvPr/>
          </p:nvSpPr>
          <p:spPr bwMode="auto">
            <a:xfrm>
              <a:off x="2282" y="1905"/>
              <a:ext cx="513" cy="51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_s12305"/>
            <p:cNvSpPr>
              <a:spLocks/>
            </p:cNvSpPr>
            <p:nvPr/>
          </p:nvSpPr>
          <p:spPr bwMode="auto">
            <a:xfrm>
              <a:off x="3838" y="793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296"/>
                <a:gd name="adj5" fmla="val 501306"/>
                <a:gd name="adj6" fmla="val -31688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000"/>
                <a:t>City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 noGrp="1" noChangeAspect="1"/>
          </p:cNvGrpSpPr>
          <p:nvPr/>
        </p:nvGrpSpPr>
        <p:grpSpPr bwMode="auto">
          <a:xfrm>
            <a:off x="-2514600" y="0"/>
            <a:ext cx="14173200" cy="7883525"/>
            <a:chOff x="240" y="687"/>
            <a:chExt cx="5280" cy="2947"/>
          </a:xfrm>
        </p:grpSpPr>
        <p:sp>
          <p:nvSpPr>
            <p:cNvPr id="12302" name="AutoShape 14"/>
            <p:cNvSpPr>
              <a:spLocks noChangeAspect="1" noChangeArrowheads="1" noTextEdit="1"/>
            </p:cNvSpPr>
            <p:nvPr/>
          </p:nvSpPr>
          <p:spPr bwMode="auto">
            <a:xfrm>
              <a:off x="240" y="687"/>
              <a:ext cx="5280" cy="2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_s12312"/>
            <p:cNvSpPr>
              <a:spLocks noChangeArrowheads="1" noTextEdit="1"/>
            </p:cNvSpPr>
            <p:nvPr/>
          </p:nvSpPr>
          <p:spPr bwMode="auto">
            <a:xfrm>
              <a:off x="1512" y="1135"/>
              <a:ext cx="2052" cy="2052"/>
            </a:xfrm>
            <a:custGeom>
              <a:avLst/>
              <a:gdLst>
                <a:gd name="G0" fmla="+- 2700 0 0"/>
                <a:gd name="G1" fmla="+- 21600 0 2700"/>
                <a:gd name="G2" fmla="+- 21600 0 2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700" y="10800"/>
                  </a:moveTo>
                  <a:cubicBezTo>
                    <a:pt x="2700" y="15274"/>
                    <a:pt x="6326" y="18900"/>
                    <a:pt x="10800" y="18900"/>
                  </a:cubicBezTo>
                  <a:cubicBezTo>
                    <a:pt x="15274" y="18900"/>
                    <a:pt x="18900" y="15274"/>
                    <a:pt x="18900" y="10800"/>
                  </a:cubicBezTo>
                  <a:cubicBezTo>
                    <a:pt x="18900" y="6326"/>
                    <a:pt x="15274" y="2700"/>
                    <a:pt x="10800" y="2700"/>
                  </a:cubicBezTo>
                  <a:cubicBezTo>
                    <a:pt x="6326" y="2700"/>
                    <a:pt x="2700" y="6326"/>
                    <a:pt x="2700" y="10800"/>
                  </a:cubicBezTo>
                  <a:close/>
                </a:path>
              </a:pathLst>
            </a:custGeom>
            <a:solidFill>
              <a:srgbClr val="F1FD09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_s12313"/>
            <p:cNvSpPr>
              <a:spLocks/>
            </p:cNvSpPr>
            <p:nvPr/>
          </p:nvSpPr>
          <p:spPr bwMode="auto">
            <a:xfrm>
              <a:off x="3838" y="1612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296"/>
                <a:gd name="adj5" fmla="val 201306"/>
                <a:gd name="adj6" fmla="val -9798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 dirty="0" smtClean="0"/>
                <a:t>North </a:t>
              </a:r>
            </a:p>
            <a:p>
              <a:r>
                <a:rPr lang="en-US" sz="3200" dirty="0" smtClean="0"/>
                <a:t>America </a:t>
              </a:r>
              <a:endParaRPr lang="en-US" sz="3200" dirty="0"/>
            </a:p>
          </p:txBody>
        </p:sp>
        <p:sp>
          <p:nvSpPr>
            <p:cNvPr id="12308" name="_s12308"/>
            <p:cNvSpPr>
              <a:spLocks noChangeArrowheads="1" noTextEdit="1"/>
            </p:cNvSpPr>
            <p:nvPr/>
          </p:nvSpPr>
          <p:spPr bwMode="auto">
            <a:xfrm>
              <a:off x="1769" y="1392"/>
              <a:ext cx="1539" cy="1539"/>
            </a:xfrm>
            <a:custGeom>
              <a:avLst/>
              <a:gdLst>
                <a:gd name="G0" fmla="+- 3600 0 0"/>
                <a:gd name="G1" fmla="+- 21600 0 3600"/>
                <a:gd name="G2" fmla="+- 21600 0 36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00" y="10800"/>
                  </a:moveTo>
                  <a:cubicBezTo>
                    <a:pt x="3600" y="14776"/>
                    <a:pt x="6824" y="18000"/>
                    <a:pt x="10800" y="18000"/>
                  </a:cubicBezTo>
                  <a:cubicBezTo>
                    <a:pt x="14776" y="18000"/>
                    <a:pt x="18000" y="14776"/>
                    <a:pt x="18000" y="10800"/>
                  </a:cubicBezTo>
                  <a:cubicBezTo>
                    <a:pt x="18000" y="6824"/>
                    <a:pt x="14776" y="3600"/>
                    <a:pt x="10800" y="3600"/>
                  </a:cubicBezTo>
                  <a:cubicBezTo>
                    <a:pt x="6824" y="3600"/>
                    <a:pt x="3600" y="6824"/>
                    <a:pt x="3600" y="10800"/>
                  </a:cubicBezTo>
                  <a:close/>
                </a:path>
              </a:pathLst>
            </a:custGeom>
            <a:solidFill>
              <a:srgbClr val="FF8C0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_s12309"/>
            <p:cNvSpPr>
              <a:spLocks/>
            </p:cNvSpPr>
            <p:nvPr/>
          </p:nvSpPr>
          <p:spPr bwMode="auto">
            <a:xfrm>
              <a:off x="3838" y="1339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583"/>
                <a:gd name="adj5" fmla="val 301306"/>
                <a:gd name="adj6" fmla="val -16046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 dirty="0" smtClean="0"/>
                <a:t>USA</a:t>
              </a:r>
              <a:endParaRPr lang="en-US" sz="3200" dirty="0"/>
            </a:p>
          </p:txBody>
        </p:sp>
        <p:sp>
          <p:nvSpPr>
            <p:cNvPr id="12306" name="_s12306"/>
            <p:cNvSpPr>
              <a:spLocks noChangeArrowheads="1" noTextEdit="1"/>
            </p:cNvSpPr>
            <p:nvPr/>
          </p:nvSpPr>
          <p:spPr bwMode="auto">
            <a:xfrm>
              <a:off x="2025" y="1648"/>
              <a:ext cx="1026" cy="102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01BD0A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_s12307"/>
            <p:cNvSpPr>
              <a:spLocks/>
            </p:cNvSpPr>
            <p:nvPr/>
          </p:nvSpPr>
          <p:spPr bwMode="auto">
            <a:xfrm>
              <a:off x="3838" y="1066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440"/>
                <a:gd name="adj5" fmla="val 401306"/>
                <a:gd name="adj6" fmla="val -22323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 dirty="0" smtClean="0"/>
                <a:t>California</a:t>
              </a:r>
              <a:endParaRPr lang="en-US" sz="3200" dirty="0"/>
            </a:p>
          </p:txBody>
        </p:sp>
        <p:sp>
          <p:nvSpPr>
            <p:cNvPr id="12304" name="_s12304"/>
            <p:cNvSpPr>
              <a:spLocks noChangeArrowheads="1" noTextEdit="1"/>
            </p:cNvSpPr>
            <p:nvPr/>
          </p:nvSpPr>
          <p:spPr bwMode="auto">
            <a:xfrm>
              <a:off x="2282" y="1905"/>
              <a:ext cx="513" cy="51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_s12305"/>
            <p:cNvSpPr>
              <a:spLocks/>
            </p:cNvSpPr>
            <p:nvPr/>
          </p:nvSpPr>
          <p:spPr bwMode="auto">
            <a:xfrm>
              <a:off x="3838" y="793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296"/>
                <a:gd name="adj5" fmla="val 501306"/>
                <a:gd name="adj6" fmla="val -31688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000" dirty="0" smtClean="0"/>
                <a:t>Los Angeles </a:t>
              </a:r>
              <a:endParaRPr lang="en-US" sz="3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7037"/>
            <a:ext cx="8229600" cy="944563"/>
          </a:xfrm>
        </p:spPr>
        <p:txBody>
          <a:bodyPr/>
          <a:lstStyle/>
          <a:p>
            <a:r>
              <a:rPr lang="en-US" b="1" dirty="0" smtClean="0"/>
              <a:t> II. </a:t>
            </a:r>
            <a:r>
              <a:rPr lang="en-US" b="1" u="sng" dirty="0" smtClean="0"/>
              <a:t>Immigration</a:t>
            </a:r>
            <a:endParaRPr lang="en-US" b="1" u="sng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r>
              <a:rPr lang="en-US" sz="3200" i="1" dirty="0">
                <a:solidFill>
                  <a:srgbClr val="CC0000"/>
                </a:solidFill>
              </a:rPr>
              <a:t>Take two minutes to brainstorm as many reasons as you can that someone would move to a new country. </a:t>
            </a:r>
          </a:p>
          <a:p>
            <a:pPr>
              <a:buFontTx/>
              <a:buNone/>
            </a:pPr>
            <a:r>
              <a:rPr lang="en-US" sz="3200" i="1" dirty="0" smtClean="0"/>
              <a:t>A. Definitions</a:t>
            </a:r>
            <a:endParaRPr lang="en-US" sz="3200" i="1" dirty="0"/>
          </a:p>
          <a:p>
            <a:r>
              <a:rPr lang="en-US" sz="3200" dirty="0"/>
              <a:t>Push-factors –things that force someone to leave their country. </a:t>
            </a:r>
          </a:p>
          <a:p>
            <a:pPr>
              <a:buFontTx/>
              <a:buNone/>
            </a:pPr>
            <a:endParaRPr lang="en-US" sz="3200" dirty="0"/>
          </a:p>
          <a:p>
            <a:r>
              <a:rPr lang="en-US" sz="3200" dirty="0"/>
              <a:t>Pull-factors – things that attract someone to a new country. </a:t>
            </a:r>
          </a:p>
          <a:p>
            <a:pPr>
              <a:buFontTx/>
              <a:buNone/>
            </a:pPr>
            <a:endParaRPr lang="en-US" sz="3200" dirty="0"/>
          </a:p>
          <a:p>
            <a:pPr>
              <a:buFontTx/>
              <a:buNone/>
            </a:pPr>
            <a:endParaRPr lang="en-US" dirty="0"/>
          </a:p>
          <a:p>
            <a:pPr lvl="1"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  <p:bldP spid="39939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6000" b="1" u="sng" smtClean="0">
                <a:solidFill>
                  <a:srgbClr val="115964"/>
                </a:solidFill>
              </a:rPr>
              <a:t>Homework</a:t>
            </a:r>
            <a:r>
              <a:rPr lang="en-US" sz="4000" b="1" dirty="0" smtClean="0">
                <a:solidFill>
                  <a:srgbClr val="115964"/>
                </a:solidFill>
              </a:rPr>
              <a:t/>
            </a:r>
            <a:br>
              <a:rPr lang="en-US" sz="4000" b="1" dirty="0" smtClean="0">
                <a:solidFill>
                  <a:srgbClr val="115964"/>
                </a:solidFill>
              </a:rPr>
            </a:br>
            <a:endParaRPr lang="en-US" sz="3200" i="1" dirty="0">
              <a:solidFill>
                <a:srgbClr val="115964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sz="3600" dirty="0" smtClean="0"/>
              <a:t>Use </a:t>
            </a:r>
            <a:r>
              <a:rPr lang="en-US" sz="3600" dirty="0" smtClean="0"/>
              <a:t>the atlas in your textbook, an atlas, and/or internet resources to complete the mapping activity. 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sz="3000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600" dirty="0" smtClean="0"/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3200" dirty="0"/>
              <a:t>	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sz="3200" dirty="0"/>
          </a:p>
        </p:txBody>
      </p:sp>
      <p:pic>
        <p:nvPicPr>
          <p:cNvPr id="4" name="Picture 3" descr="homewor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0336" y="3778162"/>
            <a:ext cx="3506464" cy="294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Write a paragraph explaining the difference between a city, state, country, and continent? Provide examples.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8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000" b="1" i="1" dirty="0">
                <a:solidFill>
                  <a:srgbClr val="CC0000"/>
                </a:solidFill>
              </a:rPr>
              <a:t/>
            </a:r>
            <a:br>
              <a:rPr lang="en-US" sz="3000" b="1" i="1" dirty="0">
                <a:solidFill>
                  <a:srgbClr val="CC0000"/>
                </a:solidFill>
              </a:rPr>
            </a:br>
            <a:r>
              <a:rPr lang="en-US" sz="3000" b="1" i="1" dirty="0" smtClean="0">
                <a:solidFill>
                  <a:srgbClr val="CC0000"/>
                </a:solidFill>
              </a:rPr>
              <a:t/>
            </a:r>
            <a:br>
              <a:rPr lang="en-US" sz="3000" b="1" i="1" dirty="0" smtClean="0">
                <a:solidFill>
                  <a:srgbClr val="CC0000"/>
                </a:solidFill>
              </a:rPr>
            </a:br>
            <a:r>
              <a:rPr lang="en-US" sz="3000" b="1" i="1" dirty="0">
                <a:solidFill>
                  <a:srgbClr val="CC0000"/>
                </a:solidFill>
              </a:rPr>
              <a:t/>
            </a:r>
            <a:br>
              <a:rPr lang="en-US" sz="3000" b="1" i="1" dirty="0">
                <a:solidFill>
                  <a:srgbClr val="CC0000"/>
                </a:solidFill>
              </a:rPr>
            </a:br>
            <a:r>
              <a:rPr lang="en-US" sz="3000" b="1" i="1" dirty="0" smtClean="0">
                <a:solidFill>
                  <a:srgbClr val="CC0000"/>
                </a:solidFill>
              </a:rPr>
              <a:t/>
            </a:r>
            <a:br>
              <a:rPr lang="en-US" sz="3000" b="1" i="1" dirty="0" smtClean="0">
                <a:solidFill>
                  <a:srgbClr val="CC0000"/>
                </a:solidFill>
              </a:rPr>
            </a:br>
            <a:r>
              <a:rPr lang="en-US" sz="3000" b="1" i="1" dirty="0" smtClean="0">
                <a:solidFill>
                  <a:srgbClr val="CC0000"/>
                </a:solidFill>
              </a:rPr>
              <a:t>                               </a:t>
            </a:r>
            <a:r>
              <a:rPr lang="en-US" sz="6700" b="1" i="1" dirty="0" smtClean="0"/>
              <a:t>Warm-up #2</a:t>
            </a:r>
            <a:r>
              <a:rPr lang="en-US" sz="3000" b="1" i="1" dirty="0">
                <a:solidFill>
                  <a:srgbClr val="CC0000"/>
                </a:solidFill>
              </a:rPr>
              <a:t/>
            </a:r>
            <a:br>
              <a:rPr lang="en-US" sz="3000" b="1" i="1" dirty="0">
                <a:solidFill>
                  <a:srgbClr val="CC0000"/>
                </a:solidFill>
              </a:rPr>
            </a:br>
            <a:r>
              <a:rPr lang="en-US" sz="3000" b="1" i="1" dirty="0" smtClean="0">
                <a:solidFill>
                  <a:srgbClr val="CC0000"/>
                </a:solidFill>
              </a:rPr>
              <a:t>Create </a:t>
            </a:r>
            <a:r>
              <a:rPr lang="en-US" sz="3000" b="1" i="1" dirty="0">
                <a:solidFill>
                  <a:srgbClr val="CC0000"/>
                </a:solidFill>
              </a:rPr>
              <a:t>a T-Chart and group your immigration factors on your </a:t>
            </a:r>
            <a:r>
              <a:rPr lang="en-US" sz="3000" b="1" i="1" dirty="0" smtClean="0">
                <a:solidFill>
                  <a:srgbClr val="CC0000"/>
                </a:solidFill>
              </a:rPr>
              <a:t>chart</a:t>
            </a:r>
            <a:endParaRPr lang="en-US" sz="3000" b="1" i="1" dirty="0">
              <a:solidFill>
                <a:srgbClr val="CC0000"/>
              </a:solidFill>
            </a:endParaRP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438400"/>
            <a:ext cx="76200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to your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017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	</a:t>
            </a:r>
            <a:r>
              <a:rPr lang="en-US" dirty="0" smtClean="0"/>
              <a:t>b. </a:t>
            </a:r>
            <a:r>
              <a:rPr lang="en-US" sz="3459" b="1" i="1" u="sng" dirty="0" smtClean="0"/>
              <a:t>Three </a:t>
            </a:r>
            <a:r>
              <a:rPr lang="en-US" sz="3459" b="1" i="1" u="sng" dirty="0"/>
              <a:t>main motivators for immigration are</a:t>
            </a:r>
            <a:r>
              <a:rPr lang="en-US" sz="3459" b="1" i="1" u="sng" dirty="0" smtClean="0"/>
              <a:t>:    </a:t>
            </a:r>
          </a:p>
          <a:p>
            <a:pPr>
              <a:lnSpc>
                <a:spcPct val="90000"/>
              </a:lnSpc>
              <a:buNone/>
            </a:pPr>
            <a:endParaRPr lang="en-US" sz="3459" b="1" i="1" dirty="0" smtClean="0"/>
          </a:p>
          <a:p>
            <a:pPr>
              <a:lnSpc>
                <a:spcPct val="90000"/>
              </a:lnSpc>
              <a:buNone/>
            </a:pPr>
            <a:r>
              <a:rPr lang="en-US" sz="3459" b="1" i="1" dirty="0" smtClean="0"/>
              <a:t>          </a:t>
            </a:r>
            <a:r>
              <a:rPr lang="en-US" sz="3200" dirty="0" smtClean="0"/>
              <a:t>God </a:t>
            </a:r>
            <a:r>
              <a:rPr lang="en-US" sz="3200" dirty="0"/>
              <a:t>(religion, to escape religious </a:t>
            </a:r>
            <a:r>
              <a:rPr lang="en-US" sz="3200" dirty="0" smtClean="0"/>
              <a:t>persecution in    </a:t>
            </a:r>
            <a:r>
              <a:rPr lang="en-US" sz="3200" dirty="0" err="1" smtClean="0"/>
              <a:t>Eu</a:t>
            </a:r>
            <a:r>
              <a:rPr lang="en-US" sz="3200" dirty="0" smtClean="0"/>
              <a:t>           Europe</a:t>
            </a:r>
            <a:r>
              <a:rPr lang="en-US" sz="3200" dirty="0"/>
              <a:t>) </a:t>
            </a:r>
            <a:endParaRPr lang="en-US" sz="3200" dirty="0" smtClean="0"/>
          </a:p>
          <a:p>
            <a:pPr lvl="1">
              <a:lnSpc>
                <a:spcPct val="90000"/>
              </a:lnSpc>
              <a:buFontTx/>
              <a:buChar char="•"/>
            </a:pPr>
            <a:endParaRPr lang="en-US" sz="3200" dirty="0" smtClean="0"/>
          </a:p>
          <a:p>
            <a:pPr lvl="2">
              <a:lnSpc>
                <a:spcPct val="90000"/>
              </a:lnSpc>
              <a:buNone/>
            </a:pPr>
            <a:r>
              <a:rPr lang="en-US" sz="3200" dirty="0" smtClean="0"/>
              <a:t>  Gold </a:t>
            </a:r>
            <a:r>
              <a:rPr lang="en-US" sz="3200" dirty="0"/>
              <a:t>(wealth, money, and land were </a:t>
            </a:r>
            <a:r>
              <a:rPr lang="en-US" sz="3200" dirty="0" smtClean="0"/>
              <a:t>promised </a:t>
            </a:r>
            <a:r>
              <a:rPr lang="en-US" sz="3200" dirty="0"/>
              <a:t>to colonist and indentured servants </a:t>
            </a:r>
            <a:r>
              <a:rPr lang="en-US" sz="3200" dirty="0" smtClean="0"/>
              <a:t>who </a:t>
            </a:r>
            <a:r>
              <a:rPr lang="en-US" sz="3200" dirty="0"/>
              <a:t>were poor in Europe)</a:t>
            </a:r>
            <a:r>
              <a:rPr lang="en-US" sz="3200" dirty="0" smtClean="0"/>
              <a:t> </a:t>
            </a:r>
          </a:p>
          <a:p>
            <a:pPr lvl="2">
              <a:lnSpc>
                <a:spcPct val="90000"/>
              </a:lnSpc>
              <a:buFontTx/>
              <a:buChar char="•"/>
            </a:pPr>
            <a:endParaRPr lang="en-US" sz="3200" dirty="0" smtClean="0"/>
          </a:p>
          <a:p>
            <a:pPr lvl="2">
              <a:lnSpc>
                <a:spcPct val="90000"/>
              </a:lnSpc>
              <a:buFontTx/>
              <a:buChar char="•"/>
            </a:pPr>
            <a:r>
              <a:rPr lang="en-US" sz="3200" dirty="0" smtClean="0"/>
              <a:t>Glory </a:t>
            </a:r>
            <a:r>
              <a:rPr lang="en-US" sz="3200" dirty="0"/>
              <a:t>(Enlightenment ideas of fame, curiosity, and adventure motivated people to explore)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i="1" dirty="0" smtClean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i="1" dirty="0" smtClean="0">
                <a:solidFill>
                  <a:srgbClr val="CC0000"/>
                </a:solidFill>
              </a:rPr>
              <a:t>Return </a:t>
            </a:r>
            <a:r>
              <a:rPr lang="en-US" i="1" dirty="0">
                <a:solidFill>
                  <a:srgbClr val="CC0000"/>
                </a:solidFill>
              </a:rPr>
              <a:t>to your T Chart and draw the above symbols on factors that fit into each group. </a:t>
            </a:r>
          </a:p>
          <a:p>
            <a:pPr lvl="1">
              <a:lnSpc>
                <a:spcPct val="90000"/>
              </a:lnSpc>
            </a:pPr>
            <a:endParaRPr lang="en-US" i="1" dirty="0">
              <a:solidFill>
                <a:srgbClr val="CC0000"/>
              </a:solidFill>
            </a:endParaRPr>
          </a:p>
        </p:txBody>
      </p:sp>
      <p:pic>
        <p:nvPicPr>
          <p:cNvPr id="41990" name="Picture 6" descr="money_symbol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7" y="2514600"/>
            <a:ext cx="819150" cy="914400"/>
          </a:xfrm>
          <a:prstGeom prst="rect">
            <a:avLst/>
          </a:prstGeom>
          <a:noFill/>
        </p:spPr>
      </p:pic>
      <p:pic>
        <p:nvPicPr>
          <p:cNvPr id="41992" name="Picture 8" descr="140px-christian_cross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87" y="990600"/>
            <a:ext cx="769938" cy="1066800"/>
          </a:xfrm>
          <a:prstGeom prst="rect">
            <a:avLst/>
          </a:prstGeom>
          <a:noFill/>
        </p:spPr>
      </p:pic>
      <p:pic>
        <p:nvPicPr>
          <p:cNvPr id="41994" name="Picture 10" descr="istockphoto_2741452_british_fla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387" y="3962400"/>
            <a:ext cx="766763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  <p:bldP spid="41987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289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Jamestown Comic Strip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867400"/>
          </a:xfrm>
        </p:spPr>
        <p:txBody>
          <a:bodyPr>
            <a:noAutofit/>
          </a:bodyPr>
          <a:lstStyle/>
          <a:p>
            <a:r>
              <a:rPr lang="en-US" sz="4000" dirty="0" smtClean="0"/>
              <a:t>Flip your notebook horizontally and divide your page into six boxes.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86000"/>
            <a:ext cx="5486400" cy="410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9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477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Jamestown was established in 1607 when the Virginia </a:t>
            </a:r>
            <a:r>
              <a:rPr lang="en-US" dirty="0"/>
              <a:t>C</a:t>
            </a:r>
            <a:r>
              <a:rPr lang="en-US" dirty="0" smtClean="0"/>
              <a:t>ompany asked the king for a charter. The colonists wanted to become rich. They believed gold would be easy to find.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81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1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55386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477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Jamestown was in a swamp. It was hot and humid in the summer and cold in the winter. There were many diseases and danger from the powerful Powhatan tribe in the surrounding area.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81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2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5435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477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The winter of 1609 was called the Starving Time. That year the </a:t>
            </a:r>
            <a:r>
              <a:rPr lang="en-US" dirty="0"/>
              <a:t>N</a:t>
            </a:r>
            <a:r>
              <a:rPr lang="en-US" dirty="0" smtClean="0"/>
              <a:t>ative Americans stopped trading with Jamestown. Of the 500 colonists only 60 survived. John Smith helped them survive the next winter by making everyone work.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81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27429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477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John Rolfe introduced tobacco that could be grown in Virginia and sold for good prices in England. The colony profited from its tobacco crops. Rolfe later married Pocahontas.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81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4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64020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1619 about 20 Africans arrive with Jamestown colonists. They were indentured servants at first but later became life-long slaves (by 1662). After that most Africans were slaves along with their offspring.  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27" y="152400"/>
            <a:ext cx="6629400" cy="476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304800"/>
            <a:ext cx="997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5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495396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551077">
            <a:off x="2057400" y="2819400"/>
            <a:ext cx="5029200" cy="1447800"/>
          </a:xfrm>
        </p:spPr>
        <p:txBody>
          <a:bodyPr>
            <a:noAutofit/>
          </a:bodyPr>
          <a:lstStyle/>
          <a:p>
            <a:pPr algn="l"/>
            <a:r>
              <a:rPr lang="en-US" sz="6600" dirty="0" smtClean="0"/>
              <a:t>The End </a:t>
            </a:r>
            <a:endParaRPr lang="en-US" sz="80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304800"/>
            <a:ext cx="997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6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15386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6000" b="1" u="sng" smtClean="0">
                <a:solidFill>
                  <a:srgbClr val="115964"/>
                </a:solidFill>
              </a:rPr>
              <a:t>Homework</a:t>
            </a:r>
            <a:r>
              <a:rPr lang="en-US" sz="4000" b="1" dirty="0" smtClean="0">
                <a:solidFill>
                  <a:srgbClr val="115964"/>
                </a:solidFill>
              </a:rPr>
              <a:t/>
            </a:r>
            <a:br>
              <a:rPr lang="en-US" sz="4000" b="1" dirty="0" smtClean="0">
                <a:solidFill>
                  <a:srgbClr val="115964"/>
                </a:solidFill>
              </a:rPr>
            </a:br>
            <a:endParaRPr lang="en-US" sz="3200" i="1" dirty="0">
              <a:solidFill>
                <a:srgbClr val="115964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sz="3600" dirty="0" smtClean="0"/>
              <a:t>Complete Jamestown Comic Strip</a:t>
            </a:r>
            <a:r>
              <a:rPr lang="en-US" sz="3600" dirty="0" smtClean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sz="3600" dirty="0" smtClean="0"/>
              <a:t>Vocabulary half sheet (use your book). </a:t>
            </a:r>
            <a:r>
              <a:rPr lang="en-US" sz="3600" dirty="0" smtClean="0"/>
              <a:t> </a:t>
            </a:r>
            <a:endParaRPr lang="en-US" sz="36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3600" dirty="0" smtClean="0"/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sz="3600" dirty="0" smtClean="0"/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sz="3000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600" dirty="0" smtClean="0"/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3200" dirty="0"/>
              <a:t>	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sz="3200" dirty="0"/>
          </a:p>
        </p:txBody>
      </p:sp>
      <p:pic>
        <p:nvPicPr>
          <p:cNvPr id="4" name="Picture 3" descr="homewor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0336" y="3778162"/>
            <a:ext cx="3506464" cy="294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82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Warm-up #3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challenges faced the colonists in Jamestown?</a:t>
            </a:r>
          </a:p>
          <a:p>
            <a:r>
              <a:rPr lang="en-US" dirty="0" smtClean="0"/>
              <a:t>What or who do you think was responsible for Jamestown’s survival? Explain.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06563"/>
          </a:xfrm>
        </p:spPr>
        <p:txBody>
          <a:bodyPr/>
          <a:lstStyle/>
          <a:p>
            <a:pPr marL="838200" indent="-838200" algn="l" eaLnBrk="1" hangingPunct="1"/>
            <a:r>
              <a:rPr lang="en-US" altLang="en-US" sz="3500" dirty="0" smtClean="0">
                <a:solidFill>
                  <a:srgbClr val="CC0000"/>
                </a:solidFill>
                <a:latin typeface="Times New Roman" pitchFamily="-108" charset="0"/>
              </a:rPr>
              <a:t>Charter</a:t>
            </a:r>
            <a:r>
              <a:rPr lang="en-US" altLang="en-US" sz="3500" dirty="0" smtClean="0">
                <a:latin typeface="Times New Roman" pitchFamily="-108" charset="0"/>
              </a:rPr>
              <a:t> - a government contract that gives the holder the right to establish a colony.</a:t>
            </a:r>
            <a:br>
              <a:rPr lang="en-US" altLang="en-US" sz="3500" dirty="0" smtClean="0">
                <a:latin typeface="Times New Roman" pitchFamily="-108" charset="0"/>
              </a:rPr>
            </a:br>
            <a:endParaRPr lang="en-US" altLang="en-US" sz="3500" dirty="0" smtClean="0">
              <a:latin typeface="Times New Roman" pitchFamily="-108" charset="0"/>
            </a:endParaRPr>
          </a:p>
        </p:txBody>
      </p:sp>
      <p:pic>
        <p:nvPicPr>
          <p:cNvPr id="16387" name="Picture 5" descr="plat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4925"/>
            <a:ext cx="800100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77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300" smtClean="0">
                <a:solidFill>
                  <a:srgbClr val="CC0000"/>
                </a:solidFill>
                <a:latin typeface="Times New Roman" pitchFamily="-108" charset="0"/>
              </a:rPr>
              <a:t>John Smith</a:t>
            </a:r>
            <a:r>
              <a:rPr lang="en-US" altLang="en-US" sz="4300" smtClean="0">
                <a:latin typeface="Times New Roman" pitchFamily="-108" charset="0"/>
              </a:rPr>
              <a:t> - The founder of Jamestown</a:t>
            </a:r>
          </a:p>
        </p:txBody>
      </p:sp>
      <p:pic>
        <p:nvPicPr>
          <p:cNvPr id="18435" name="Picture 5" descr="john_smi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406717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7" descr="display_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447800"/>
            <a:ext cx="515302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22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477963"/>
          </a:xfrm>
        </p:spPr>
        <p:txBody>
          <a:bodyPr>
            <a:normAutofit fontScale="90000"/>
          </a:bodyPr>
          <a:lstStyle/>
          <a:p>
            <a:pPr marL="838200" indent="-838200" algn="l" eaLnBrk="1" hangingPunct="1"/>
            <a:r>
              <a:rPr lang="en-US" altLang="en-US" sz="3500" smtClean="0">
                <a:solidFill>
                  <a:srgbClr val="CC0000"/>
                </a:solidFill>
                <a:latin typeface="Times New Roman" pitchFamily="-108" charset="0"/>
              </a:rPr>
              <a:t>Indentured Servant</a:t>
            </a:r>
            <a:r>
              <a:rPr lang="en-US" altLang="en-US" sz="3500" smtClean="0">
                <a:latin typeface="Times New Roman" pitchFamily="-108" charset="0"/>
              </a:rPr>
              <a:t> - A person who sold their labor for 5 to 7 years in exchange for passage to America.</a:t>
            </a:r>
            <a:r>
              <a:rPr lang="en-US" altLang="en-US" sz="3200" smtClean="0">
                <a:latin typeface="Times New Roman" pitchFamily="-108" charset="0"/>
              </a:rPr>
              <a:t/>
            </a:r>
            <a:br>
              <a:rPr lang="en-US" altLang="en-US" sz="3200" smtClean="0">
                <a:latin typeface="Times New Roman" pitchFamily="-108" charset="0"/>
              </a:rPr>
            </a:br>
            <a:endParaRPr lang="en-US" altLang="en-US" sz="3200" smtClean="0">
              <a:latin typeface="Times New Roman" pitchFamily="-108" charset="0"/>
            </a:endParaRPr>
          </a:p>
        </p:txBody>
      </p:sp>
      <p:pic>
        <p:nvPicPr>
          <p:cNvPr id="19459" name="Picture 5" descr="gserv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371600"/>
            <a:ext cx="4242781" cy="515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50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351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4300" smtClean="0">
                <a:solidFill>
                  <a:srgbClr val="CC0000"/>
                </a:solidFill>
                <a:latin typeface="Times New Roman" pitchFamily="-108" charset="0"/>
              </a:rPr>
              <a:t>Bacon’s Rebellion</a:t>
            </a:r>
            <a:r>
              <a:rPr lang="en-US" altLang="en-US" sz="4300" smtClean="0">
                <a:latin typeface="Times New Roman" pitchFamily="-108" charset="0"/>
              </a:rPr>
              <a:t> - a revolt against Jamestown’s colonial authority led by Nathaniel Bacon in 1676.</a:t>
            </a:r>
          </a:p>
        </p:txBody>
      </p:sp>
      <p:pic>
        <p:nvPicPr>
          <p:cNvPr id="21507" name="Picture 5" descr="colonial_ex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78038"/>
            <a:ext cx="8534400" cy="477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14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6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Around the Clock Jamestown Review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666"/>
            <a:ext cx="8229600" cy="49564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 o’clock – First permanent English settlement in the New World. </a:t>
            </a:r>
          </a:p>
          <a:p>
            <a:r>
              <a:rPr lang="en-US" dirty="0" smtClean="0"/>
              <a:t>4 o’clock – What is a charter? Who owned the charter for Jamestown?</a:t>
            </a:r>
          </a:p>
          <a:p>
            <a:r>
              <a:rPr lang="en-US" dirty="0" smtClean="0"/>
              <a:t>5 o’clock – What were some challenges faced in Jamestown?</a:t>
            </a:r>
          </a:p>
          <a:p>
            <a:r>
              <a:rPr lang="en-US" dirty="0" smtClean="0"/>
              <a:t>10 o’clock – What role did John Smith play in the survival of Jamestown?</a:t>
            </a:r>
          </a:p>
          <a:p>
            <a:r>
              <a:rPr lang="en-US" dirty="0" smtClean="0"/>
              <a:t>12 o’clock – What role did the introduction of tobacco play in Jamestown?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9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Colonial Regions Brochures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9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Number off</a:t>
            </a:r>
          </a:p>
          <a:p>
            <a:pPr lvl="1"/>
            <a:r>
              <a:rPr lang="en-US" dirty="0"/>
              <a:t> 1 = New England</a:t>
            </a:r>
          </a:p>
          <a:p>
            <a:pPr lvl="1"/>
            <a:r>
              <a:rPr lang="en-US" dirty="0"/>
              <a:t>2 = Middle Colonies</a:t>
            </a:r>
          </a:p>
          <a:p>
            <a:pPr lvl="1"/>
            <a:r>
              <a:rPr lang="en-US" dirty="0"/>
              <a:t>3 = Southern Colonies</a:t>
            </a:r>
          </a:p>
          <a:p>
            <a:endParaRPr lang="en-US" dirty="0" smtClean="0"/>
          </a:p>
          <a:p>
            <a:r>
              <a:rPr lang="en-US" dirty="0" smtClean="0"/>
              <a:t>You will become an expert on your region, go through a series of interviews, then make a travel brochure about your region.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Use your book to help you fill out the matrix on your colonial region.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214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 Now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out your materials and read the project check list and rubric on your desk.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 Now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out your materials and on your project.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6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669</Words>
  <Application>Microsoft Office PowerPoint</Application>
  <PresentationFormat>On-screen Show (4:3)</PresentationFormat>
  <Paragraphs>93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Warm-up #1</vt:lpstr>
      <vt:lpstr>Geography and Immigration Notes</vt:lpstr>
      <vt:lpstr>I. Geography: A) Definitions </vt:lpstr>
      <vt:lpstr>PowerPoint Presentation</vt:lpstr>
      <vt:lpstr>PowerPoint Presentation</vt:lpstr>
      <vt:lpstr> II. Immigration</vt:lpstr>
      <vt:lpstr>Homework </vt:lpstr>
      <vt:lpstr>Warm-up #2</vt:lpstr>
      <vt:lpstr>                                   Warm-up #2 Create a T-Chart and group your immigration factors on your chart</vt:lpstr>
      <vt:lpstr>Return to your notes</vt:lpstr>
      <vt:lpstr>PowerPoint Presentation</vt:lpstr>
      <vt:lpstr>Jamestown Comic Strip</vt:lpstr>
      <vt:lpstr>PowerPoint Presentation</vt:lpstr>
      <vt:lpstr>PowerPoint Presentation</vt:lpstr>
      <vt:lpstr>PowerPoint Presentation</vt:lpstr>
      <vt:lpstr>PowerPoint Presentation</vt:lpstr>
      <vt:lpstr>1619 about 20 Africans arrive with Jamestown colonists. They were indentured servants at first but later became life-long slaves (by 1662). After that most Africans were slaves along with their offspring.   </vt:lpstr>
      <vt:lpstr>The End </vt:lpstr>
      <vt:lpstr>Homework </vt:lpstr>
      <vt:lpstr>Warm-up #3</vt:lpstr>
      <vt:lpstr>Charter - a government contract that gives the holder the right to establish a colony. </vt:lpstr>
      <vt:lpstr>John Smith - The founder of Jamestown</vt:lpstr>
      <vt:lpstr>Indentured Servant - A person who sold their labor for 5 to 7 years in exchange for passage to America. </vt:lpstr>
      <vt:lpstr>Bacon’s Rebellion - a revolt against Jamestown’s colonial authority led by Nathaniel Bacon in 1676.</vt:lpstr>
      <vt:lpstr>Around the Clock Jamestown Review</vt:lpstr>
      <vt:lpstr>Colonial Regions Brochures</vt:lpstr>
      <vt:lpstr>Do Now</vt:lpstr>
      <vt:lpstr>Do 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Notes</dc:title>
  <dc:creator>Los Angeles Unified School District</dc:creator>
  <cp:lastModifiedBy>Josephine Schaller</cp:lastModifiedBy>
  <cp:revision>32</cp:revision>
  <dcterms:created xsi:type="dcterms:W3CDTF">2010-09-16T19:17:23Z</dcterms:created>
  <dcterms:modified xsi:type="dcterms:W3CDTF">2013-08-26T22:32:22Z</dcterms:modified>
</cp:coreProperties>
</file>