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58" r:id="rId7"/>
    <p:sldId id="259" r:id="rId8"/>
    <p:sldId id="260" r:id="rId9"/>
    <p:sldId id="264" r:id="rId10"/>
    <p:sldId id="265" r:id="rId11"/>
    <p:sldId id="266" r:id="rId12"/>
    <p:sldId id="269" r:id="rId13"/>
    <p:sldId id="267" r:id="rId14"/>
    <p:sldId id="270" r:id="rId15"/>
    <p:sldId id="271" r:id="rId16"/>
    <p:sldId id="268"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6985A8-FC77-40D3-AABC-B4305214E218}" type="datetimeFigureOut">
              <a:rPr lang="en-US" smtClean="0"/>
              <a:t>10/11/2009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391D8-8585-4AC9-9B89-B567CFD9AE4B}" type="slidenum">
              <a:rPr lang="en-US" smtClean="0"/>
              <a:t>‹#›</a:t>
            </a:fld>
            <a:endParaRPr lang="en-US"/>
          </a:p>
        </p:txBody>
      </p:sp>
    </p:spTree>
  </p:cSld>
  <p:clrMapOvr>
    <a:masterClrMapping/>
  </p:clrMapOvr>
  <p:transition spd="med">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985A8-FC77-40D3-AABC-B4305214E218}" type="datetimeFigureOut">
              <a:rPr lang="en-US" smtClean="0"/>
              <a:t>10/11/2009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391D8-8585-4AC9-9B89-B567CFD9AE4B}" type="slidenum">
              <a:rPr lang="en-US" smtClean="0"/>
              <a:t>‹#›</a:t>
            </a:fld>
            <a:endParaRPr lang="en-US"/>
          </a:p>
        </p:txBody>
      </p:sp>
    </p:spTree>
  </p:cSld>
  <p:clrMapOvr>
    <a:masterClrMapping/>
  </p:clrMapOvr>
  <p:transition spd="med">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985A8-FC77-40D3-AABC-B4305214E218}" type="datetimeFigureOut">
              <a:rPr lang="en-US" smtClean="0"/>
              <a:t>10/11/2009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391D8-8585-4AC9-9B89-B567CFD9AE4B}" type="slidenum">
              <a:rPr lang="en-US" smtClean="0"/>
              <a:t>‹#›</a:t>
            </a:fld>
            <a:endParaRPr lang="en-US"/>
          </a:p>
        </p:txBody>
      </p:sp>
    </p:spTree>
  </p:cSld>
  <p:clrMapOvr>
    <a:masterClrMapping/>
  </p:clrMapOvr>
  <p:transition spd="med">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985A8-FC77-40D3-AABC-B4305214E218}" type="datetimeFigureOut">
              <a:rPr lang="en-US" smtClean="0"/>
              <a:t>10/11/2009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391D8-8585-4AC9-9B89-B567CFD9AE4B}" type="slidenum">
              <a:rPr lang="en-US" smtClean="0"/>
              <a:t>‹#›</a:t>
            </a:fld>
            <a:endParaRPr lang="en-US"/>
          </a:p>
        </p:txBody>
      </p:sp>
    </p:spTree>
  </p:cSld>
  <p:clrMapOvr>
    <a:masterClrMapping/>
  </p:clrMapOvr>
  <p:transition spd="med">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985A8-FC77-40D3-AABC-B4305214E218}" type="datetimeFigureOut">
              <a:rPr lang="en-US" smtClean="0"/>
              <a:t>10/11/2009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391D8-8585-4AC9-9B89-B567CFD9AE4B}" type="slidenum">
              <a:rPr lang="en-US" smtClean="0"/>
              <a:t>‹#›</a:t>
            </a:fld>
            <a:endParaRPr lang="en-US"/>
          </a:p>
        </p:txBody>
      </p:sp>
    </p:spTree>
  </p:cSld>
  <p:clrMapOvr>
    <a:masterClrMapping/>
  </p:clrMapOvr>
  <p:transition spd="med">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6985A8-FC77-40D3-AABC-B4305214E218}" type="datetimeFigureOut">
              <a:rPr lang="en-US" smtClean="0"/>
              <a:t>10/11/2009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391D8-8585-4AC9-9B89-B567CFD9AE4B}" type="slidenum">
              <a:rPr lang="en-US" smtClean="0"/>
              <a:t>‹#›</a:t>
            </a:fld>
            <a:endParaRPr lang="en-US"/>
          </a:p>
        </p:txBody>
      </p:sp>
    </p:spTree>
  </p:cSld>
  <p:clrMapOvr>
    <a:masterClrMapping/>
  </p:clrMapOvr>
  <p:transition spd="med">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6985A8-FC77-40D3-AABC-B4305214E218}" type="datetimeFigureOut">
              <a:rPr lang="en-US" smtClean="0"/>
              <a:t>10/11/2009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391D8-8585-4AC9-9B89-B567CFD9AE4B}" type="slidenum">
              <a:rPr lang="en-US" smtClean="0"/>
              <a:t>‹#›</a:t>
            </a:fld>
            <a:endParaRPr lang="en-US"/>
          </a:p>
        </p:txBody>
      </p:sp>
    </p:spTree>
  </p:cSld>
  <p:clrMapOvr>
    <a:masterClrMapping/>
  </p:clrMapOvr>
  <p:transition spd="med">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6985A8-FC77-40D3-AABC-B4305214E218}" type="datetimeFigureOut">
              <a:rPr lang="en-US" smtClean="0"/>
              <a:t>10/11/2009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391D8-8585-4AC9-9B89-B567CFD9AE4B}" type="slidenum">
              <a:rPr lang="en-US" smtClean="0"/>
              <a:t>‹#›</a:t>
            </a:fld>
            <a:endParaRPr lang="en-US"/>
          </a:p>
        </p:txBody>
      </p:sp>
    </p:spTree>
  </p:cSld>
  <p:clrMapOvr>
    <a:masterClrMapping/>
  </p:clrMapOvr>
  <p:transition spd="med">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985A8-FC77-40D3-AABC-B4305214E218}" type="datetimeFigureOut">
              <a:rPr lang="en-US" smtClean="0"/>
              <a:t>10/11/2009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391D8-8585-4AC9-9B89-B567CFD9AE4B}" type="slidenum">
              <a:rPr lang="en-US" smtClean="0"/>
              <a:t>‹#›</a:t>
            </a:fld>
            <a:endParaRPr lang="en-US"/>
          </a:p>
        </p:txBody>
      </p:sp>
    </p:spTree>
  </p:cSld>
  <p:clrMapOvr>
    <a:masterClrMapping/>
  </p:clrMapOvr>
  <p:transition spd="med">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85A8-FC77-40D3-AABC-B4305214E218}" type="datetimeFigureOut">
              <a:rPr lang="en-US" smtClean="0"/>
              <a:t>10/11/2009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391D8-8585-4AC9-9B89-B567CFD9AE4B}" type="slidenum">
              <a:rPr lang="en-US" smtClean="0"/>
              <a:t>‹#›</a:t>
            </a:fld>
            <a:endParaRPr lang="en-US"/>
          </a:p>
        </p:txBody>
      </p:sp>
    </p:spTree>
  </p:cSld>
  <p:clrMapOvr>
    <a:masterClrMapping/>
  </p:clrMapOvr>
  <p:transition spd="med">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85A8-FC77-40D3-AABC-B4305214E218}" type="datetimeFigureOut">
              <a:rPr lang="en-US" smtClean="0"/>
              <a:t>10/11/2009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391D8-8585-4AC9-9B89-B567CFD9AE4B}" type="slidenum">
              <a:rPr lang="en-US" smtClean="0"/>
              <a:t>‹#›</a:t>
            </a:fld>
            <a:endParaRPr lang="en-US"/>
          </a:p>
        </p:txBody>
      </p:sp>
    </p:spTree>
  </p:cSld>
  <p:clrMapOvr>
    <a:masterClrMapping/>
  </p:clrMapOvr>
  <p:transition spd="med">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985A8-FC77-40D3-AABC-B4305214E218}" type="datetimeFigureOut">
              <a:rPr lang="en-US" smtClean="0"/>
              <a:t>10/11/2009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391D8-8585-4AC9-9B89-B567CFD9AE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Immigrant Experience- Notes </a:t>
            </a:r>
            <a:endParaRPr lang="en-US" b="1"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5486400" y="1828800"/>
            <a:ext cx="3429000" cy="4726782"/>
          </a:xfrm>
          <a:prstGeom prst="rect">
            <a:avLst/>
          </a:prstGeom>
          <a:noFill/>
          <a:ln w="9525">
            <a:noFill/>
            <a:miter lim="800000"/>
            <a:headEnd/>
            <a:tailEnd/>
          </a:ln>
        </p:spPr>
      </p:pic>
      <p:sp>
        <p:nvSpPr>
          <p:cNvPr id="8" name="TextBox 7"/>
          <p:cNvSpPr txBox="1"/>
          <p:nvPr/>
        </p:nvSpPr>
        <p:spPr>
          <a:xfrm>
            <a:off x="533400" y="1600200"/>
            <a:ext cx="5334000" cy="1846659"/>
          </a:xfrm>
          <a:prstGeom prst="rect">
            <a:avLst/>
          </a:prstGeom>
          <a:noFill/>
        </p:spPr>
        <p:txBody>
          <a:bodyPr wrap="square" rtlCol="0">
            <a:spAutoFit/>
          </a:bodyPr>
          <a:lstStyle/>
          <a:p>
            <a:pPr marL="342900" indent="-342900">
              <a:buAutoNum type="arabicPeriod"/>
            </a:pPr>
            <a:r>
              <a:rPr lang="en-US" sz="3200" dirty="0" smtClean="0"/>
              <a:t>When you see a picture of the Statue of Liberty, what does she represent to you?</a:t>
            </a:r>
          </a:p>
          <a:p>
            <a:pPr marL="342900" indent="-342900"/>
            <a:endParaRPr lang="en-US" dirty="0"/>
          </a:p>
        </p:txBody>
      </p:sp>
    </p:spTree>
  </p:cSld>
  <p:clrMapOvr>
    <a:masterClrMapping/>
  </p:clrMapOvr>
  <p:transition spd="med">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Examination</a:t>
            </a:r>
            <a:endParaRPr lang="en-US" dirty="0"/>
          </a:p>
        </p:txBody>
      </p:sp>
      <p:sp>
        <p:nvSpPr>
          <p:cNvPr id="3" name="Content Placeholder 2"/>
          <p:cNvSpPr>
            <a:spLocks noGrp="1"/>
          </p:cNvSpPr>
          <p:nvPr>
            <p:ph idx="1"/>
          </p:nvPr>
        </p:nvSpPr>
        <p:spPr>
          <a:xfrm>
            <a:off x="457200" y="1600200"/>
            <a:ext cx="4191000" cy="4953000"/>
          </a:xfrm>
        </p:spPr>
        <p:txBody>
          <a:bodyPr>
            <a:normAutofit fontScale="85000" lnSpcReduction="10000"/>
          </a:bodyPr>
          <a:lstStyle/>
          <a:p>
            <a:r>
              <a:rPr lang="en-US" dirty="0" smtClean="0"/>
              <a:t>One of the most dreaded parts of the physical </a:t>
            </a:r>
          </a:p>
          <a:p>
            <a:r>
              <a:rPr lang="en-US" dirty="0" smtClean="0"/>
              <a:t>Doctors flipped up the eyelids with a buttonhook, a hairpin, or their fingers searching for a common eye disease (trachoma)</a:t>
            </a:r>
          </a:p>
          <a:p>
            <a:r>
              <a:rPr lang="en-US" dirty="0" smtClean="0"/>
              <a:t>The disease was contagious and could lead to blindness if untreated</a:t>
            </a:r>
          </a:p>
        </p:txBody>
      </p:sp>
      <p:pic>
        <p:nvPicPr>
          <p:cNvPr id="7171" name="Picture 3"/>
          <p:cNvPicPr>
            <a:picLocks noChangeAspect="1" noChangeArrowheads="1"/>
          </p:cNvPicPr>
          <p:nvPr/>
        </p:nvPicPr>
        <p:blipFill>
          <a:blip r:embed="rId2" cstate="print"/>
          <a:srcRect/>
          <a:stretch>
            <a:fillRect/>
          </a:stretch>
        </p:blipFill>
        <p:spPr bwMode="auto">
          <a:xfrm>
            <a:off x="4648200" y="2667000"/>
            <a:ext cx="4114800" cy="3562350"/>
          </a:xfrm>
          <a:prstGeom prst="rect">
            <a:avLst/>
          </a:prstGeom>
          <a:noFill/>
          <a:ln w="9525">
            <a:noFill/>
            <a:miter lim="800000"/>
            <a:headEnd/>
            <a:tailEnd/>
          </a:ln>
        </p:spPr>
      </p:pic>
    </p:spTree>
  </p:cSld>
  <p:clrMapOvr>
    <a:masterClrMapping/>
  </p:clrMapOvr>
  <p:transition spd="med">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0" y="0"/>
            <a:ext cx="8915400" cy="6686550"/>
          </a:xfrm>
          <a:prstGeom prst="rect">
            <a:avLst/>
          </a:prstGeom>
          <a:noFill/>
          <a:ln w="9525">
            <a:noFill/>
            <a:miter lim="800000"/>
            <a:headEnd/>
            <a:tailEnd/>
          </a:ln>
        </p:spPr>
      </p:pic>
    </p:spTree>
  </p:cSld>
  <p:clrMapOvr>
    <a:masterClrMapping/>
  </p:clrMapOvr>
  <p:transition spd="med">
    <p:spli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Hospitalization</a:t>
            </a:r>
            <a:endParaRPr lang="en-US" dirty="0"/>
          </a:p>
        </p:txBody>
      </p:sp>
      <p:sp>
        <p:nvSpPr>
          <p:cNvPr id="3" name="Content Placeholder 2"/>
          <p:cNvSpPr>
            <a:spLocks noGrp="1"/>
          </p:cNvSpPr>
          <p:nvPr>
            <p:ph idx="1"/>
          </p:nvPr>
        </p:nvSpPr>
        <p:spPr>
          <a:xfrm>
            <a:off x="5638800" y="1219200"/>
            <a:ext cx="3200400" cy="4525963"/>
          </a:xfrm>
        </p:spPr>
        <p:txBody>
          <a:bodyPr>
            <a:normAutofit fontScale="92500" lnSpcReduction="20000"/>
          </a:bodyPr>
          <a:lstStyle/>
          <a:p>
            <a:r>
              <a:rPr lang="en-US" dirty="0" smtClean="0"/>
              <a:t>Once registered, immigrants were free to enter the New World and start their new lives. But if they were sick, they spent days, weeks, months even, in a warren of rooms.</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0" y="2495550"/>
            <a:ext cx="5505450" cy="4362450"/>
          </a:xfrm>
          <a:prstGeom prst="rect">
            <a:avLst/>
          </a:prstGeom>
          <a:noFill/>
          <a:ln w="9525">
            <a:noFill/>
            <a:miter lim="800000"/>
            <a:headEnd/>
            <a:tailEnd/>
          </a:ln>
        </p:spPr>
      </p:pic>
    </p:spTree>
  </p:cSld>
  <p:clrMapOvr>
    <a:masterClrMapping/>
  </p:clrMapOvr>
  <p:transition spd="med">
    <p:spli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Immigrants Deported</a:t>
            </a:r>
            <a:endParaRPr lang="en-US" dirty="0"/>
          </a:p>
        </p:txBody>
      </p:sp>
      <p:sp>
        <p:nvSpPr>
          <p:cNvPr id="3" name="Content Placeholder 2"/>
          <p:cNvSpPr>
            <a:spLocks noGrp="1"/>
          </p:cNvSpPr>
          <p:nvPr>
            <p:ph idx="1"/>
          </p:nvPr>
        </p:nvSpPr>
        <p:spPr/>
        <p:txBody>
          <a:bodyPr>
            <a:normAutofit fontScale="92500"/>
          </a:bodyPr>
          <a:lstStyle/>
          <a:p>
            <a:r>
              <a:rPr lang="en-US" dirty="0" smtClean="0"/>
              <a:t>After a long, grueling journey many immigrants were sent back to their countries due to:</a:t>
            </a:r>
          </a:p>
          <a:p>
            <a:pPr lvl="1"/>
            <a:r>
              <a:rPr lang="en-US" dirty="0" smtClean="0"/>
              <a:t>Trachoma</a:t>
            </a:r>
          </a:p>
          <a:p>
            <a:pPr lvl="1"/>
            <a:r>
              <a:rPr lang="en-US" dirty="0" err="1" smtClean="0"/>
              <a:t>Favus</a:t>
            </a:r>
            <a:r>
              <a:rPr lang="en-US" dirty="0" smtClean="0"/>
              <a:t> (contagious scalp disease)</a:t>
            </a:r>
          </a:p>
          <a:p>
            <a:pPr lvl="1"/>
            <a:r>
              <a:rPr lang="en-US" dirty="0" smtClean="0"/>
              <a:t>Tuberculosis (fever and coughing, highly contagious)</a:t>
            </a:r>
          </a:p>
          <a:p>
            <a:pPr lvl="1">
              <a:buNone/>
            </a:pPr>
            <a:r>
              <a:rPr lang="en-US" dirty="0" smtClean="0"/>
              <a:t>More than 120,000 immigrants were sent back to their countries of origin, and during the island's half-century of operation more than 3,500 immigrants died there.</a:t>
            </a:r>
            <a:endParaRPr lang="en-US" dirty="0"/>
          </a:p>
        </p:txBody>
      </p:sp>
    </p:spTree>
  </p:cSld>
  <p:clrMapOvr>
    <a:masterClrMapping/>
  </p:clrMapOvr>
  <p:transition spd="med">
    <p:spli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Registry Room</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After passing the medical examination, immigrants waited in the Registry Room to be summoned to an inspector’s desk for the legal inspection.</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3048000" y="2895600"/>
            <a:ext cx="5272088" cy="3962400"/>
          </a:xfrm>
          <a:prstGeom prst="rect">
            <a:avLst/>
          </a:prstGeom>
          <a:noFill/>
          <a:ln w="9525">
            <a:noFill/>
            <a:miter lim="800000"/>
            <a:headEnd/>
            <a:tailEnd/>
          </a:ln>
        </p:spPr>
      </p:pic>
    </p:spTree>
  </p:cSld>
  <p:clrMapOvr>
    <a:masterClrMapping/>
  </p:clrMapOvr>
  <p:transition spd="med">
    <p:spli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Content Placeholder 2"/>
          <p:cNvSpPr>
            <a:spLocks noGrp="1"/>
          </p:cNvSpPr>
          <p:nvPr>
            <p:ph idx="1"/>
          </p:nvPr>
        </p:nvSpPr>
        <p:spPr>
          <a:xfrm>
            <a:off x="457200" y="1219200"/>
            <a:ext cx="8229600" cy="5410200"/>
          </a:xfrm>
        </p:spPr>
        <p:txBody>
          <a:bodyPr numCol="2">
            <a:normAutofit fontScale="77500" lnSpcReduction="20000"/>
          </a:bodyPr>
          <a:lstStyle/>
          <a:p>
            <a:r>
              <a:rPr lang="en-US" dirty="0" smtClean="0"/>
              <a:t>Immigrants had to answer a list of questions- </a:t>
            </a:r>
          </a:p>
          <a:p>
            <a:pPr lvl="1"/>
            <a:r>
              <a:rPr lang="en-US" sz="3100" dirty="0" smtClean="0"/>
              <a:t>Name</a:t>
            </a:r>
          </a:p>
          <a:p>
            <a:pPr lvl="1"/>
            <a:r>
              <a:rPr lang="en-US" sz="3100" dirty="0" smtClean="0"/>
              <a:t>Age</a:t>
            </a:r>
          </a:p>
          <a:p>
            <a:pPr lvl="1"/>
            <a:r>
              <a:rPr lang="en-US" sz="3100" dirty="0" smtClean="0"/>
              <a:t>Sex</a:t>
            </a:r>
          </a:p>
          <a:p>
            <a:pPr lvl="1"/>
            <a:r>
              <a:rPr lang="en-US" sz="3100" dirty="0" smtClean="0"/>
              <a:t>Martial status</a:t>
            </a:r>
          </a:p>
          <a:p>
            <a:pPr lvl="1"/>
            <a:r>
              <a:rPr lang="en-US" sz="3100" dirty="0" smtClean="0"/>
              <a:t>Occupation</a:t>
            </a:r>
          </a:p>
          <a:p>
            <a:pPr lvl="1"/>
            <a:r>
              <a:rPr lang="en-US" sz="3100" dirty="0" smtClean="0"/>
              <a:t>Literacy</a:t>
            </a:r>
          </a:p>
          <a:p>
            <a:pPr lvl="1"/>
            <a:r>
              <a:rPr lang="en-US" sz="3100" dirty="0" smtClean="0"/>
              <a:t>Nationality</a:t>
            </a:r>
          </a:p>
          <a:p>
            <a:pPr lvl="1"/>
            <a:r>
              <a:rPr lang="en-US" sz="3100" dirty="0" smtClean="0"/>
              <a:t>Last residence</a:t>
            </a:r>
          </a:p>
          <a:p>
            <a:pPr lvl="1"/>
            <a:r>
              <a:rPr lang="en-US" sz="3100" dirty="0" smtClean="0"/>
              <a:t>Final destination</a:t>
            </a:r>
          </a:p>
          <a:p>
            <a:pPr lvl="1"/>
            <a:r>
              <a:rPr lang="en-US" sz="3100" dirty="0" smtClean="0"/>
              <a:t>How the journey was financed</a:t>
            </a:r>
          </a:p>
          <a:p>
            <a:pPr lvl="1"/>
            <a:r>
              <a:rPr lang="en-US" sz="3100" dirty="0" smtClean="0"/>
              <a:t>How much money they had</a:t>
            </a:r>
          </a:p>
          <a:p>
            <a:pPr lvl="1"/>
            <a:endParaRPr lang="en-US" sz="3100" dirty="0"/>
          </a:p>
          <a:p>
            <a:pPr lvl="1">
              <a:buNone/>
            </a:pPr>
            <a:endParaRPr lang="en-US" sz="3100" dirty="0" smtClean="0"/>
          </a:p>
          <a:p>
            <a:pPr lvl="1"/>
            <a:r>
              <a:rPr lang="en-US" sz="3100" dirty="0" smtClean="0"/>
              <a:t>If they were being met by a relative</a:t>
            </a:r>
          </a:p>
          <a:p>
            <a:pPr lvl="1"/>
            <a:r>
              <a:rPr lang="en-US" sz="3100" dirty="0" smtClean="0"/>
              <a:t>If they had been to the U.S. before</a:t>
            </a:r>
          </a:p>
          <a:p>
            <a:pPr lvl="1"/>
            <a:r>
              <a:rPr lang="en-US" sz="3100" dirty="0" smtClean="0"/>
              <a:t>Been to prison</a:t>
            </a:r>
          </a:p>
          <a:p>
            <a:pPr lvl="1"/>
            <a:r>
              <a:rPr lang="en-US" sz="3100" dirty="0" smtClean="0"/>
              <a:t>Been to an almshouse</a:t>
            </a:r>
          </a:p>
          <a:p>
            <a:pPr lvl="1"/>
            <a:r>
              <a:rPr lang="en-US" sz="3100" dirty="0" smtClean="0"/>
              <a:t>Being supported by charity</a:t>
            </a:r>
          </a:p>
          <a:p>
            <a:pPr lvl="1"/>
            <a:r>
              <a:rPr lang="en-US" sz="3100" dirty="0" smtClean="0"/>
              <a:t>If they were a polygamist</a:t>
            </a:r>
          </a:p>
          <a:p>
            <a:pPr lvl="1"/>
            <a:r>
              <a:rPr lang="en-US" sz="3100" dirty="0" smtClean="0"/>
              <a:t>Deformed or crippled</a:t>
            </a:r>
          </a:p>
          <a:p>
            <a:pPr lvl="1"/>
            <a:r>
              <a:rPr lang="en-US" sz="3100" dirty="0" smtClean="0"/>
              <a:t>Doing contract labor in the U.S.</a:t>
            </a:r>
          </a:p>
        </p:txBody>
      </p:sp>
    </p:spTree>
  </p:cSld>
  <p:clrMapOvr>
    <a:masterClrMapping/>
  </p:clrMapOvr>
  <p:transition spd="med">
    <p:spli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a:t>
            </a:r>
            <a:endParaRPr lang="en-US" dirty="0"/>
          </a:p>
        </p:txBody>
      </p:sp>
      <p:sp>
        <p:nvSpPr>
          <p:cNvPr id="3" name="Content Placeholder 2"/>
          <p:cNvSpPr>
            <a:spLocks noGrp="1"/>
          </p:cNvSpPr>
          <p:nvPr>
            <p:ph idx="1"/>
          </p:nvPr>
        </p:nvSpPr>
        <p:spPr/>
        <p:txBody>
          <a:bodyPr>
            <a:normAutofit/>
          </a:bodyPr>
          <a:lstStyle/>
          <a:p>
            <a:r>
              <a:rPr lang="en-US" dirty="0" smtClean="0"/>
              <a:t>Often much confusion through the question and answer sessions, especially over names</a:t>
            </a:r>
          </a:p>
          <a:p>
            <a:r>
              <a:rPr lang="en-US" dirty="0" smtClean="0"/>
              <a:t>The government did provide interpreters but many names ended up changing</a:t>
            </a:r>
          </a:p>
          <a:p>
            <a:pPr>
              <a:buNone/>
            </a:pPr>
            <a:r>
              <a:rPr lang="en-US" dirty="0"/>
              <a:t>	</a:t>
            </a:r>
            <a:r>
              <a:rPr lang="en-US" sz="2800" i="1" dirty="0" smtClean="0"/>
              <a:t>“They spoke very badly, were very nervous. The inspector would say, “Where do you come from?” And they would say, “Berlin.” The inspector would put the name down ‘Berliner.’ The name was not Berliner. That’s no name.” </a:t>
            </a:r>
            <a:endParaRPr lang="en-US" sz="2800" i="1" dirty="0"/>
          </a:p>
        </p:txBody>
      </p:sp>
    </p:spTree>
  </p:cSld>
  <p:clrMapOvr>
    <a:masterClrMapping/>
  </p:clrMapOvr>
  <p:transition spd="med">
    <p:spli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through Inspection</a:t>
            </a:r>
            <a:endParaRPr lang="en-US" dirty="0"/>
          </a:p>
        </p:txBody>
      </p:sp>
      <p:sp>
        <p:nvSpPr>
          <p:cNvPr id="3" name="Content Placeholder 2"/>
          <p:cNvSpPr>
            <a:spLocks noGrp="1"/>
          </p:cNvSpPr>
          <p:nvPr>
            <p:ph idx="1"/>
          </p:nvPr>
        </p:nvSpPr>
        <p:spPr/>
        <p:txBody>
          <a:bodyPr/>
          <a:lstStyle/>
          <a:p>
            <a:r>
              <a:rPr lang="en-US" dirty="0" smtClean="0"/>
              <a:t>Passengers boarded ferryboats to New York City where their future awaited them…</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457200" y="3200400"/>
            <a:ext cx="4762500" cy="3390900"/>
          </a:xfrm>
          <a:prstGeom prst="rect">
            <a:avLst/>
          </a:prstGeom>
          <a:noFill/>
          <a:ln w="9525">
            <a:noFill/>
            <a:miter lim="800000"/>
            <a:headEnd/>
            <a:tailEnd/>
          </a:ln>
        </p:spPr>
      </p:pic>
    </p:spTree>
  </p:cSld>
  <p:clrMapOvr>
    <a:masterClrMapping/>
  </p:clrMapOvr>
  <p:transition spd="med">
    <p:spli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t>"Give me your tired, your poor,</a:t>
            </a:r>
            <a:endParaRPr lang="en-US" dirty="0" smtClean="0"/>
          </a:p>
          <a:p>
            <a:pPr>
              <a:buNone/>
            </a:pPr>
            <a:r>
              <a:rPr lang="en-US" b="1" i="1" dirty="0" smtClean="0"/>
              <a:t>Your huddled masses yearning to breathe free,</a:t>
            </a:r>
            <a:endParaRPr lang="en-US" dirty="0" smtClean="0"/>
          </a:p>
          <a:p>
            <a:pPr>
              <a:buNone/>
            </a:pPr>
            <a:r>
              <a:rPr lang="en-US" b="1" i="1" dirty="0" smtClean="0"/>
              <a:t>The wretched refuse of your teeming shore.</a:t>
            </a:r>
            <a:endParaRPr lang="en-US" dirty="0" smtClean="0"/>
          </a:p>
          <a:p>
            <a:pPr>
              <a:buNone/>
            </a:pPr>
            <a:r>
              <a:rPr lang="en-US" b="1" i="1" dirty="0" smtClean="0"/>
              <a:t>Send these, the homeless, tempest-</a:t>
            </a:r>
            <a:r>
              <a:rPr lang="en-US" b="1" i="1" dirty="0" err="1" smtClean="0"/>
              <a:t>tost</a:t>
            </a:r>
            <a:r>
              <a:rPr lang="en-US" b="1" i="1" dirty="0" smtClean="0"/>
              <a:t> to me,</a:t>
            </a:r>
            <a:endParaRPr lang="en-US" dirty="0" smtClean="0"/>
          </a:p>
          <a:p>
            <a:pPr>
              <a:buNone/>
            </a:pPr>
            <a:r>
              <a:rPr lang="en-US" b="1" i="1" dirty="0" smtClean="0"/>
              <a:t>I lift my lamp beside the golden door!" </a:t>
            </a:r>
            <a:endParaRPr lang="en-US" dirty="0" smtClean="0"/>
          </a:p>
          <a:p>
            <a:pPr lvl="1"/>
            <a:r>
              <a:rPr lang="en-US" dirty="0" smtClean="0"/>
              <a:t>Emma Lazarus’ Poem inscribed at the foot of the Statue of Liberty</a:t>
            </a:r>
            <a:endParaRPr lang="en-US" dirty="0"/>
          </a:p>
        </p:txBody>
      </p:sp>
    </p:spTree>
  </p:cSld>
  <p:clrMapOvr>
    <a:masterClrMapping/>
  </p:clrMapOvr>
  <p:transition spd="med">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 Journey</a:t>
            </a:r>
            <a:endParaRPr lang="en-US" dirty="0"/>
          </a:p>
        </p:txBody>
      </p:sp>
      <p:sp>
        <p:nvSpPr>
          <p:cNvPr id="3" name="Content Placeholder 2"/>
          <p:cNvSpPr>
            <a:spLocks noGrp="1"/>
          </p:cNvSpPr>
          <p:nvPr>
            <p:ph idx="1"/>
          </p:nvPr>
        </p:nvSpPr>
        <p:spPr>
          <a:xfrm>
            <a:off x="457200" y="1600200"/>
            <a:ext cx="5029200" cy="4525963"/>
          </a:xfrm>
        </p:spPr>
        <p:txBody>
          <a:bodyPr/>
          <a:lstStyle/>
          <a:p>
            <a:r>
              <a:rPr lang="en-US" dirty="0" smtClean="0"/>
              <a:t>By the 1870s, all immigrants traveled by steamship</a:t>
            </a:r>
          </a:p>
          <a:p>
            <a:r>
              <a:rPr lang="en-US" dirty="0" smtClean="0"/>
              <a:t>Traveling across the Atlantic Ocean from Europe took 1 week</a:t>
            </a:r>
          </a:p>
          <a:p>
            <a:pPr lvl="1"/>
            <a:r>
              <a:rPr lang="en-US" dirty="0" smtClean="0"/>
              <a:t>The Pacific crossing from Asia took nearly 3 weeks</a:t>
            </a:r>
          </a:p>
          <a:p>
            <a:pPr lvl="1">
              <a:buNone/>
            </a:pPr>
            <a:endParaRPr lang="en-US" dirty="0" smtClean="0"/>
          </a:p>
        </p:txBody>
      </p:sp>
      <p:pic>
        <p:nvPicPr>
          <p:cNvPr id="4098" name="Picture 2"/>
          <p:cNvPicPr>
            <a:picLocks noChangeAspect="1" noChangeArrowheads="1"/>
          </p:cNvPicPr>
          <p:nvPr/>
        </p:nvPicPr>
        <p:blipFill>
          <a:blip r:embed="rId2" cstate="print"/>
          <a:srcRect/>
          <a:stretch>
            <a:fillRect/>
          </a:stretch>
        </p:blipFill>
        <p:spPr bwMode="auto">
          <a:xfrm>
            <a:off x="5257800" y="1295400"/>
            <a:ext cx="3619500" cy="4267200"/>
          </a:xfrm>
          <a:prstGeom prst="rect">
            <a:avLst/>
          </a:prstGeom>
          <a:noFill/>
          <a:ln w="9525">
            <a:noFill/>
            <a:miter lim="800000"/>
            <a:headEnd/>
            <a:tailEnd/>
          </a:ln>
        </p:spPr>
      </p:pic>
    </p:spTree>
  </p:cSld>
  <p:clrMapOvr>
    <a:masterClrMapping/>
  </p:clrMapOvr>
  <p:transition spd="med">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Steerage</a:t>
            </a:r>
            <a:endParaRPr lang="en-US" dirty="0"/>
          </a:p>
        </p:txBody>
      </p:sp>
      <p:sp>
        <p:nvSpPr>
          <p:cNvPr id="3" name="Content Placeholder 2"/>
          <p:cNvSpPr>
            <a:spLocks noGrp="1"/>
          </p:cNvSpPr>
          <p:nvPr>
            <p:ph idx="1"/>
          </p:nvPr>
        </p:nvSpPr>
        <p:spPr>
          <a:xfrm>
            <a:off x="228600" y="1066800"/>
            <a:ext cx="8305800" cy="2667000"/>
          </a:xfrm>
        </p:spPr>
        <p:txBody>
          <a:bodyPr>
            <a:normAutofit fontScale="85000" lnSpcReduction="20000"/>
          </a:bodyPr>
          <a:lstStyle/>
          <a:p>
            <a:r>
              <a:rPr lang="en-US" dirty="0" smtClean="0"/>
              <a:t>The cheapest accommodations on a ship was in the ship’s cargo holds.</a:t>
            </a:r>
          </a:p>
          <a:p>
            <a:r>
              <a:rPr lang="en-US" dirty="0" smtClean="0"/>
              <a:t>Rarely allowed on deck, immigrants were crowded, unable to exercise or get fresh air</a:t>
            </a:r>
          </a:p>
          <a:p>
            <a:r>
              <a:rPr lang="en-US" dirty="0" smtClean="0"/>
              <a:t>Often slept in lice-infested bunks, shared toilets with others, and disease spread quickly</a:t>
            </a:r>
          </a:p>
          <a:p>
            <a:r>
              <a:rPr lang="en-US" dirty="0" smtClean="0"/>
              <a:t>Many died before reaching America.</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114800" y="3886200"/>
            <a:ext cx="4762500" cy="2752725"/>
          </a:xfrm>
          <a:prstGeom prst="rect">
            <a:avLst/>
          </a:prstGeom>
          <a:noFill/>
          <a:ln w="9525">
            <a:noFill/>
            <a:miter lim="800000"/>
            <a:headEnd/>
            <a:tailEnd/>
          </a:ln>
        </p:spPr>
      </p:pic>
    </p:spTree>
  </p:cSld>
  <p:clrMapOvr>
    <a:masterClrMapping/>
  </p:clrMapOvr>
  <p:transition spd="med">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534400" cy="5943600"/>
          </a:xfrm>
        </p:spPr>
        <p:txBody>
          <a:bodyPr>
            <a:normAutofit/>
          </a:bodyPr>
          <a:lstStyle/>
          <a:p>
            <a:pPr>
              <a:buNone/>
            </a:pPr>
            <a:r>
              <a:rPr lang="en-US" dirty="0" smtClean="0"/>
              <a:t>“America!...We were so near it seemed too much to believe. Everyone stood silent-like a prayer… Then we were entering the harbor. The land came so near we could almost reach out and touch it… Everyone was holding their breath. Me too… Some boats had bands playing on their decks and all of them were tooting their horns to us and leaving white trails in the water behind them.”</a:t>
            </a:r>
          </a:p>
          <a:p>
            <a:pPr>
              <a:buNone/>
            </a:pPr>
            <a:r>
              <a:rPr lang="en-US" dirty="0"/>
              <a:t>	</a:t>
            </a:r>
            <a:r>
              <a:rPr lang="en-US" dirty="0" smtClean="0"/>
              <a:t>	- </a:t>
            </a:r>
            <a:r>
              <a:rPr lang="en-US" i="1" dirty="0" smtClean="0"/>
              <a:t>Rosa: The Life of an Italian Immigrant</a:t>
            </a:r>
            <a:endParaRPr lang="en-US" i="1" dirty="0"/>
          </a:p>
        </p:txBody>
      </p:sp>
    </p:spTree>
  </p:cSld>
  <p:clrMapOvr>
    <a:masterClrMapping/>
  </p:clrMapOvr>
  <p:transition spd="med">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Ellis Island- New York’s Immigration Station</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600200" y="1629569"/>
            <a:ext cx="5943600" cy="4467225"/>
          </a:xfrm>
          <a:prstGeom prst="rect">
            <a:avLst/>
          </a:prstGeom>
          <a:noFill/>
          <a:ln w="9525">
            <a:noFill/>
            <a:miter lim="800000"/>
            <a:headEnd/>
            <a:tailEnd/>
          </a:ln>
        </p:spPr>
      </p:pic>
    </p:spTree>
  </p:cSld>
  <p:clrMapOvr>
    <a:masterClrMapping/>
  </p:clrMapOvr>
  <p:transition spd="med">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Ellis Island:</a:t>
            </a:r>
            <a:endParaRPr lang="en-US" dirty="0"/>
          </a:p>
        </p:txBody>
      </p:sp>
      <p:sp>
        <p:nvSpPr>
          <p:cNvPr id="3" name="Content Placeholder 2"/>
          <p:cNvSpPr>
            <a:spLocks noGrp="1"/>
          </p:cNvSpPr>
          <p:nvPr>
            <p:ph idx="1"/>
          </p:nvPr>
        </p:nvSpPr>
        <p:spPr/>
        <p:txBody>
          <a:bodyPr/>
          <a:lstStyle/>
          <a:p>
            <a:r>
              <a:rPr lang="en-US" dirty="0" smtClean="0"/>
              <a:t>Immigrants had to pass through inspection</a:t>
            </a:r>
          </a:p>
          <a:p>
            <a:r>
              <a:rPr lang="en-US" dirty="0" smtClean="0"/>
              <a:t>Opened in 1892, close in 1954</a:t>
            </a:r>
          </a:p>
          <a:p>
            <a:r>
              <a:rPr lang="en-US" dirty="0" smtClean="0"/>
              <a:t>More than 1 million people came through Ellis Island</a:t>
            </a:r>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2057400" y="3419475"/>
            <a:ext cx="5238750" cy="3438525"/>
          </a:xfrm>
          <a:prstGeom prst="rect">
            <a:avLst/>
          </a:prstGeom>
          <a:noFill/>
          <a:ln w="9525">
            <a:noFill/>
            <a:miter lim="800000"/>
            <a:headEnd/>
            <a:tailEnd/>
          </a:ln>
        </p:spPr>
      </p:pic>
    </p:spTree>
  </p:cSld>
  <p:clrMapOvr>
    <a:masterClrMapping/>
  </p:clrMapOvr>
  <p:transition spd="med">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Arrival</a:t>
            </a:r>
            <a:endParaRPr lang="en-US" dirty="0"/>
          </a:p>
        </p:txBody>
      </p:sp>
      <p:sp>
        <p:nvSpPr>
          <p:cNvPr id="3" name="Content Placeholder 2"/>
          <p:cNvSpPr>
            <a:spLocks noGrp="1"/>
          </p:cNvSpPr>
          <p:nvPr>
            <p:ph idx="1"/>
          </p:nvPr>
        </p:nvSpPr>
        <p:spPr/>
        <p:txBody>
          <a:bodyPr>
            <a:normAutofit lnSpcReduction="10000"/>
          </a:bodyPr>
          <a:lstStyle/>
          <a:p>
            <a:r>
              <a:rPr lang="en-US" dirty="0" smtClean="0"/>
              <a:t>Immigrants joyful to end their long journey faced:</a:t>
            </a:r>
          </a:p>
          <a:p>
            <a:pPr lvl="1"/>
            <a:r>
              <a:rPr lang="en-US" dirty="0" smtClean="0"/>
              <a:t>Pushy officers herding the passengers “as though they were animals”</a:t>
            </a:r>
          </a:p>
          <a:p>
            <a:pPr lvl="1"/>
            <a:r>
              <a:rPr lang="en-US" dirty="0" smtClean="0"/>
              <a:t>First and second class passengers were processed first while third class passengers remained on the ship</a:t>
            </a:r>
          </a:p>
          <a:p>
            <a:pPr lvl="2"/>
            <a:r>
              <a:rPr lang="en-US" dirty="0" smtClean="0"/>
              <a:t>1</a:t>
            </a:r>
            <a:r>
              <a:rPr lang="en-US" baseline="30000" dirty="0" smtClean="0"/>
              <a:t>st</a:t>
            </a:r>
            <a:r>
              <a:rPr lang="en-US" dirty="0" smtClean="0"/>
              <a:t> and 2</a:t>
            </a:r>
            <a:r>
              <a:rPr lang="en-US" baseline="30000" dirty="0" smtClean="0"/>
              <a:t>nd</a:t>
            </a:r>
            <a:r>
              <a:rPr lang="en-US" dirty="0" smtClean="0"/>
              <a:t> class did not have to go through the waiting period or examination and allowed to go into New York City</a:t>
            </a:r>
            <a:endParaRPr lang="en-US" dirty="0"/>
          </a:p>
        </p:txBody>
      </p:sp>
    </p:spTree>
  </p:cSld>
  <p:clrMapOvr>
    <a:masterClrMapping/>
  </p:clrMapOvr>
  <p:transition spd="med">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Medical Examination</a:t>
            </a:r>
            <a:endParaRPr lang="en-US" dirty="0"/>
          </a:p>
        </p:txBody>
      </p:sp>
      <p:sp>
        <p:nvSpPr>
          <p:cNvPr id="3" name="Content Placeholder 2"/>
          <p:cNvSpPr>
            <a:spLocks noGrp="1"/>
          </p:cNvSpPr>
          <p:nvPr>
            <p:ph idx="1"/>
          </p:nvPr>
        </p:nvSpPr>
        <p:spPr>
          <a:xfrm>
            <a:off x="152400" y="762000"/>
            <a:ext cx="4267200" cy="5867400"/>
          </a:xfrm>
        </p:spPr>
        <p:txBody>
          <a:bodyPr>
            <a:noAutofit/>
          </a:bodyPr>
          <a:lstStyle/>
          <a:p>
            <a:r>
              <a:rPr lang="en-US" sz="1600" dirty="0" smtClean="0"/>
              <a:t>Immigrants had to wait to be medically examined</a:t>
            </a:r>
          </a:p>
          <a:p>
            <a:r>
              <a:rPr lang="en-US" sz="1600" dirty="0" smtClean="0"/>
              <a:t>Doctors would place a chalk mark if they found something wrong</a:t>
            </a:r>
          </a:p>
          <a:p>
            <a:pPr lvl="1"/>
            <a:r>
              <a:rPr lang="en-US" sz="1600" dirty="0" smtClean="0"/>
              <a:t>B for Back</a:t>
            </a:r>
          </a:p>
          <a:p>
            <a:pPr lvl="1"/>
            <a:r>
              <a:rPr lang="en-US" sz="1600" dirty="0" smtClean="0"/>
              <a:t>C for Conjunctivitis</a:t>
            </a:r>
          </a:p>
          <a:p>
            <a:pPr lvl="1"/>
            <a:r>
              <a:rPr lang="en-US" sz="1600" dirty="0" smtClean="0"/>
              <a:t>Ct for trachoma</a:t>
            </a:r>
          </a:p>
          <a:p>
            <a:pPr lvl="1"/>
            <a:r>
              <a:rPr lang="en-US" sz="1600" dirty="0" smtClean="0"/>
              <a:t>E for Eyes</a:t>
            </a:r>
          </a:p>
          <a:p>
            <a:pPr lvl="1"/>
            <a:r>
              <a:rPr lang="en-US" sz="1600" dirty="0" smtClean="0"/>
              <a:t>F for Face</a:t>
            </a:r>
          </a:p>
          <a:p>
            <a:pPr lvl="1"/>
            <a:r>
              <a:rPr lang="en-US" sz="1600" dirty="0" smtClean="0"/>
              <a:t>Ft for Feet</a:t>
            </a:r>
          </a:p>
          <a:p>
            <a:pPr lvl="1"/>
            <a:r>
              <a:rPr lang="en-US" sz="1600" dirty="0" smtClean="0"/>
              <a:t>G for Goiter</a:t>
            </a:r>
          </a:p>
          <a:p>
            <a:pPr lvl="1"/>
            <a:r>
              <a:rPr lang="en-US" sz="1600" dirty="0" smtClean="0"/>
              <a:t>H for heart</a:t>
            </a:r>
          </a:p>
          <a:p>
            <a:pPr lvl="1"/>
            <a:r>
              <a:rPr lang="en-US" sz="1600" dirty="0" smtClean="0"/>
              <a:t>K for hernia</a:t>
            </a:r>
          </a:p>
          <a:p>
            <a:pPr lvl="1"/>
            <a:r>
              <a:rPr lang="en-US" sz="1600" dirty="0" smtClean="0"/>
              <a:t>L for lameness</a:t>
            </a:r>
          </a:p>
          <a:p>
            <a:pPr lvl="1"/>
            <a:r>
              <a:rPr lang="en-US" sz="1600" dirty="0" smtClean="0"/>
              <a:t>N for Neck</a:t>
            </a:r>
          </a:p>
          <a:p>
            <a:pPr lvl="1"/>
            <a:r>
              <a:rPr lang="en-US" sz="1600" dirty="0" smtClean="0"/>
              <a:t>P for Physical and lungs</a:t>
            </a:r>
          </a:p>
          <a:p>
            <a:pPr lvl="1"/>
            <a:r>
              <a:rPr lang="en-US" sz="1600" dirty="0" smtClean="0"/>
              <a:t>Pg for pregnancy</a:t>
            </a:r>
          </a:p>
          <a:p>
            <a:pPr lvl="1"/>
            <a:r>
              <a:rPr lang="en-US" sz="1600" dirty="0" smtClean="0"/>
              <a:t>Sc for Scalp</a:t>
            </a:r>
          </a:p>
          <a:p>
            <a:pPr lvl="1"/>
            <a:r>
              <a:rPr lang="en-US" sz="1600" dirty="0" smtClean="0"/>
              <a:t>S for Senility</a:t>
            </a:r>
          </a:p>
          <a:p>
            <a:pPr lvl="1"/>
            <a:r>
              <a:rPr lang="en-US" sz="1600" dirty="0" smtClean="0"/>
              <a:t>X for Mental retardation</a:t>
            </a:r>
          </a:p>
          <a:p>
            <a:pPr lvl="1"/>
            <a:r>
              <a:rPr lang="en-US" sz="1600" dirty="0" smtClean="0"/>
              <a:t>K for Insanity</a:t>
            </a:r>
          </a:p>
        </p:txBody>
      </p:sp>
      <p:pic>
        <p:nvPicPr>
          <p:cNvPr id="6146" name="Picture 2"/>
          <p:cNvPicPr>
            <a:picLocks noChangeAspect="1" noChangeArrowheads="1"/>
          </p:cNvPicPr>
          <p:nvPr/>
        </p:nvPicPr>
        <p:blipFill>
          <a:blip r:embed="rId2" cstate="print"/>
          <a:srcRect/>
          <a:stretch>
            <a:fillRect/>
          </a:stretch>
        </p:blipFill>
        <p:spPr bwMode="auto">
          <a:xfrm>
            <a:off x="4800600" y="1447800"/>
            <a:ext cx="4052887" cy="5162550"/>
          </a:xfrm>
          <a:prstGeom prst="rect">
            <a:avLst/>
          </a:prstGeom>
          <a:noFill/>
          <a:ln w="9525">
            <a:noFill/>
            <a:miter lim="800000"/>
            <a:headEnd/>
            <a:tailEnd/>
          </a:ln>
        </p:spPr>
      </p:pic>
    </p:spTree>
  </p:cSld>
  <p:clrMapOvr>
    <a:masterClrMapping/>
  </p:clrMapOvr>
  <p:transition spd="med">
    <p:split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694</Words>
  <Application>Microsoft Office PowerPoint</Application>
  <PresentationFormat>On-screen Show (4:3)</PresentationFormat>
  <Paragraphs>92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Immigrant Experience- Notes </vt:lpstr>
      <vt:lpstr>Slide 2</vt:lpstr>
      <vt:lpstr>Difficult Journey</vt:lpstr>
      <vt:lpstr>Steerage</vt:lpstr>
      <vt:lpstr>Slide 5</vt:lpstr>
      <vt:lpstr>Ellis Island- New York’s Immigration Station</vt:lpstr>
      <vt:lpstr>Ellis Island:</vt:lpstr>
      <vt:lpstr>Arrival</vt:lpstr>
      <vt:lpstr>Medical Examination</vt:lpstr>
      <vt:lpstr>Eye Examination</vt:lpstr>
      <vt:lpstr>Slide 11</vt:lpstr>
      <vt:lpstr>Hospitalization</vt:lpstr>
      <vt:lpstr>Immigrants Deported</vt:lpstr>
      <vt:lpstr>Registry Room</vt:lpstr>
      <vt:lpstr>Q &amp; A</vt:lpstr>
      <vt:lpstr>Identity</vt:lpstr>
      <vt:lpstr>Finally through Inspection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Notes</dc:title>
  <dc:creator>Heather</dc:creator>
  <cp:lastModifiedBy>Heather</cp:lastModifiedBy>
  <cp:revision>8</cp:revision>
  <dcterms:created xsi:type="dcterms:W3CDTF">2009-10-11T20:52:13Z</dcterms:created>
  <dcterms:modified xsi:type="dcterms:W3CDTF">2009-10-11T22:10:32Z</dcterms:modified>
</cp:coreProperties>
</file>