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 id="257" r:id="rId3"/>
    <p:sldId id="258" r:id="rId4"/>
    <p:sldId id="259" r:id="rId5"/>
    <p:sldId id="260" r:id="rId6"/>
    <p:sldId id="266" r:id="rId7"/>
    <p:sldId id="268" r:id="rId8"/>
    <p:sldId id="261" r:id="rId9"/>
    <p:sldId id="262" r:id="rId10"/>
    <p:sldId id="263" r:id="rId11"/>
    <p:sldId id="26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3" d="100"/>
          <a:sy n="83" d="100"/>
        </p:scale>
        <p:origin x="-161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ts val="2000"/>
              </a:lnSpc>
              <a:spcBef>
                <a:spcPts val="20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2 Pictures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US" smtClean="0"/>
              <a:t>Click icon to add media</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
        <p:nvSpPr>
          <p:cNvPr id="19" name="Freeform 1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20" name="Freeform 1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US"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ts val="2000"/>
              </a:lnSpc>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US" smtClean="0"/>
              <a:t>Click to edit Master text styles</a:t>
            </a:r>
          </a:p>
        </p:txBody>
      </p:sp>
      <p:sp>
        <p:nvSpPr>
          <p:cNvPr id="4" name="Date Placeholder 3"/>
          <p:cNvSpPr>
            <a:spLocks noGrp="1"/>
          </p:cNvSpPr>
          <p:nvPr>
            <p:ph type="dt" sz="half" idx="10"/>
          </p:nvPr>
        </p:nvSpPr>
        <p:spPr/>
        <p:txBody>
          <a:bodyPr/>
          <a:lstStyle/>
          <a:p>
            <a:fld id="{2D90B13C-A4A2-6A41-8875-A6858EFB5369}" type="datetimeFigureOut">
              <a:rPr lang="en-US" smtClean="0"/>
              <a:t>5/6/13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B06A1-24A8-6149-9D7C-E0A10D5433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2D90B13C-A4A2-6A41-8875-A6858EFB5369}" type="datetimeFigureOut">
              <a:rPr lang="en-US" smtClean="0"/>
              <a:t>5/6/13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B06A1-24A8-6149-9D7C-E0A10D543342}" type="slidenum">
              <a:rPr lang="en-US" smtClean="0"/>
              <a:t>‹#›</a:t>
            </a:fld>
            <a:endParaRPr lang="en-US"/>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90B13C-A4A2-6A41-8875-A6858EFB5369}" type="datetimeFigureOut">
              <a:rPr lang="en-US" smtClean="0"/>
              <a:t>5/6/13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B06A1-24A8-6149-9D7C-E0A10D543342}" type="slidenum">
              <a:rPr lang="en-US" smtClean="0"/>
              <a:t>‹#›</a:t>
            </a:fld>
            <a:endParaRPr lang="en-US"/>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90B13C-A4A2-6A41-8875-A6858EFB5369}" type="datetimeFigureOut">
              <a:rPr lang="en-US" smtClean="0"/>
              <a:t>5/6/13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B06A1-24A8-6149-9D7C-E0A10D5433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US"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0B13C-A4A2-6A41-8875-A6858EFB5369}" type="datetimeFigureOut">
              <a:rPr lang="en-US" smtClean="0"/>
              <a:t>5/6/13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B06A1-24A8-6149-9D7C-E0A10D543342}" type="slidenum">
              <a:rPr lang="en-US" smtClean="0"/>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fld id="{2D90B13C-A4A2-6A41-8875-A6858EFB5369}" type="datetimeFigureOut">
              <a:rPr lang="en-US" smtClean="0"/>
              <a:t>5/6/13</a:t>
            </a:fld>
            <a:endParaRPr lang="en-US"/>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fld id="{091B06A1-24A8-6149-9D7C-E0A10D54334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 r:id="rId13"/>
    <p:sldLayoutId r:id="rId14"/>
    <p:sldLayoutId r:id="rId15"/>
  </p:sldLayoutIdLst>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pass the AP test</a:t>
            </a:r>
            <a:endParaRPr lang="en-US" dirty="0"/>
          </a:p>
        </p:txBody>
      </p:sp>
      <p:sp>
        <p:nvSpPr>
          <p:cNvPr id="3" name="Subtitle 2"/>
          <p:cNvSpPr>
            <a:spLocks noGrp="1"/>
          </p:cNvSpPr>
          <p:nvPr>
            <p:ph type="subTitle" idx="1"/>
          </p:nvPr>
        </p:nvSpPr>
        <p:spPr/>
        <p:txBody>
          <a:bodyPr/>
          <a:lstStyle/>
          <a:p>
            <a:r>
              <a:rPr lang="en-US" b="1" dirty="0" smtClean="0"/>
              <a:t>An Exam Reader's Advice on Writing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Variety</a:t>
            </a:r>
            <a:endParaRPr lang="en-US" dirty="0"/>
          </a:p>
        </p:txBody>
      </p:sp>
      <p:sp>
        <p:nvSpPr>
          <p:cNvPr id="3" name="Content Placeholder 2"/>
          <p:cNvSpPr>
            <a:spLocks noGrp="1"/>
          </p:cNvSpPr>
          <p:nvPr>
            <p:ph idx="1"/>
          </p:nvPr>
        </p:nvSpPr>
        <p:spPr/>
        <p:txBody>
          <a:bodyPr>
            <a:normAutofit/>
          </a:bodyPr>
          <a:lstStyle/>
          <a:p>
            <a:r>
              <a:rPr lang="en-US" dirty="0"/>
              <a:t>Short, choppy sentences without variety indicate a student who has little background in grammar and style, perhaps someone who has read and written minimally.</a:t>
            </a:r>
            <a:r>
              <a:rPr lang="en-US" dirty="0" smtClean="0"/>
              <a:t> </a:t>
            </a:r>
          </a:p>
          <a:p>
            <a:r>
              <a:rPr lang="en-US" dirty="0" smtClean="0"/>
              <a:t>Connect ideas </a:t>
            </a:r>
            <a:r>
              <a:rPr lang="en-US" dirty="0"/>
              <a:t>with transitional wording,</a:t>
            </a:r>
            <a:r>
              <a:rPr lang="en-US" dirty="0" smtClean="0"/>
              <a:t> mix simple sentences with complex and compound.</a:t>
            </a:r>
          </a:p>
          <a:p>
            <a:r>
              <a:rPr lang="en-US" dirty="0"/>
              <a:t>I</a:t>
            </a:r>
            <a:r>
              <a:rPr lang="en-US" dirty="0" smtClean="0"/>
              <a:t>magine </a:t>
            </a:r>
            <a:r>
              <a:rPr lang="en-US" dirty="0"/>
              <a:t>children making the same tower or castle each time they played with blocks. They soon would become bored. Likewise, both writers and readers get bored when everything is formulaic, lacking some individual </a:t>
            </a:r>
            <a:r>
              <a:rPr lang="en-US" dirty="0" smtClean="0"/>
              <a:t>pizzazz.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the right word</a:t>
            </a:r>
            <a:endParaRPr lang="en-US" dirty="0"/>
          </a:p>
        </p:txBody>
      </p:sp>
      <p:sp>
        <p:nvSpPr>
          <p:cNvPr id="3" name="Content Placeholder 2"/>
          <p:cNvSpPr>
            <a:spLocks noGrp="1"/>
          </p:cNvSpPr>
          <p:nvPr>
            <p:ph idx="1"/>
          </p:nvPr>
        </p:nvSpPr>
        <p:spPr/>
        <p:txBody>
          <a:bodyPr>
            <a:normAutofit lnSpcReduction="10000"/>
          </a:bodyPr>
          <a:lstStyle/>
          <a:p>
            <a:r>
              <a:rPr lang="en-US" dirty="0"/>
              <a:t>An arsenal of appropriate vocabulary and analytical wording reveals a brilliant mind at work, but writers should make certain that the words fit.</a:t>
            </a:r>
            <a:r>
              <a:rPr lang="en-US" dirty="0" smtClean="0"/>
              <a:t> </a:t>
            </a:r>
          </a:p>
          <a:p>
            <a:r>
              <a:rPr lang="en-US" dirty="0" smtClean="0"/>
              <a:t>Some </a:t>
            </a:r>
            <a:r>
              <a:rPr lang="en-US" dirty="0"/>
              <a:t>students stick in big words just to sound scholarly. Ironically, some of their papers score only a 2 because they lack clarity and sometimes say nothing of relevance to the prompt</a:t>
            </a:r>
            <a:r>
              <a:rPr lang="en-US" dirty="0" smtClean="0"/>
              <a:t>.</a:t>
            </a:r>
          </a:p>
          <a:p>
            <a:r>
              <a:rPr lang="en-US" dirty="0"/>
              <a:t>U</a:t>
            </a:r>
            <a:r>
              <a:rPr lang="en-US" dirty="0" smtClean="0"/>
              <a:t>se </a:t>
            </a:r>
            <a:r>
              <a:rPr lang="en-US" dirty="0"/>
              <a:t>the active voice as much as possible as one remedy for repetition and other superfluous wording.</a:t>
            </a:r>
            <a:r>
              <a:rPr lang="en-US" dirty="0" smtClean="0"/>
              <a:t> </a:t>
            </a:r>
          </a:p>
          <a:p>
            <a:r>
              <a:rPr lang="en-US" dirty="0"/>
              <a:t>D</a:t>
            </a:r>
            <a:r>
              <a:rPr lang="en-US" dirty="0" smtClean="0"/>
              <a:t>evelop </a:t>
            </a:r>
            <a:r>
              <a:rPr lang="en-US" dirty="0"/>
              <a:t>a mental thesaurus, so</a:t>
            </a:r>
            <a:r>
              <a:rPr lang="en-US" dirty="0" smtClean="0"/>
              <a:t> you will </a:t>
            </a:r>
            <a:r>
              <a:rPr lang="en-US" dirty="0"/>
              <a:t>have a large variety of words available as they compose.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a Plan</a:t>
            </a:r>
            <a:endParaRPr lang="en-US" dirty="0"/>
          </a:p>
        </p:txBody>
      </p:sp>
      <p:sp>
        <p:nvSpPr>
          <p:cNvPr id="3" name="Content Placeholder 2"/>
          <p:cNvSpPr>
            <a:spLocks noGrp="1"/>
          </p:cNvSpPr>
          <p:nvPr>
            <p:ph idx="1"/>
          </p:nvPr>
        </p:nvSpPr>
        <p:spPr/>
        <p:txBody>
          <a:bodyPr>
            <a:normAutofit/>
          </a:bodyPr>
          <a:lstStyle/>
          <a:p>
            <a:r>
              <a:rPr lang="en-US" b="1" dirty="0" smtClean="0"/>
              <a:t>Do not </a:t>
            </a:r>
            <a:r>
              <a:rPr lang="en-US" b="1" dirty="0"/>
              <a:t>begin writing until</a:t>
            </a:r>
            <a:r>
              <a:rPr lang="en-US" b="1" dirty="0" smtClean="0"/>
              <a:t> you fully </a:t>
            </a:r>
            <a:r>
              <a:rPr lang="en-US" b="1" dirty="0"/>
              <a:t>comprehend the prompt and/or the passage.</a:t>
            </a:r>
            <a:r>
              <a:rPr lang="en-US" b="1" dirty="0" smtClean="0"/>
              <a:t> </a:t>
            </a:r>
          </a:p>
          <a:p>
            <a:r>
              <a:rPr lang="en-US" b="1" dirty="0" smtClean="0"/>
              <a:t>Mere </a:t>
            </a:r>
            <a:r>
              <a:rPr lang="en-US" b="1" dirty="0"/>
              <a:t>parroting of the prompt often leads to floundering around instead of developing a clear direction.</a:t>
            </a:r>
            <a:r>
              <a:rPr lang="en-US" b="1" dirty="0" smtClean="0"/>
              <a:t> </a:t>
            </a:r>
          </a:p>
          <a:p>
            <a:r>
              <a:rPr lang="en-US" b="1" dirty="0" smtClean="0"/>
              <a:t>Write directly </a:t>
            </a:r>
            <a:r>
              <a:rPr lang="en-US" b="1" dirty="0"/>
              <a:t>on the passage and make quick notes and outlines in the margins.</a:t>
            </a:r>
            <a:r>
              <a:rPr lang="en-US" b="1" dirty="0" smtClean="0"/>
              <a:t> A quick DIDLS</a:t>
            </a:r>
            <a:r>
              <a:rPr lang="en-US" b="1" dirty="0"/>
              <a:t>, TP-CASTT, etc</a:t>
            </a:r>
            <a:r>
              <a:rPr lang="en-US" b="1" dirty="0" smtClean="0"/>
              <a:t>. </a:t>
            </a:r>
            <a:r>
              <a:rPr lang="en-US" b="1" dirty="0"/>
              <a:t>can work </a:t>
            </a:r>
            <a:r>
              <a:rPr lang="en-US" b="1" dirty="0" smtClean="0"/>
              <a:t>wonders.</a:t>
            </a:r>
            <a:endParaRPr lang="en-US" b="1" dirty="0"/>
          </a:p>
          <a:p>
            <a:r>
              <a:rPr lang="en-US" b="1" i="1" dirty="0" smtClean="0"/>
              <a:t>Students </a:t>
            </a:r>
            <a:r>
              <a:rPr lang="en-US" b="1" i="1" dirty="0"/>
              <a:t>who fail to read closely frequently wind up paraphrasing rather than analyzing the passages</a:t>
            </a:r>
            <a:r>
              <a:rPr lang="en-US" b="1" i="1" dirty="0" smtClean="0"/>
              <a:t>.	</a:t>
            </a:r>
            <a:endParaRPr lang="en-US" b="1" i="1"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intro</a:t>
            </a:r>
            <a:endParaRPr lang="en-US" dirty="0"/>
          </a:p>
        </p:txBody>
      </p:sp>
      <p:sp>
        <p:nvSpPr>
          <p:cNvPr id="3" name="Content Placeholder 2"/>
          <p:cNvSpPr>
            <a:spLocks noGrp="1"/>
          </p:cNvSpPr>
          <p:nvPr>
            <p:ph idx="1"/>
          </p:nvPr>
        </p:nvSpPr>
        <p:spPr/>
        <p:txBody>
          <a:bodyPr>
            <a:normAutofit/>
          </a:bodyPr>
          <a:lstStyle/>
          <a:p>
            <a:r>
              <a:rPr lang="en-US" b="1" dirty="0"/>
              <a:t>Begin quickly and directly</a:t>
            </a:r>
            <a:r>
              <a:rPr lang="en-US" b="1" dirty="0" smtClean="0"/>
              <a:t>. Although </a:t>
            </a:r>
            <a:r>
              <a:rPr lang="en-US" b="1" dirty="0"/>
              <a:t>AP Readers are instructed to read the entire essay and not to be prejudiced by a weak introduction, a strong opening paragraph can be a real asset to a student's paper.</a:t>
            </a:r>
            <a:r>
              <a:rPr lang="en-US" b="1" dirty="0" smtClean="0"/>
              <a:t> </a:t>
            </a:r>
          </a:p>
          <a:p>
            <a:r>
              <a:rPr lang="en-US" b="1" dirty="0" smtClean="0"/>
              <a:t>Avoid beginning with ideas that do not relate directly to the prompt. </a:t>
            </a:r>
            <a:r>
              <a:rPr lang="en-US" b="1" i="1"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not to do</a:t>
            </a:r>
            <a:endParaRPr lang="en-US" dirty="0"/>
          </a:p>
        </p:txBody>
      </p:sp>
      <p:sp>
        <p:nvSpPr>
          <p:cNvPr id="3" name="Content Placeholder 2"/>
          <p:cNvSpPr>
            <a:spLocks noGrp="1"/>
          </p:cNvSpPr>
          <p:nvPr>
            <p:ph idx="1"/>
          </p:nvPr>
        </p:nvSpPr>
        <p:spPr/>
        <p:txBody>
          <a:bodyPr>
            <a:normAutofit fontScale="92500"/>
          </a:bodyPr>
          <a:lstStyle/>
          <a:p>
            <a:r>
              <a:rPr lang="en-US" b="1" dirty="0" smtClean="0"/>
              <a:t>The following introduction for Q1 on the 2002 AP English Literature Exam shows us what </a:t>
            </a:r>
            <a:r>
              <a:rPr lang="en-US" b="1" i="1" dirty="0" smtClean="0"/>
              <a:t>not to do: </a:t>
            </a:r>
            <a:endParaRPr lang="en-US" b="1" i="1" dirty="0" smtClean="0"/>
          </a:p>
          <a:p>
            <a:r>
              <a:rPr lang="en-US" b="1" i="1" dirty="0" smtClean="0"/>
              <a:t>"All people at some point in time have encountered a great deal of trouble in their lives. I know of so many people who have been embarrassed by parents that will wave at you from across a room. I have a friend who told me that her parents did this very same thing…" </a:t>
            </a:r>
          </a:p>
          <a:p>
            <a:r>
              <a:rPr lang="en-US" b="1" dirty="0" smtClean="0"/>
              <a:t>Such generalities signal a writer's inability to respond in a thoughtful manner, suggesting that the rest of the paper also may be incoherent or rambling. The Reader might begin to suspect that the student is just trying to bluff his or her way through the question.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a:t>
            </a:r>
            <a:endParaRPr lang="en-US" dirty="0"/>
          </a:p>
        </p:txBody>
      </p:sp>
      <p:sp>
        <p:nvSpPr>
          <p:cNvPr id="3" name="Content Placeholder 2"/>
          <p:cNvSpPr>
            <a:spLocks noGrp="1"/>
          </p:cNvSpPr>
          <p:nvPr>
            <p:ph idx="1"/>
          </p:nvPr>
        </p:nvSpPr>
        <p:spPr/>
        <p:txBody>
          <a:bodyPr>
            <a:normAutofit lnSpcReduction="10000"/>
          </a:bodyPr>
          <a:lstStyle/>
          <a:p>
            <a:r>
              <a:rPr lang="en-US" dirty="0"/>
              <a:t>One-sentence perfunctory introductions</a:t>
            </a:r>
            <a:r>
              <a:rPr lang="en-US" dirty="0" smtClean="0"/>
              <a:t> that simply repeat </a:t>
            </a:r>
            <a:r>
              <a:rPr lang="en-US" dirty="0"/>
              <a:t>the wording of the prompt</a:t>
            </a:r>
            <a:r>
              <a:rPr lang="en-US" dirty="0" smtClean="0"/>
              <a:t> also </a:t>
            </a:r>
            <a:r>
              <a:rPr lang="en-US" dirty="0"/>
              <a:t>work poorly, suggesting to the Reader that the student isn't particularly interested or doesn't care.</a:t>
            </a:r>
            <a:r>
              <a:rPr lang="en-US" dirty="0" smtClean="0"/>
              <a:t> </a:t>
            </a:r>
          </a:p>
          <a:p>
            <a:r>
              <a:rPr lang="en-US" dirty="0" smtClean="0"/>
              <a:t>Instead, write </a:t>
            </a:r>
            <a:r>
              <a:rPr lang="en-US" dirty="0"/>
              <a:t>an introduction strong enough to earn a</a:t>
            </a:r>
            <a:r>
              <a:rPr lang="en-US" dirty="0" smtClean="0"/>
              <a:t> 3 </a:t>
            </a:r>
            <a:r>
              <a:rPr lang="en-US" dirty="0"/>
              <a:t>all by itself.</a:t>
            </a:r>
            <a:r>
              <a:rPr lang="en-US" dirty="0" smtClean="0"/>
              <a:t> </a:t>
            </a:r>
          </a:p>
          <a:p>
            <a:r>
              <a:rPr lang="en-US" b="1" dirty="0" smtClean="0"/>
              <a:t>That </a:t>
            </a:r>
            <a:r>
              <a:rPr lang="en-US" b="1" dirty="0"/>
              <a:t>means that</a:t>
            </a:r>
            <a:r>
              <a:rPr lang="en-US" b="1" dirty="0" smtClean="0"/>
              <a:t> you should answer </a:t>
            </a:r>
            <a:r>
              <a:rPr lang="en-US" b="1" dirty="0"/>
              <a:t>the entire prompt </a:t>
            </a:r>
            <a:r>
              <a:rPr lang="en-US" dirty="0"/>
              <a:t>-- answer the prompt, not simply repeat it --</a:t>
            </a:r>
            <a:r>
              <a:rPr lang="en-US" b="1" dirty="0"/>
              <a:t> in the introduction</a:t>
            </a:r>
            <a:r>
              <a:rPr lang="en-US" dirty="0"/>
              <a:t>.</a:t>
            </a:r>
            <a:r>
              <a:rPr lang="en-US" dirty="0" smtClean="0"/>
              <a:t> </a:t>
            </a:r>
          </a:p>
          <a:p>
            <a:r>
              <a:rPr lang="en-US" dirty="0" smtClean="0"/>
              <a:t>This </a:t>
            </a:r>
            <a:r>
              <a:rPr lang="en-US" dirty="0"/>
              <a:t>indicates to the Reader that the paper could be heading into the upper-half zone.</a:t>
            </a: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to include in your Intro:</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TAG: Title, Author, Genre</a:t>
            </a:r>
            <a:r>
              <a:rPr lang="en-US" dirty="0" smtClean="0"/>
              <a:t>: </a:t>
            </a:r>
          </a:p>
          <a:p>
            <a:pPr marL="850900" lvl="1" indent="-514350">
              <a:buNone/>
            </a:pPr>
            <a:r>
              <a:rPr lang="en-US" dirty="0" smtClean="0"/>
              <a:t>In George Orwell’s novel </a:t>
            </a:r>
            <a:r>
              <a:rPr lang="en-US" u="sng" dirty="0" smtClean="0"/>
              <a:t>1984</a:t>
            </a:r>
            <a:r>
              <a:rPr lang="en-US" dirty="0" smtClean="0"/>
              <a:t>… </a:t>
            </a:r>
          </a:p>
          <a:p>
            <a:pPr marL="850900" lvl="1" indent="-514350">
              <a:buNone/>
            </a:pPr>
            <a:r>
              <a:rPr lang="en-US" dirty="0" smtClean="0"/>
              <a:t>William Shakespeare’s drama </a:t>
            </a:r>
            <a:r>
              <a:rPr lang="en-US" u="sng" dirty="0" smtClean="0"/>
              <a:t>Hamlet</a:t>
            </a:r>
            <a:r>
              <a:rPr lang="en-US" dirty="0" smtClean="0"/>
              <a:t>… </a:t>
            </a:r>
          </a:p>
          <a:p>
            <a:pPr marL="850900" lvl="1" indent="-514350">
              <a:buNone/>
            </a:pPr>
            <a:r>
              <a:rPr lang="en-US" dirty="0" smtClean="0"/>
              <a:t>Robert Hayden’s poem “Those Winter Sundays”…</a:t>
            </a:r>
            <a:r>
              <a:rPr lang="en-US" dirty="0" smtClean="0"/>
              <a:t> </a:t>
            </a:r>
          </a:p>
          <a:p>
            <a:pPr marL="514350" indent="-514350">
              <a:buAutoNum type="arabicPeriod"/>
            </a:pPr>
            <a:r>
              <a:rPr lang="en-US" dirty="0" smtClean="0"/>
              <a:t>Possibly: Some </a:t>
            </a:r>
            <a:r>
              <a:rPr lang="en-US" dirty="0" smtClean="0"/>
              <a:t>background information, or </a:t>
            </a:r>
            <a:r>
              <a:rPr lang="en-US" b="1" u="sng" dirty="0" smtClean="0"/>
              <a:t>brief</a:t>
            </a:r>
            <a:r>
              <a:rPr lang="en-US" dirty="0" smtClean="0"/>
              <a:t> summary of the work.</a:t>
            </a:r>
          </a:p>
          <a:p>
            <a:pPr marL="514350" indent="-514350">
              <a:buAutoNum type="arabicPeriod"/>
            </a:pPr>
            <a:r>
              <a:rPr lang="en-US" sz="4800" b="1" dirty="0" smtClean="0"/>
              <a:t>A Thesis statement.</a:t>
            </a:r>
            <a:endParaRPr lang="en-US" sz="4800" b="1"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Hints:</a:t>
            </a:r>
            <a:endParaRPr lang="en-US" dirty="0"/>
          </a:p>
        </p:txBody>
      </p:sp>
      <p:sp>
        <p:nvSpPr>
          <p:cNvPr id="3" name="Content Placeholder 2"/>
          <p:cNvSpPr>
            <a:spLocks noGrp="1"/>
          </p:cNvSpPr>
          <p:nvPr>
            <p:ph idx="1"/>
          </p:nvPr>
        </p:nvSpPr>
        <p:spPr/>
        <p:txBody>
          <a:bodyPr>
            <a:normAutofit/>
          </a:bodyPr>
          <a:lstStyle/>
          <a:p>
            <a:r>
              <a:rPr lang="en-US" dirty="0" smtClean="0"/>
              <a:t>If there are more than</a:t>
            </a:r>
            <a:r>
              <a:rPr lang="en-US" dirty="0" smtClean="0"/>
              <a:t> multiple literary devices </a:t>
            </a:r>
            <a:r>
              <a:rPr lang="en-US" dirty="0" smtClean="0"/>
              <a:t>listed in the prompt for you to consider in your discussion, choose 2-3 to focus on.  You are NOT required to address all devices.</a:t>
            </a:r>
          </a:p>
          <a:p>
            <a:r>
              <a:rPr lang="en-US" dirty="0" smtClean="0"/>
              <a:t>Always, even if the prompt doesn’t directly ask you to do so, </a:t>
            </a:r>
            <a:r>
              <a:rPr lang="en-US" sz="3200" b="1" dirty="0" smtClean="0"/>
              <a:t>discuss the theme</a:t>
            </a:r>
            <a:r>
              <a:rPr lang="en-US" b="1" dirty="0" smtClean="0"/>
              <a:t> of the piece</a:t>
            </a:r>
            <a:r>
              <a:rPr lang="en-US" dirty="0" smtClean="0"/>
              <a:t>.  The readers want to see you are able to make connections between the devices and the </a:t>
            </a:r>
            <a:r>
              <a:rPr lang="en-US" sz="3200" b="1" dirty="0" smtClean="0"/>
              <a:t>overall meaning of the work</a:t>
            </a:r>
            <a:r>
              <a:rPr lang="en-US" b="1" dirty="0" smtClean="0"/>
              <a:t>.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Use paragraphs and Topic Sentences</a:t>
            </a:r>
            <a:endParaRPr lang="en-US" dirty="0"/>
          </a:p>
        </p:txBody>
      </p:sp>
      <p:sp>
        <p:nvSpPr>
          <p:cNvPr id="3" name="Content Placeholder 2"/>
          <p:cNvSpPr>
            <a:spLocks noGrp="1"/>
          </p:cNvSpPr>
          <p:nvPr>
            <p:ph idx="1"/>
          </p:nvPr>
        </p:nvSpPr>
        <p:spPr/>
        <p:txBody>
          <a:bodyPr>
            <a:normAutofit/>
          </a:bodyPr>
          <a:lstStyle/>
          <a:p>
            <a:r>
              <a:rPr lang="en-US" dirty="0" smtClean="0"/>
              <a:t>Indent CLEARLY</a:t>
            </a:r>
          </a:p>
          <a:p>
            <a:r>
              <a:rPr lang="en-US" dirty="0" smtClean="0"/>
              <a:t>A </a:t>
            </a:r>
            <a:r>
              <a:rPr lang="en-US" dirty="0"/>
              <a:t>paper without indentation or with unclear indentation often confuses a </a:t>
            </a:r>
            <a:r>
              <a:rPr lang="en-US" dirty="0" smtClean="0"/>
              <a:t>Reader.</a:t>
            </a:r>
          </a:p>
          <a:p>
            <a:r>
              <a:rPr lang="en-US" dirty="0" smtClean="0"/>
              <a:t>Paragraphs </a:t>
            </a:r>
            <a:r>
              <a:rPr lang="en-US" dirty="0"/>
              <a:t>create the fundamental structure of the essay, and without them good ideas can get muddled.</a:t>
            </a:r>
            <a:r>
              <a:rPr lang="en-US" dirty="0" smtClean="0"/>
              <a:t> </a:t>
            </a:r>
          </a:p>
          <a:p>
            <a:r>
              <a:rPr lang="en-US" dirty="0" smtClean="0"/>
              <a:t>Topic </a:t>
            </a:r>
            <a:r>
              <a:rPr lang="en-US" dirty="0"/>
              <a:t>sentences</a:t>
            </a:r>
            <a:r>
              <a:rPr lang="en-US" dirty="0" smtClean="0"/>
              <a:t> are a </a:t>
            </a:r>
            <a:r>
              <a:rPr lang="en-US" dirty="0"/>
              <a:t>useful tool both for organizing paragraphs and also for helping Readers navigate through the essay.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Use quotations and explain them</a:t>
            </a:r>
            <a:endParaRPr lang="en-US" dirty="0"/>
          </a:p>
        </p:txBody>
      </p:sp>
      <p:sp>
        <p:nvSpPr>
          <p:cNvPr id="3" name="Content Placeholder 2"/>
          <p:cNvSpPr>
            <a:spLocks noGrp="1"/>
          </p:cNvSpPr>
          <p:nvPr>
            <p:ph idx="1"/>
          </p:nvPr>
        </p:nvSpPr>
        <p:spPr/>
        <p:txBody>
          <a:bodyPr>
            <a:normAutofit/>
          </a:bodyPr>
          <a:lstStyle/>
          <a:p>
            <a:r>
              <a:rPr lang="en-US" dirty="0" smtClean="0"/>
              <a:t>To score </a:t>
            </a:r>
            <a:r>
              <a:rPr lang="en-US" dirty="0"/>
              <a:t>at least a 3,</a:t>
            </a:r>
            <a:r>
              <a:rPr lang="en-US" dirty="0" smtClean="0"/>
              <a:t> use specific </a:t>
            </a:r>
            <a:r>
              <a:rPr lang="en-US" dirty="0"/>
              <a:t>quotations to back up</a:t>
            </a:r>
            <a:r>
              <a:rPr lang="en-US" dirty="0" smtClean="0"/>
              <a:t> your assertions</a:t>
            </a:r>
            <a:r>
              <a:rPr lang="en-US" dirty="0"/>
              <a:t>.</a:t>
            </a:r>
            <a:r>
              <a:rPr lang="en-US" dirty="0" smtClean="0"/>
              <a:t> </a:t>
            </a:r>
          </a:p>
          <a:p>
            <a:r>
              <a:rPr lang="en-US" dirty="0" smtClean="0"/>
              <a:t>You must then </a:t>
            </a:r>
            <a:r>
              <a:rPr lang="en-US" dirty="0"/>
              <a:t>explain</a:t>
            </a:r>
            <a:r>
              <a:rPr lang="en-US" dirty="0" smtClean="0"/>
              <a:t> the quotes </a:t>
            </a:r>
            <a:r>
              <a:rPr lang="en-US" dirty="0"/>
              <a:t>clearly and demonstrate how they are relevant to the question.</a:t>
            </a:r>
            <a:r>
              <a:rPr lang="en-US" dirty="0" smtClean="0"/>
              <a:t> </a:t>
            </a:r>
          </a:p>
          <a:p>
            <a:r>
              <a:rPr lang="en-US" dirty="0" smtClean="0"/>
              <a:t>No long quotes  -- it looks like you are trying </a:t>
            </a:r>
            <a:r>
              <a:rPr lang="en-US" dirty="0"/>
              <a:t>to fill up space rather than answer the prompt!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23</TotalTime>
  <Words>812</Words>
  <Application>Microsoft Macintosh PowerPoint</Application>
  <PresentationFormat>On-screen Show (4:3)</PresentationFormat>
  <Paragraphs>47</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Exhibit</vt:lpstr>
      <vt:lpstr>How to pass the AP test</vt:lpstr>
      <vt:lpstr>Make a Plan</vt:lpstr>
      <vt:lpstr>The intro</vt:lpstr>
      <vt:lpstr>What not to do</vt:lpstr>
      <vt:lpstr>What to do</vt:lpstr>
      <vt:lpstr>Things to include in your Intro:</vt:lpstr>
      <vt:lpstr>Hints:</vt:lpstr>
      <vt:lpstr>Use paragraphs and Topic Sentences</vt:lpstr>
      <vt:lpstr>Use quotations and explain them</vt:lpstr>
      <vt:lpstr>Create Variety</vt:lpstr>
      <vt:lpstr>Find the right word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pass the AP test</dc:title>
  <dc:creator>Sheri Zoratti</dc:creator>
  <cp:lastModifiedBy>Sheri Zoratti</cp:lastModifiedBy>
  <cp:revision>5</cp:revision>
  <dcterms:created xsi:type="dcterms:W3CDTF">2013-05-06T23:42:30Z</dcterms:created>
  <dcterms:modified xsi:type="dcterms:W3CDTF">2013-05-07T00:06:06Z</dcterms:modified>
</cp:coreProperties>
</file>