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82" r:id="rId5"/>
    <p:sldId id="261" r:id="rId6"/>
    <p:sldId id="287" r:id="rId7"/>
    <p:sldId id="262" r:id="rId8"/>
    <p:sldId id="283" r:id="rId9"/>
    <p:sldId id="263" r:id="rId10"/>
    <p:sldId id="265" r:id="rId11"/>
    <p:sldId id="264" r:id="rId12"/>
    <p:sldId id="286" r:id="rId13"/>
    <p:sldId id="284" r:id="rId14"/>
    <p:sldId id="266" r:id="rId15"/>
    <p:sldId id="285" r:id="rId16"/>
    <p:sldId id="267" r:id="rId17"/>
    <p:sldId id="268" r:id="rId18"/>
    <p:sldId id="269" r:id="rId19"/>
    <p:sldId id="270" r:id="rId20"/>
    <p:sldId id="271" r:id="rId21"/>
    <p:sldId id="272" r:id="rId22"/>
    <p:sldId id="288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6D169-E9FD-4119-9999-79F255F8F6A4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D1BBD-E2B6-4B66-B471-F69EC276A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68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6403D6-8E6C-433C-8D27-44014F79C40F}" type="slidenum">
              <a:rPr lang="en-US"/>
              <a:pPr/>
              <a:t>4</a:t>
            </a:fld>
            <a:endParaRPr lang="en-US"/>
          </a:p>
        </p:txBody>
      </p:sp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 19.2 What causes tobacco mosaic disease?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7EF11D-9ECC-42A3-B752-2E32D74BC6F9}" type="slidenum">
              <a:rPr lang="en-US"/>
              <a:pPr/>
              <a:t>6</a:t>
            </a:fld>
            <a:endParaRPr lang="en-US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FF7D26"/>
                </a:solidFill>
              </a:rPr>
              <a:t>Table 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5EBD3C-5E92-4CB2-AAFC-6E2A930AFC18}" type="slidenum">
              <a:rPr lang="en-US"/>
              <a:pPr/>
              <a:t>8</a:t>
            </a:fld>
            <a:endParaRPr lang="en-US"/>
          </a:p>
        </p:txBody>
      </p:sp>
      <p:sp>
        <p:nvSpPr>
          <p:cNvPr id="76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 19.3 Viral structure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1B5D5-1927-4B22-B779-2917069A3FFA}" type="slidenum">
              <a:rPr lang="en-US"/>
              <a:pPr/>
              <a:t>12</a:t>
            </a:fld>
            <a:endParaRPr lang="en-US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 19.7 The reproductive cycle of an enveloped RNA virus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35203-A4A4-4BAA-8831-8FFDCF009E8F}" type="slidenum">
              <a:rPr lang="en-US"/>
              <a:pPr/>
              <a:t>13</a:t>
            </a:fld>
            <a:endParaRPr lang="en-US"/>
          </a:p>
        </p:txBody>
      </p:sp>
      <p:sp>
        <p:nvSpPr>
          <p:cNvPr id="5734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1BA5A5-544F-48B8-B75D-EC32807B7C05}" type="slidenum">
              <a:rPr lang="en-US"/>
              <a:pPr/>
              <a:t>15</a:t>
            </a:fld>
            <a:endParaRPr lang="en-US"/>
          </a:p>
        </p:txBody>
      </p:sp>
      <p:sp>
        <p:nvSpPr>
          <p:cNvPr id="5754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8708AE-8C70-48D2-9CEB-9BF946D1D5C8}" type="slidenum">
              <a:rPr lang="en-US"/>
              <a:pPr/>
              <a:t>22</a:t>
            </a:fld>
            <a:endParaRPr lang="en-US"/>
          </a:p>
        </p:txBody>
      </p:sp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 19.8 The reproductive cycle of HIV, the retrovirus that causes AIDS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8F460A-4218-46EF-AC70-FF7143DF9285}" type="slidenum">
              <a:rPr lang="en-US"/>
              <a:pPr/>
              <a:t>30</a:t>
            </a:fld>
            <a:endParaRPr lang="en-US"/>
          </a:p>
        </p:txBody>
      </p:sp>
      <p:sp>
        <p:nvSpPr>
          <p:cNvPr id="5867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2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5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39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3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0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6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39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3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61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8101E8C-FC42-43FD-8A94-FAE0B09EA4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41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81D44E9-8D8A-44BA-8431-AA71B986A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64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4E3708D-27D5-42CC-87EF-29439127F7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8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32EF9-74C1-457E-9BD9-65902F35AFB2}" type="datetimeFigureOut">
              <a:rPr lang="en-US" smtClean="0"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A44E-8C15-42B1-B8E3-61595CDD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2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7772400" cy="1736725"/>
          </a:xfrm>
        </p:spPr>
        <p:txBody>
          <a:bodyPr/>
          <a:lstStyle/>
          <a:p>
            <a:r>
              <a:rPr lang="en-US"/>
              <a:t>Viral genetics</a:t>
            </a:r>
          </a:p>
        </p:txBody>
      </p:sp>
      <p:pic>
        <p:nvPicPr>
          <p:cNvPr id="399364" name="Picture 4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0400" y="2743200"/>
            <a:ext cx="3136900" cy="372745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24735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sense of size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Comparing </a:t>
            </a:r>
          </a:p>
          <a:p>
            <a:pPr lvl="1"/>
            <a:r>
              <a:rPr lang="en-US" sz="2400"/>
              <a:t>Eukaryote</a:t>
            </a:r>
          </a:p>
          <a:p>
            <a:pPr lvl="1"/>
            <a:r>
              <a:rPr lang="en-US" sz="2400"/>
              <a:t>Bacterium</a:t>
            </a:r>
          </a:p>
          <a:p>
            <a:pPr lvl="1"/>
            <a:r>
              <a:rPr lang="en-US" sz="2400"/>
              <a:t>virus</a:t>
            </a:r>
          </a:p>
        </p:txBody>
      </p:sp>
      <p:pic>
        <p:nvPicPr>
          <p:cNvPr id="40038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9"/>
          <a:stretch>
            <a:fillRect/>
          </a:stretch>
        </p:blipFill>
        <p:spPr>
          <a:xfrm>
            <a:off x="4191000" y="1295400"/>
            <a:ext cx="4584700" cy="5105400"/>
          </a:xfrm>
          <a:noFill/>
          <a:ln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4400" r="3200" b="3867"/>
          <a:stretch/>
        </p:blipFill>
        <p:spPr bwMode="auto">
          <a:xfrm>
            <a:off x="216408" y="3733800"/>
            <a:ext cx="3886200" cy="286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69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virus?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958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DNA or RNA </a:t>
            </a:r>
            <a:r>
              <a:rPr lang="en-US" sz="2800">
                <a:solidFill>
                  <a:schemeClr val="hlink"/>
                </a:solidFill>
              </a:rPr>
              <a:t>enclosed in a protein coat</a:t>
            </a:r>
          </a:p>
          <a:p>
            <a:pPr>
              <a:lnSpc>
                <a:spcPct val="80000"/>
              </a:lnSpc>
            </a:pPr>
            <a:r>
              <a:rPr lang="en-US" sz="2800"/>
              <a:t>Viruses </a:t>
            </a:r>
            <a:r>
              <a:rPr lang="en-US" sz="2800">
                <a:solidFill>
                  <a:schemeClr val="hlink"/>
                </a:solidFill>
              </a:rPr>
              <a:t>are not cells</a:t>
            </a:r>
          </a:p>
          <a:p>
            <a:pPr>
              <a:lnSpc>
                <a:spcPct val="80000"/>
              </a:lnSpc>
            </a:pPr>
            <a:r>
              <a:rPr lang="en-US" sz="2800"/>
              <a:t>Extremely tiny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Electron microscope size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Smaller than ribosomes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~20-50 nm</a:t>
            </a:r>
          </a:p>
          <a:p>
            <a:pPr>
              <a:lnSpc>
                <a:spcPct val="80000"/>
              </a:lnSpc>
            </a:pPr>
            <a:r>
              <a:rPr lang="en-US" sz="2800"/>
              <a:t>First discovered </a:t>
            </a:r>
            <a:r>
              <a:rPr lang="en-US" sz="2800">
                <a:solidFill>
                  <a:schemeClr val="hlink"/>
                </a:solidFill>
              </a:rPr>
              <a:t>in plants</a:t>
            </a:r>
            <a:r>
              <a:rPr lang="en-US" sz="2800"/>
              <a:t> (1800s)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Tobacco mosaic virus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Couldn't filter out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Couldn’t reproduce on media like bacteria</a:t>
            </a:r>
          </a:p>
        </p:txBody>
      </p:sp>
      <p:pic>
        <p:nvPicPr>
          <p:cNvPr id="402437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406525"/>
            <a:ext cx="3505200" cy="2573338"/>
          </a:xfrm>
          <a:noFill/>
          <a:ln/>
        </p:spPr>
      </p:pic>
      <p:pic>
        <p:nvPicPr>
          <p:cNvPr id="402438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3803650"/>
            <a:ext cx="3505200" cy="27559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5171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335" name="Picture 7" descr="19_02TobaccoMosaicDisease-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1" r="2323" b="2169"/>
          <a:stretch/>
        </p:blipFill>
        <p:spPr bwMode="auto">
          <a:xfrm>
            <a:off x="1751013" y="546099"/>
            <a:ext cx="5509323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9336" name="Oval 8"/>
          <p:cNvSpPr>
            <a:spLocks noChangeArrowheads="1"/>
          </p:cNvSpPr>
          <p:nvPr/>
        </p:nvSpPr>
        <p:spPr bwMode="auto">
          <a:xfrm>
            <a:off x="3454400" y="6088063"/>
            <a:ext cx="215900" cy="222250"/>
          </a:xfrm>
          <a:prstGeom prst="ellipse">
            <a:avLst/>
          </a:prstGeom>
          <a:solidFill>
            <a:srgbClr val="0092C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9337" name="Oval 9"/>
          <p:cNvSpPr>
            <a:spLocks noChangeArrowheads="1"/>
          </p:cNvSpPr>
          <p:nvPr/>
        </p:nvSpPr>
        <p:spPr bwMode="auto">
          <a:xfrm>
            <a:off x="5407025" y="2825750"/>
            <a:ext cx="225425" cy="219075"/>
          </a:xfrm>
          <a:prstGeom prst="ellipse">
            <a:avLst/>
          </a:prstGeom>
          <a:solidFill>
            <a:srgbClr val="0092C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0" lang="en-US" sz="2400" b="1"/>
          </a:p>
        </p:txBody>
      </p:sp>
      <p:sp>
        <p:nvSpPr>
          <p:cNvPr id="739338" name="Oval 10"/>
          <p:cNvSpPr>
            <a:spLocks noChangeArrowheads="1"/>
          </p:cNvSpPr>
          <p:nvPr/>
        </p:nvSpPr>
        <p:spPr bwMode="auto">
          <a:xfrm>
            <a:off x="3671888" y="2827338"/>
            <a:ext cx="225425" cy="219075"/>
          </a:xfrm>
          <a:prstGeom prst="ellipse">
            <a:avLst/>
          </a:prstGeom>
          <a:solidFill>
            <a:srgbClr val="0092C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0" lang="en-US" sz="2400" b="1"/>
          </a:p>
        </p:txBody>
      </p:sp>
      <p:sp>
        <p:nvSpPr>
          <p:cNvPr id="739339" name="Oval 11"/>
          <p:cNvSpPr>
            <a:spLocks noChangeArrowheads="1"/>
          </p:cNvSpPr>
          <p:nvPr/>
        </p:nvSpPr>
        <p:spPr bwMode="auto">
          <a:xfrm>
            <a:off x="1793875" y="2824163"/>
            <a:ext cx="225425" cy="219075"/>
          </a:xfrm>
          <a:prstGeom prst="ellipse">
            <a:avLst/>
          </a:prstGeom>
          <a:solidFill>
            <a:srgbClr val="0092C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0" lang="en-US" sz="2400" b="1"/>
          </a:p>
        </p:txBody>
      </p:sp>
      <p:sp>
        <p:nvSpPr>
          <p:cNvPr id="739341" name="Rectangle 13"/>
          <p:cNvSpPr>
            <a:spLocks noChangeArrowheads="1"/>
          </p:cNvSpPr>
          <p:nvPr/>
        </p:nvSpPr>
        <p:spPr bwMode="auto">
          <a:xfrm>
            <a:off x="619474" y="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sz="2800" dirty="0" smtClean="0">
                <a:solidFill>
                  <a:schemeClr val="tx2"/>
                </a:solidFill>
              </a:rPr>
              <a:t>1935, Wendell Stanley crystallized infectious particle</a:t>
            </a:r>
            <a:endParaRPr kumimoji="0" lang="en-US" sz="2800" dirty="0">
              <a:solidFill>
                <a:schemeClr val="tx2"/>
              </a:solidFill>
            </a:endParaRPr>
          </a:p>
        </p:txBody>
      </p:sp>
      <p:sp>
        <p:nvSpPr>
          <p:cNvPr id="739343" name="Text Box 15"/>
          <p:cNvSpPr txBox="1">
            <a:spLocks noChangeArrowheads="1"/>
          </p:cNvSpPr>
          <p:nvPr/>
        </p:nvSpPr>
        <p:spPr bwMode="auto">
          <a:xfrm>
            <a:off x="1849438" y="2851150"/>
            <a:ext cx="84137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solidFill>
                  <a:schemeClr val="bg1"/>
                </a:solidFill>
                <a:ea typeface="ヒラギノ角ゴ Pro W3" pitchFamily="48" charset="-128"/>
              </a:rPr>
              <a:t>1</a:t>
            </a:r>
          </a:p>
        </p:txBody>
      </p:sp>
      <p:sp>
        <p:nvSpPr>
          <p:cNvPr id="739344" name="Text Box 16"/>
          <p:cNvSpPr txBox="1">
            <a:spLocks noChangeArrowheads="1"/>
          </p:cNvSpPr>
          <p:nvPr/>
        </p:nvSpPr>
        <p:spPr bwMode="auto">
          <a:xfrm>
            <a:off x="3729038" y="2851150"/>
            <a:ext cx="84137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solidFill>
                  <a:schemeClr val="bg1"/>
                </a:solidFill>
                <a:ea typeface="ヒラギノ角ゴ Pro W3" pitchFamily="48" charset="-128"/>
              </a:rPr>
              <a:t>2</a:t>
            </a:r>
          </a:p>
        </p:txBody>
      </p:sp>
      <p:sp>
        <p:nvSpPr>
          <p:cNvPr id="739345" name="Text Box 17"/>
          <p:cNvSpPr txBox="1">
            <a:spLocks noChangeArrowheads="1"/>
          </p:cNvSpPr>
          <p:nvPr/>
        </p:nvSpPr>
        <p:spPr bwMode="auto">
          <a:xfrm>
            <a:off x="5468938" y="2849563"/>
            <a:ext cx="84137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solidFill>
                  <a:schemeClr val="bg1"/>
                </a:solidFill>
                <a:ea typeface="ヒラギノ角ゴ Pro W3" pitchFamily="48" charset="-128"/>
              </a:rPr>
              <a:t>3</a:t>
            </a:r>
          </a:p>
        </p:txBody>
      </p:sp>
      <p:sp>
        <p:nvSpPr>
          <p:cNvPr id="739346" name="Text Box 18"/>
          <p:cNvSpPr txBox="1">
            <a:spLocks noChangeArrowheads="1"/>
          </p:cNvSpPr>
          <p:nvPr/>
        </p:nvSpPr>
        <p:spPr bwMode="auto">
          <a:xfrm>
            <a:off x="2065338" y="2835275"/>
            <a:ext cx="1506537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800" b="1">
                <a:ea typeface="ヒラギノ角ゴ Pro W3" pitchFamily="48" charset="-128"/>
              </a:rPr>
              <a:t>Extracted sap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from tobacco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plant with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tobacco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mosaic 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disease</a:t>
            </a:r>
            <a:endParaRPr kumimoji="0" lang="en-US" sz="18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39347" name="Text Box 19"/>
          <p:cNvSpPr txBox="1">
            <a:spLocks noChangeArrowheads="1"/>
          </p:cNvSpPr>
          <p:nvPr/>
        </p:nvSpPr>
        <p:spPr bwMode="auto">
          <a:xfrm>
            <a:off x="3938588" y="2835275"/>
            <a:ext cx="128428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800" b="1">
                <a:ea typeface="ヒラギノ角ゴ Pro W3" pitchFamily="48" charset="-128"/>
              </a:rPr>
              <a:t>Passed sap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through a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porcelain 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filter known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to trap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bacteria</a:t>
            </a:r>
            <a:endParaRPr kumimoji="0" lang="en-US" sz="18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39348" name="Text Box 20"/>
          <p:cNvSpPr txBox="1">
            <a:spLocks noChangeArrowheads="1"/>
          </p:cNvSpPr>
          <p:nvPr/>
        </p:nvSpPr>
        <p:spPr bwMode="auto">
          <a:xfrm>
            <a:off x="5676900" y="2835275"/>
            <a:ext cx="1728788" cy="79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800" b="1">
                <a:ea typeface="ヒラギノ角ゴ Pro W3" pitchFamily="48" charset="-128"/>
              </a:rPr>
              <a:t>Rubbed filtered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sap on healthy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tobacco plants</a:t>
            </a:r>
            <a:endParaRPr kumimoji="0" lang="en-US" sz="18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39349" name="Text Box 21"/>
          <p:cNvSpPr txBox="1">
            <a:spLocks noChangeArrowheads="1"/>
          </p:cNvSpPr>
          <p:nvPr/>
        </p:nvSpPr>
        <p:spPr bwMode="auto">
          <a:xfrm>
            <a:off x="3500438" y="6113463"/>
            <a:ext cx="84137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solidFill>
                  <a:schemeClr val="bg1"/>
                </a:solidFill>
                <a:ea typeface="ヒラギノ角ゴ Pro W3" pitchFamily="48" charset="-128"/>
              </a:rPr>
              <a:t>4</a:t>
            </a:r>
          </a:p>
        </p:txBody>
      </p:sp>
      <p:sp>
        <p:nvSpPr>
          <p:cNvPr id="739350" name="Text Box 22"/>
          <p:cNvSpPr txBox="1">
            <a:spLocks noChangeArrowheads="1"/>
          </p:cNvSpPr>
          <p:nvPr/>
        </p:nvSpPr>
        <p:spPr bwMode="auto">
          <a:xfrm>
            <a:off x="3713163" y="6099175"/>
            <a:ext cx="17859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800" b="1">
                <a:ea typeface="ヒラギノ角ゴ Pro W3" pitchFamily="48" charset="-128"/>
              </a:rPr>
              <a:t>Healthy plants</a:t>
            </a:r>
          </a:p>
          <a:p>
            <a:pPr>
              <a:lnSpc>
                <a:spcPct val="85000"/>
              </a:lnSpc>
            </a:pPr>
            <a:r>
              <a:rPr kumimoji="0" lang="en-US" sz="1800" b="1">
                <a:ea typeface="ヒラギノ角ゴ Pro W3" pitchFamily="48" charset="-128"/>
              </a:rPr>
              <a:t>became infected</a:t>
            </a:r>
            <a:endParaRPr kumimoji="0" lang="en-US" sz="18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136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4114800" cy="1066800"/>
          </a:xfrm>
        </p:spPr>
        <p:txBody>
          <a:bodyPr/>
          <a:lstStyle/>
          <a:p>
            <a:r>
              <a:rPr lang="en-US"/>
              <a:t>Viral genomes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4038600" cy="5181600"/>
          </a:xfrm>
        </p:spPr>
        <p:txBody>
          <a:bodyPr/>
          <a:lstStyle/>
          <a:p>
            <a:r>
              <a:rPr lang="en-US" sz="2800" dirty="0"/>
              <a:t>Viral </a:t>
            </a:r>
            <a:r>
              <a:rPr lang="en-US" sz="2800" dirty="0">
                <a:solidFill>
                  <a:schemeClr val="hlink"/>
                </a:solidFill>
              </a:rPr>
              <a:t>nucleic acid varies</a:t>
            </a:r>
          </a:p>
          <a:p>
            <a:pPr lvl="1"/>
            <a:r>
              <a:rPr lang="en-US" sz="2400" dirty="0"/>
              <a:t>Double-stranded DNA </a:t>
            </a:r>
          </a:p>
          <a:p>
            <a:pPr lvl="1"/>
            <a:r>
              <a:rPr lang="en-US" sz="2400" dirty="0"/>
              <a:t>Single-stranded DNA</a:t>
            </a:r>
          </a:p>
          <a:p>
            <a:pPr lvl="1"/>
            <a:r>
              <a:rPr lang="en-US" sz="2400" dirty="0"/>
              <a:t>Double-stranded RNA</a:t>
            </a:r>
          </a:p>
          <a:p>
            <a:pPr lvl="1"/>
            <a:r>
              <a:rPr lang="en-US" sz="2400" dirty="0"/>
              <a:t>Single-stranded RNA</a:t>
            </a:r>
          </a:p>
          <a:p>
            <a:r>
              <a:rPr lang="en-US" sz="2800" dirty="0"/>
              <a:t>Linear or </a:t>
            </a:r>
            <a:r>
              <a:rPr lang="en-US" sz="2800" dirty="0">
                <a:solidFill>
                  <a:schemeClr val="hlink"/>
                </a:solidFill>
              </a:rPr>
              <a:t>circular molecule of nucleic acid</a:t>
            </a:r>
          </a:p>
          <a:p>
            <a:pPr lvl="1"/>
            <a:r>
              <a:rPr lang="en-US" sz="2400" dirty="0"/>
              <a:t>Smallest viruses have only </a:t>
            </a:r>
            <a:r>
              <a:rPr lang="en-US" sz="2400" dirty="0">
                <a:solidFill>
                  <a:schemeClr val="hlink"/>
                </a:solidFill>
              </a:rPr>
              <a:t>4 genes, while largest have several hundred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0" t="3867" r="22000" b="4400"/>
          <a:stretch/>
        </p:blipFill>
        <p:spPr bwMode="auto">
          <a:xfrm>
            <a:off x="4334096" y="685800"/>
            <a:ext cx="4809903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16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602" name="Picture 2" descr="19_T01bAnimalViruses-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25" y="136525"/>
            <a:ext cx="4451350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03" name="Rectangle 3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sz="1200">
                <a:solidFill>
                  <a:schemeClr val="tx2"/>
                </a:solidFill>
              </a:rPr>
              <a:t>Table 19-1b</a:t>
            </a:r>
          </a:p>
        </p:txBody>
      </p:sp>
    </p:spTree>
    <p:extLst>
      <p:ext uri="{BB962C8B-B14F-4D97-AF65-F5344CB8AC3E}">
        <p14:creationId xmlns:p14="http://schemas.microsoft.com/office/powerpoint/2010/main" val="2708580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4495800" cy="1139825"/>
          </a:xfrm>
        </p:spPr>
        <p:txBody>
          <a:bodyPr/>
          <a:lstStyle/>
          <a:p>
            <a:r>
              <a:rPr lang="en-US"/>
              <a:t>Viral protein coat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r>
              <a:rPr lang="en-US"/>
              <a:t>Capsid</a:t>
            </a:r>
          </a:p>
          <a:p>
            <a:pPr lvl="1"/>
            <a:r>
              <a:rPr lang="en-US">
                <a:solidFill>
                  <a:schemeClr val="hlink"/>
                </a:solidFill>
              </a:rPr>
              <a:t>Crystal-like protein shell</a:t>
            </a:r>
          </a:p>
          <a:p>
            <a:pPr lvl="1"/>
            <a:r>
              <a:rPr lang="en-US"/>
              <a:t>1-2 types of proteins</a:t>
            </a:r>
          </a:p>
          <a:p>
            <a:pPr lvl="1"/>
            <a:r>
              <a:rPr lang="en-US"/>
              <a:t>Many copies of same protein = </a:t>
            </a:r>
            <a:r>
              <a:rPr lang="en-US">
                <a:solidFill>
                  <a:srgbClr val="FF3300"/>
                </a:solidFill>
              </a:rPr>
              <a:t>capsomere</a:t>
            </a:r>
          </a:p>
        </p:txBody>
      </p:sp>
      <p:pic>
        <p:nvPicPr>
          <p:cNvPr id="40960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43" b="4611"/>
          <a:stretch>
            <a:fillRect/>
          </a:stretch>
        </p:blipFill>
        <p:spPr>
          <a:xfrm>
            <a:off x="5105400" y="533400"/>
            <a:ext cx="3698875" cy="60706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312320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9" name="Picture 7" descr="19_03-ViralStructure-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612775"/>
            <a:ext cx="8535987" cy="570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0360" name="Rectangle 8"/>
          <p:cNvSpPr>
            <a:spLocks noChangeArrowheads="1"/>
          </p:cNvSpPr>
          <p:nvPr/>
        </p:nvSpPr>
        <p:spPr bwMode="auto">
          <a:xfrm>
            <a:off x="2272506" y="-2"/>
            <a:ext cx="42402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sz="4000" dirty="0" smtClean="0"/>
              <a:t>Variation in Viruses</a:t>
            </a:r>
            <a:endParaRPr kumimoji="0" lang="en-US" sz="4000" dirty="0"/>
          </a:p>
        </p:txBody>
      </p:sp>
      <p:sp>
        <p:nvSpPr>
          <p:cNvPr id="740361" name="Text Box 9"/>
          <p:cNvSpPr txBox="1">
            <a:spLocks noChangeArrowheads="1"/>
          </p:cNvSpPr>
          <p:nvPr/>
        </p:nvSpPr>
        <p:spPr bwMode="auto">
          <a:xfrm>
            <a:off x="1677988" y="704850"/>
            <a:ext cx="433387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r>
              <a:rPr kumimoji="0" lang="en-US" sz="1600" b="1">
                <a:ea typeface="ヒラギノ角ゴ Pro W3" pitchFamily="48" charset="-128"/>
              </a:rPr>
              <a:t>RNA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62" name="Line 10"/>
          <p:cNvSpPr>
            <a:spLocks noChangeShapeType="1"/>
          </p:cNvSpPr>
          <p:nvPr/>
        </p:nvSpPr>
        <p:spPr bwMode="auto">
          <a:xfrm flipV="1">
            <a:off x="1492250" y="828675"/>
            <a:ext cx="168275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63" name="Text Box 11"/>
          <p:cNvSpPr txBox="1">
            <a:spLocks noChangeArrowheads="1"/>
          </p:cNvSpPr>
          <p:nvPr/>
        </p:nvSpPr>
        <p:spPr bwMode="auto">
          <a:xfrm>
            <a:off x="1817688" y="1155700"/>
            <a:ext cx="1112837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Capsomere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64" name="Text Box 12"/>
          <p:cNvSpPr txBox="1">
            <a:spLocks noChangeArrowheads="1"/>
          </p:cNvSpPr>
          <p:nvPr/>
        </p:nvSpPr>
        <p:spPr bwMode="auto">
          <a:xfrm>
            <a:off x="1657350" y="2187575"/>
            <a:ext cx="1106488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Capsomere</a:t>
            </a:r>
          </a:p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of capsid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65" name="Line 13"/>
          <p:cNvSpPr>
            <a:spLocks noChangeShapeType="1"/>
          </p:cNvSpPr>
          <p:nvPr/>
        </p:nvSpPr>
        <p:spPr bwMode="auto">
          <a:xfrm>
            <a:off x="1574800" y="1651000"/>
            <a:ext cx="187325" cy="51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66" name="Line 14"/>
          <p:cNvSpPr>
            <a:spLocks noChangeShapeType="1"/>
          </p:cNvSpPr>
          <p:nvPr/>
        </p:nvSpPr>
        <p:spPr bwMode="auto">
          <a:xfrm>
            <a:off x="2933700" y="1244600"/>
            <a:ext cx="107950" cy="12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67" name="Text Box 15"/>
          <p:cNvSpPr txBox="1">
            <a:spLocks noChangeArrowheads="1"/>
          </p:cNvSpPr>
          <p:nvPr/>
        </p:nvSpPr>
        <p:spPr bwMode="auto">
          <a:xfrm>
            <a:off x="3687763" y="904875"/>
            <a:ext cx="45243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r>
              <a:rPr kumimoji="0" lang="en-US" sz="1600" b="1">
                <a:ea typeface="ヒラギノ角ゴ Pro W3" pitchFamily="48" charset="-128"/>
              </a:rPr>
              <a:t>DNA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68" name="Line 16"/>
          <p:cNvSpPr>
            <a:spLocks noChangeShapeType="1"/>
          </p:cNvSpPr>
          <p:nvPr/>
        </p:nvSpPr>
        <p:spPr bwMode="auto">
          <a:xfrm flipH="1">
            <a:off x="3429000" y="1028700"/>
            <a:ext cx="228600" cy="58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69" name="Text Box 17"/>
          <p:cNvSpPr txBox="1">
            <a:spLocks noChangeArrowheads="1"/>
          </p:cNvSpPr>
          <p:nvPr/>
        </p:nvSpPr>
        <p:spPr bwMode="auto">
          <a:xfrm>
            <a:off x="2312988" y="2686050"/>
            <a:ext cx="1284287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Glycoprotein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0" name="Line 18"/>
          <p:cNvSpPr>
            <a:spLocks noChangeShapeType="1"/>
          </p:cNvSpPr>
          <p:nvPr/>
        </p:nvSpPr>
        <p:spPr bwMode="auto">
          <a:xfrm>
            <a:off x="2571750" y="2616200"/>
            <a:ext cx="25400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71" name="Text Box 19"/>
          <p:cNvSpPr txBox="1">
            <a:spLocks noChangeArrowheads="1"/>
          </p:cNvSpPr>
          <p:nvPr/>
        </p:nvSpPr>
        <p:spPr bwMode="auto">
          <a:xfrm>
            <a:off x="820738" y="2971800"/>
            <a:ext cx="1160462" cy="1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18  250 nm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2" name="Text Box 20"/>
          <p:cNvSpPr txBox="1">
            <a:spLocks noChangeArrowheads="1"/>
          </p:cNvSpPr>
          <p:nvPr/>
        </p:nvSpPr>
        <p:spPr bwMode="auto">
          <a:xfrm>
            <a:off x="2532063" y="2971800"/>
            <a:ext cx="2065337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70–90 nm (diameter)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3" name="Text Box 21"/>
          <p:cNvSpPr txBox="1">
            <a:spLocks noChangeArrowheads="1"/>
          </p:cNvSpPr>
          <p:nvPr/>
        </p:nvSpPr>
        <p:spPr bwMode="auto">
          <a:xfrm>
            <a:off x="3948113" y="2660650"/>
            <a:ext cx="1376362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Glycoproteins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4" name="Line 22"/>
          <p:cNvSpPr>
            <a:spLocks noChangeShapeType="1"/>
          </p:cNvSpPr>
          <p:nvPr/>
        </p:nvSpPr>
        <p:spPr bwMode="auto">
          <a:xfrm flipV="1">
            <a:off x="4629150" y="2425700"/>
            <a:ext cx="419100" cy="247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75" name="Line 23"/>
          <p:cNvSpPr>
            <a:spLocks noChangeShapeType="1"/>
          </p:cNvSpPr>
          <p:nvPr/>
        </p:nvSpPr>
        <p:spPr bwMode="auto">
          <a:xfrm flipV="1">
            <a:off x="4632325" y="2473325"/>
            <a:ext cx="488950" cy="200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76" name="Text Box 24"/>
          <p:cNvSpPr txBox="1">
            <a:spLocks noChangeArrowheads="1"/>
          </p:cNvSpPr>
          <p:nvPr/>
        </p:nvSpPr>
        <p:spPr bwMode="auto">
          <a:xfrm>
            <a:off x="4622800" y="2981325"/>
            <a:ext cx="206533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80–200 nm (diameter)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7" name="Text Box 25"/>
          <p:cNvSpPr txBox="1">
            <a:spLocks noChangeArrowheads="1"/>
          </p:cNvSpPr>
          <p:nvPr/>
        </p:nvSpPr>
        <p:spPr bwMode="auto">
          <a:xfrm>
            <a:off x="7107238" y="2971800"/>
            <a:ext cx="1160462" cy="1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80  225 nm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8" name="Text Box 26"/>
          <p:cNvSpPr txBox="1">
            <a:spLocks noChangeArrowheads="1"/>
          </p:cNvSpPr>
          <p:nvPr/>
        </p:nvSpPr>
        <p:spPr bwMode="auto">
          <a:xfrm>
            <a:off x="4538663" y="869950"/>
            <a:ext cx="1268412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Membranous</a:t>
            </a:r>
          </a:p>
          <a:p>
            <a:pPr>
              <a:lnSpc>
                <a:spcPct val="70000"/>
              </a:lnSpc>
            </a:pPr>
            <a:r>
              <a:rPr kumimoji="0" lang="en-US" sz="1600" b="1">
                <a:ea typeface="ヒラギノ角ゴ Pro W3" pitchFamily="48" charset="-128"/>
              </a:rPr>
              <a:t>envelope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79" name="Line 27"/>
          <p:cNvSpPr>
            <a:spLocks noChangeShapeType="1"/>
          </p:cNvSpPr>
          <p:nvPr/>
        </p:nvSpPr>
        <p:spPr bwMode="auto">
          <a:xfrm>
            <a:off x="5011738" y="1249363"/>
            <a:ext cx="411162" cy="434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80" name="Text Box 28"/>
          <p:cNvSpPr txBox="1">
            <a:spLocks noChangeArrowheads="1"/>
          </p:cNvSpPr>
          <p:nvPr/>
        </p:nvSpPr>
        <p:spPr bwMode="auto">
          <a:xfrm>
            <a:off x="6097588" y="960438"/>
            <a:ext cx="45243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r>
              <a:rPr kumimoji="0" lang="en-US" sz="1600" b="1">
                <a:ea typeface="ヒラギノ角ゴ Pro W3" pitchFamily="48" charset="-128"/>
              </a:rPr>
              <a:t>RNA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81" name="Line 29"/>
          <p:cNvSpPr>
            <a:spLocks noChangeShapeType="1"/>
          </p:cNvSpPr>
          <p:nvPr/>
        </p:nvSpPr>
        <p:spPr bwMode="auto">
          <a:xfrm flipH="1">
            <a:off x="6081713" y="1181100"/>
            <a:ext cx="119062" cy="538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82" name="Line 30"/>
          <p:cNvSpPr>
            <a:spLocks noChangeShapeType="1"/>
          </p:cNvSpPr>
          <p:nvPr/>
        </p:nvSpPr>
        <p:spPr bwMode="auto">
          <a:xfrm flipH="1">
            <a:off x="5935663" y="1541463"/>
            <a:ext cx="434975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83" name="Text Box 31"/>
          <p:cNvSpPr txBox="1">
            <a:spLocks noChangeArrowheads="1"/>
          </p:cNvSpPr>
          <p:nvPr/>
        </p:nvSpPr>
        <p:spPr bwMode="auto">
          <a:xfrm>
            <a:off x="6397625" y="1427163"/>
            <a:ext cx="673100" cy="18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Capsid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84" name="Text Box 32"/>
          <p:cNvSpPr txBox="1">
            <a:spLocks noChangeArrowheads="1"/>
          </p:cNvSpPr>
          <p:nvPr/>
        </p:nvSpPr>
        <p:spPr bwMode="auto">
          <a:xfrm>
            <a:off x="6883400" y="874713"/>
            <a:ext cx="511175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Head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85" name="Line 33"/>
          <p:cNvSpPr>
            <a:spLocks noChangeShapeType="1"/>
          </p:cNvSpPr>
          <p:nvPr/>
        </p:nvSpPr>
        <p:spPr bwMode="auto">
          <a:xfrm>
            <a:off x="7400925" y="982663"/>
            <a:ext cx="165100" cy="257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86" name="Text Box 34"/>
          <p:cNvSpPr txBox="1">
            <a:spLocks noChangeArrowheads="1"/>
          </p:cNvSpPr>
          <p:nvPr/>
        </p:nvSpPr>
        <p:spPr bwMode="auto">
          <a:xfrm>
            <a:off x="8178800" y="1131888"/>
            <a:ext cx="465138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DNA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87" name="Line 35"/>
          <p:cNvSpPr>
            <a:spLocks noChangeShapeType="1"/>
          </p:cNvSpPr>
          <p:nvPr/>
        </p:nvSpPr>
        <p:spPr bwMode="auto">
          <a:xfrm>
            <a:off x="7899400" y="1227138"/>
            <a:ext cx="254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88" name="Text Box 36"/>
          <p:cNvSpPr txBox="1">
            <a:spLocks noChangeArrowheads="1"/>
          </p:cNvSpPr>
          <p:nvPr/>
        </p:nvSpPr>
        <p:spPr bwMode="auto">
          <a:xfrm>
            <a:off x="8088313" y="1620838"/>
            <a:ext cx="685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Tail</a:t>
            </a:r>
          </a:p>
          <a:p>
            <a:pPr>
              <a:lnSpc>
                <a:spcPct val="70000"/>
              </a:lnSpc>
            </a:pPr>
            <a:r>
              <a:rPr kumimoji="0" lang="en-US" sz="1600" b="1">
                <a:ea typeface="ヒラギノ角ゴ Pro W3" pitchFamily="48" charset="-128"/>
              </a:rPr>
              <a:t>sheath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89" name="Line 37"/>
          <p:cNvSpPr>
            <a:spLocks noChangeShapeType="1"/>
          </p:cNvSpPr>
          <p:nvPr/>
        </p:nvSpPr>
        <p:spPr bwMode="auto">
          <a:xfrm>
            <a:off x="7742238" y="1709738"/>
            <a:ext cx="3651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90" name="Text Box 38"/>
          <p:cNvSpPr txBox="1">
            <a:spLocks noChangeArrowheads="1"/>
          </p:cNvSpPr>
          <p:nvPr/>
        </p:nvSpPr>
        <p:spPr bwMode="auto">
          <a:xfrm>
            <a:off x="8108950" y="2151063"/>
            <a:ext cx="482600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Tail</a:t>
            </a:r>
          </a:p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fiber</a:t>
            </a:r>
            <a:endParaRPr kumimoji="0" lang="en-US" sz="17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91" name="Line 39"/>
          <p:cNvSpPr>
            <a:spLocks noChangeShapeType="1"/>
          </p:cNvSpPr>
          <p:nvPr/>
        </p:nvSpPr>
        <p:spPr bwMode="auto">
          <a:xfrm>
            <a:off x="7929563" y="2255838"/>
            <a:ext cx="1603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92" name="Text Box 40"/>
          <p:cNvSpPr txBox="1">
            <a:spLocks noChangeArrowheads="1"/>
          </p:cNvSpPr>
          <p:nvPr/>
        </p:nvSpPr>
        <p:spPr bwMode="auto">
          <a:xfrm>
            <a:off x="8251825" y="5478463"/>
            <a:ext cx="534988" cy="15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50 nm</a:t>
            </a:r>
            <a:endParaRPr kumimoji="0" lang="en-US" sz="14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93" name="Text Box 41"/>
          <p:cNvSpPr txBox="1">
            <a:spLocks noChangeArrowheads="1"/>
          </p:cNvSpPr>
          <p:nvPr/>
        </p:nvSpPr>
        <p:spPr bwMode="auto">
          <a:xfrm>
            <a:off x="5986463" y="5478463"/>
            <a:ext cx="534987" cy="15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50 nm</a:t>
            </a:r>
            <a:endParaRPr kumimoji="0" lang="en-US" sz="14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94" name="Text Box 42"/>
          <p:cNvSpPr txBox="1">
            <a:spLocks noChangeArrowheads="1"/>
          </p:cNvSpPr>
          <p:nvPr/>
        </p:nvSpPr>
        <p:spPr bwMode="auto">
          <a:xfrm>
            <a:off x="3857625" y="5478463"/>
            <a:ext cx="534988" cy="15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50 nm</a:t>
            </a:r>
            <a:endParaRPr kumimoji="0" lang="en-US" sz="14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95" name="Text Box 43"/>
          <p:cNvSpPr txBox="1">
            <a:spLocks noChangeArrowheads="1"/>
          </p:cNvSpPr>
          <p:nvPr/>
        </p:nvSpPr>
        <p:spPr bwMode="auto">
          <a:xfrm>
            <a:off x="1916113" y="5478463"/>
            <a:ext cx="534987" cy="15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20 nm</a:t>
            </a:r>
            <a:endParaRPr kumimoji="0" lang="en-US" sz="14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396" name="Line 44"/>
          <p:cNvSpPr>
            <a:spLocks noChangeShapeType="1"/>
          </p:cNvSpPr>
          <p:nvPr/>
        </p:nvSpPr>
        <p:spPr bwMode="auto">
          <a:xfrm>
            <a:off x="1938338" y="5399088"/>
            <a:ext cx="4746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97" name="Line 45"/>
          <p:cNvSpPr>
            <a:spLocks noChangeShapeType="1"/>
          </p:cNvSpPr>
          <p:nvPr/>
        </p:nvSpPr>
        <p:spPr bwMode="auto">
          <a:xfrm>
            <a:off x="1938338" y="5359400"/>
            <a:ext cx="0" cy="93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98" name="Line 46"/>
          <p:cNvSpPr>
            <a:spLocks noChangeShapeType="1"/>
          </p:cNvSpPr>
          <p:nvPr/>
        </p:nvSpPr>
        <p:spPr bwMode="auto">
          <a:xfrm>
            <a:off x="2411413" y="5356225"/>
            <a:ext cx="0" cy="93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399" name="Text Box 47"/>
          <p:cNvSpPr txBox="1">
            <a:spLocks noChangeArrowheads="1"/>
          </p:cNvSpPr>
          <p:nvPr/>
        </p:nvSpPr>
        <p:spPr bwMode="auto">
          <a:xfrm>
            <a:off x="449263" y="5727700"/>
            <a:ext cx="18986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(a) Tobacco mosaic</a:t>
            </a:r>
          </a:p>
          <a:p>
            <a:pPr>
              <a:lnSpc>
                <a:spcPct val="70000"/>
              </a:lnSpc>
            </a:pPr>
            <a:r>
              <a:rPr kumimoji="0" lang="en-US" sz="1600" b="1">
                <a:ea typeface="ヒラギノ角ゴ Pro W3" pitchFamily="48" charset="-128"/>
              </a:rPr>
              <a:t>     </a:t>
            </a:r>
            <a:r>
              <a:rPr kumimoji="0" lang="en-US" sz="800" b="1">
                <a:ea typeface="ヒラギノ角ゴ Pro W3" pitchFamily="48" charset="-128"/>
              </a:rPr>
              <a:t> </a:t>
            </a:r>
            <a:r>
              <a:rPr kumimoji="0" lang="en-US" sz="1600" b="1">
                <a:ea typeface="ヒラギノ角ゴ Pro W3" pitchFamily="48" charset="-128"/>
              </a:rPr>
              <a:t>virus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400" name="Text Box 48"/>
          <p:cNvSpPr txBox="1">
            <a:spLocks noChangeArrowheads="1"/>
          </p:cNvSpPr>
          <p:nvPr/>
        </p:nvSpPr>
        <p:spPr bwMode="auto">
          <a:xfrm>
            <a:off x="2522538" y="5727700"/>
            <a:ext cx="1690687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(b) Adenoviruses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401" name="Line 49"/>
          <p:cNvSpPr>
            <a:spLocks noChangeShapeType="1"/>
          </p:cNvSpPr>
          <p:nvPr/>
        </p:nvSpPr>
        <p:spPr bwMode="auto">
          <a:xfrm>
            <a:off x="3733800" y="5392738"/>
            <a:ext cx="774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02" name="Line 50"/>
          <p:cNvSpPr>
            <a:spLocks noChangeShapeType="1"/>
          </p:cNvSpPr>
          <p:nvPr/>
        </p:nvSpPr>
        <p:spPr bwMode="auto">
          <a:xfrm>
            <a:off x="3729038" y="5351463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03" name="Line 51"/>
          <p:cNvSpPr>
            <a:spLocks noChangeShapeType="1"/>
          </p:cNvSpPr>
          <p:nvPr/>
        </p:nvSpPr>
        <p:spPr bwMode="auto">
          <a:xfrm>
            <a:off x="4508500" y="5351463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04" name="Text Box 52"/>
          <p:cNvSpPr txBox="1">
            <a:spLocks noChangeArrowheads="1"/>
          </p:cNvSpPr>
          <p:nvPr/>
        </p:nvSpPr>
        <p:spPr bwMode="auto">
          <a:xfrm>
            <a:off x="4622800" y="5735638"/>
            <a:ext cx="1944688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(c) Influenza viruses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405" name="Line 53"/>
          <p:cNvSpPr>
            <a:spLocks noChangeShapeType="1"/>
          </p:cNvSpPr>
          <p:nvPr/>
        </p:nvSpPr>
        <p:spPr bwMode="auto">
          <a:xfrm>
            <a:off x="5913438" y="5392738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06" name="Line 54"/>
          <p:cNvSpPr>
            <a:spLocks noChangeShapeType="1"/>
          </p:cNvSpPr>
          <p:nvPr/>
        </p:nvSpPr>
        <p:spPr bwMode="auto">
          <a:xfrm>
            <a:off x="5913438" y="5354638"/>
            <a:ext cx="0" cy="80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07" name="Line 55"/>
          <p:cNvSpPr>
            <a:spLocks noChangeShapeType="1"/>
          </p:cNvSpPr>
          <p:nvPr/>
        </p:nvSpPr>
        <p:spPr bwMode="auto">
          <a:xfrm>
            <a:off x="6604000" y="5354638"/>
            <a:ext cx="0" cy="80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08" name="Text Box 56"/>
          <p:cNvSpPr txBox="1">
            <a:spLocks noChangeArrowheads="1"/>
          </p:cNvSpPr>
          <p:nvPr/>
        </p:nvSpPr>
        <p:spPr bwMode="auto">
          <a:xfrm>
            <a:off x="6707188" y="5730875"/>
            <a:ext cx="2016125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600" b="1">
                <a:ea typeface="ヒラギノ角ゴ Pro W3" pitchFamily="48" charset="-128"/>
              </a:rPr>
              <a:t>(d) Bacteriophage T4</a:t>
            </a:r>
            <a:endParaRPr kumimoji="0" lang="en-US" sz="1600" b="1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740409" name="Line 57"/>
          <p:cNvSpPr>
            <a:spLocks noChangeShapeType="1"/>
          </p:cNvSpPr>
          <p:nvPr/>
        </p:nvSpPr>
        <p:spPr bwMode="auto">
          <a:xfrm>
            <a:off x="8348663" y="5397500"/>
            <a:ext cx="33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10" name="Line 58"/>
          <p:cNvSpPr>
            <a:spLocks noChangeShapeType="1"/>
          </p:cNvSpPr>
          <p:nvPr/>
        </p:nvSpPr>
        <p:spPr bwMode="auto">
          <a:xfrm>
            <a:off x="8348663" y="5346700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0411" name="Line 59"/>
          <p:cNvSpPr>
            <a:spLocks noChangeShapeType="1"/>
          </p:cNvSpPr>
          <p:nvPr/>
        </p:nvSpPr>
        <p:spPr bwMode="auto">
          <a:xfrm>
            <a:off x="8682038" y="5349875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0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Viral envelope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" y="1371600"/>
            <a:ext cx="6362700" cy="5334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Lipid bilayer </a:t>
            </a:r>
            <a:r>
              <a:rPr lang="en-US" dirty="0">
                <a:solidFill>
                  <a:schemeClr val="hlink"/>
                </a:solidFill>
              </a:rPr>
              <a:t>membranes cloaking viral capsid</a:t>
            </a:r>
          </a:p>
          <a:p>
            <a:pPr lvl="1"/>
            <a:r>
              <a:rPr lang="en-US" dirty="0" smtClean="0"/>
              <a:t>Helps viruses infect host</a:t>
            </a:r>
          </a:p>
          <a:p>
            <a:pPr lvl="1"/>
            <a:r>
              <a:rPr lang="en-US" dirty="0" smtClean="0"/>
              <a:t>Envelopes </a:t>
            </a:r>
            <a:r>
              <a:rPr lang="en-US" dirty="0"/>
              <a:t>are </a:t>
            </a:r>
            <a:r>
              <a:rPr lang="en-US" dirty="0">
                <a:solidFill>
                  <a:schemeClr val="hlink"/>
                </a:solidFill>
              </a:rPr>
              <a:t>derived from host cell </a:t>
            </a:r>
            <a:r>
              <a:rPr lang="en-US" dirty="0" smtClean="0">
                <a:solidFill>
                  <a:schemeClr val="hlink"/>
                </a:solidFill>
              </a:rPr>
              <a:t>membrane as the viral capsids exit</a:t>
            </a:r>
          </a:p>
          <a:p>
            <a:pPr lvl="1"/>
            <a:r>
              <a:rPr lang="en-US" dirty="0" smtClean="0"/>
              <a:t>Glycoproteins </a:t>
            </a:r>
            <a:r>
              <a:rPr lang="en-US" dirty="0"/>
              <a:t>on </a:t>
            </a:r>
            <a:r>
              <a:rPr lang="en-US" dirty="0" smtClean="0"/>
              <a:t>surface bind to specific receptors on the surface of a host cell</a:t>
            </a:r>
          </a:p>
          <a:p>
            <a:pPr lvl="1"/>
            <a:r>
              <a:rPr lang="en-US" dirty="0" smtClean="0"/>
              <a:t>Other viral membranes form from the host’s nuclear envelope and are then replaced by an envelope made from the Golgi apparatus</a:t>
            </a:r>
            <a:endParaRPr lang="en-US" dirty="0"/>
          </a:p>
        </p:txBody>
      </p:sp>
      <p:pic>
        <p:nvPicPr>
          <p:cNvPr id="411653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9" r="22771" b="4611"/>
          <a:stretch>
            <a:fillRect/>
          </a:stretch>
        </p:blipFill>
        <p:spPr>
          <a:xfrm>
            <a:off x="6554788" y="1295400"/>
            <a:ext cx="2589212" cy="55626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4033008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Bacteriophages 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Viruses that </a:t>
            </a:r>
            <a:r>
              <a:rPr lang="en-US" sz="2800">
                <a:solidFill>
                  <a:schemeClr val="hlink"/>
                </a:solidFill>
              </a:rPr>
              <a:t>infect bacteria</a:t>
            </a:r>
          </a:p>
          <a:p>
            <a:pPr>
              <a:lnSpc>
                <a:spcPct val="90000"/>
              </a:lnSpc>
            </a:pPr>
            <a:r>
              <a:rPr lang="en-US" sz="2800"/>
              <a:t>Ex. Phages that infect </a:t>
            </a:r>
            <a:r>
              <a:rPr lang="en-US" sz="2800" i="1"/>
              <a:t>E. coli</a:t>
            </a:r>
          </a:p>
          <a:p>
            <a:pPr>
              <a:lnSpc>
                <a:spcPct val="90000"/>
              </a:lnSpc>
            </a:pPr>
            <a:r>
              <a:rPr lang="en-US" sz="2800"/>
              <a:t>20-sided capsid head </a:t>
            </a:r>
            <a:r>
              <a:rPr lang="en-US" sz="2800">
                <a:solidFill>
                  <a:schemeClr val="hlink"/>
                </a:solidFill>
              </a:rPr>
              <a:t>encloses DNA</a:t>
            </a:r>
          </a:p>
          <a:p>
            <a:pPr>
              <a:lnSpc>
                <a:spcPct val="90000"/>
              </a:lnSpc>
            </a:pPr>
            <a:r>
              <a:rPr lang="en-US" sz="2800"/>
              <a:t>Protein tail attaches phage to host &amp; </a:t>
            </a:r>
            <a:r>
              <a:rPr lang="en-US" sz="2800">
                <a:solidFill>
                  <a:schemeClr val="hlink"/>
                </a:solidFill>
              </a:rPr>
              <a:t>injects phage DNA inside</a:t>
            </a:r>
          </a:p>
        </p:txBody>
      </p:sp>
      <p:pic>
        <p:nvPicPr>
          <p:cNvPr id="41677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24" b="3046"/>
          <a:stretch>
            <a:fillRect/>
          </a:stretch>
        </p:blipFill>
        <p:spPr>
          <a:xfrm>
            <a:off x="6705600" y="304800"/>
            <a:ext cx="2187575" cy="63246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58272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44"/>
            <a:ext cx="5105400" cy="6858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Generalized viral life cycle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762000"/>
            <a:ext cx="4724400" cy="5943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600" dirty="0" smtClean="0"/>
              <a:t>Obligate Intracellular Parasites</a:t>
            </a:r>
            <a:endParaRPr lang="en-US" sz="2600" dirty="0"/>
          </a:p>
          <a:p>
            <a:pPr lvl="1">
              <a:lnSpc>
                <a:spcPct val="90000"/>
              </a:lnSpc>
            </a:pPr>
            <a:r>
              <a:rPr lang="en-US" sz="2300" dirty="0"/>
              <a:t>Lack enzymes </a:t>
            </a:r>
            <a:r>
              <a:rPr lang="en-US" sz="2300" dirty="0">
                <a:solidFill>
                  <a:schemeClr val="hlink"/>
                </a:solidFill>
              </a:rPr>
              <a:t>for metabolism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Lack ribosomes </a:t>
            </a:r>
            <a:r>
              <a:rPr lang="en-US" sz="2300" dirty="0">
                <a:solidFill>
                  <a:schemeClr val="hlink"/>
                </a:solidFill>
              </a:rPr>
              <a:t>for protein synthesis 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Need host “machinery</a:t>
            </a:r>
            <a:r>
              <a:rPr lang="en-US" sz="2400" dirty="0" smtClean="0"/>
              <a:t>”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Entry</a:t>
            </a:r>
            <a:endParaRPr lang="en-US" sz="2600" dirty="0"/>
          </a:p>
          <a:p>
            <a:pPr lvl="1">
              <a:lnSpc>
                <a:spcPct val="90000"/>
              </a:lnSpc>
            </a:pPr>
            <a:r>
              <a:rPr lang="en-US" sz="2300" dirty="0"/>
              <a:t>Virus </a:t>
            </a:r>
            <a:r>
              <a:rPr lang="en-US" sz="2300" dirty="0">
                <a:solidFill>
                  <a:schemeClr val="hlink"/>
                </a:solidFill>
              </a:rPr>
              <a:t>DNA/RNA enters host cell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Assimilation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Viral DNA/RNA </a:t>
            </a:r>
            <a:r>
              <a:rPr lang="en-US" sz="2300" dirty="0">
                <a:solidFill>
                  <a:schemeClr val="hlink"/>
                </a:solidFill>
              </a:rPr>
              <a:t>takes over host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Reprograms host cell to </a:t>
            </a:r>
            <a:r>
              <a:rPr lang="en-US" sz="2300" dirty="0">
                <a:solidFill>
                  <a:schemeClr val="hlink"/>
                </a:solidFill>
              </a:rPr>
              <a:t>copy viral nucleic acid &amp; build viral proteins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Self assembly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Nucleic acid molecules &amp; </a:t>
            </a:r>
            <a:r>
              <a:rPr lang="en-US" sz="2300" dirty="0" err="1">
                <a:solidFill>
                  <a:schemeClr val="hlink"/>
                </a:solidFill>
              </a:rPr>
              <a:t>capsomeres</a:t>
            </a:r>
            <a:r>
              <a:rPr lang="en-US" sz="2300" dirty="0">
                <a:solidFill>
                  <a:schemeClr val="hlink"/>
                </a:solidFill>
              </a:rPr>
              <a:t> self-assemble into viral particles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Exit cell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3" r="21867" b="4089"/>
          <a:stretch/>
        </p:blipFill>
        <p:spPr bwMode="auto">
          <a:xfrm>
            <a:off x="4800600" y="1178129"/>
            <a:ext cx="4343400" cy="566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9747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479" name="Picture 7" descr="19_07EnvRNAVirusLifeCycle-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68275"/>
            <a:ext cx="6896100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5480" name="Rectangle 8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sz="1200">
                <a:solidFill>
                  <a:schemeClr val="tx2"/>
                </a:solidFill>
              </a:rPr>
              <a:t>Fig. 19-7</a:t>
            </a:r>
          </a:p>
        </p:txBody>
      </p:sp>
      <p:sp>
        <p:nvSpPr>
          <p:cNvPr id="745481" name="Text Box 9"/>
          <p:cNvSpPr txBox="1">
            <a:spLocks noChangeArrowheads="1"/>
          </p:cNvSpPr>
          <p:nvPr/>
        </p:nvSpPr>
        <p:spPr bwMode="auto">
          <a:xfrm>
            <a:off x="1195388" y="520700"/>
            <a:ext cx="615950" cy="1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Capsid</a:t>
            </a:r>
          </a:p>
        </p:txBody>
      </p:sp>
      <p:sp>
        <p:nvSpPr>
          <p:cNvPr id="745482" name="Text Box 10"/>
          <p:cNvSpPr txBox="1">
            <a:spLocks noChangeArrowheads="1"/>
          </p:cNvSpPr>
          <p:nvPr/>
        </p:nvSpPr>
        <p:spPr bwMode="auto">
          <a:xfrm>
            <a:off x="1171575" y="936625"/>
            <a:ext cx="3825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RNA</a:t>
            </a:r>
          </a:p>
        </p:txBody>
      </p:sp>
      <p:sp>
        <p:nvSpPr>
          <p:cNvPr id="745483" name="Text Box 11"/>
          <p:cNvSpPr txBox="1">
            <a:spLocks noChangeArrowheads="1"/>
          </p:cNvSpPr>
          <p:nvPr/>
        </p:nvSpPr>
        <p:spPr bwMode="auto">
          <a:xfrm>
            <a:off x="1216025" y="1589088"/>
            <a:ext cx="1252538" cy="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Envelope (with</a:t>
            </a:r>
          </a:p>
          <a:p>
            <a:r>
              <a:rPr kumimoji="0" lang="en-US" sz="1400" b="1">
                <a:ea typeface="ヒラギノ角ゴ Pro W3" pitchFamily="48" charset="-128"/>
              </a:rPr>
              <a:t>glycoproteins)</a:t>
            </a:r>
          </a:p>
        </p:txBody>
      </p:sp>
      <p:sp>
        <p:nvSpPr>
          <p:cNvPr id="745484" name="Line 12"/>
          <p:cNvSpPr>
            <a:spLocks noChangeShapeType="1"/>
          </p:cNvSpPr>
          <p:nvPr/>
        </p:nvSpPr>
        <p:spPr bwMode="auto">
          <a:xfrm>
            <a:off x="1554163" y="990600"/>
            <a:ext cx="9350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5" name="Line 13"/>
          <p:cNvSpPr>
            <a:spLocks noChangeShapeType="1"/>
          </p:cNvSpPr>
          <p:nvPr/>
        </p:nvSpPr>
        <p:spPr bwMode="auto">
          <a:xfrm flipV="1">
            <a:off x="1674813" y="1169988"/>
            <a:ext cx="588962" cy="3889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6" name="Line 14"/>
          <p:cNvSpPr>
            <a:spLocks noChangeShapeType="1"/>
          </p:cNvSpPr>
          <p:nvPr/>
        </p:nvSpPr>
        <p:spPr bwMode="auto">
          <a:xfrm>
            <a:off x="1808163" y="592138"/>
            <a:ext cx="51276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7" name="Text Box 15"/>
          <p:cNvSpPr txBox="1">
            <a:spLocks noChangeArrowheads="1"/>
          </p:cNvSpPr>
          <p:nvPr/>
        </p:nvSpPr>
        <p:spPr bwMode="auto">
          <a:xfrm>
            <a:off x="4630738" y="254000"/>
            <a:ext cx="21145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Capsid and viral genome</a:t>
            </a:r>
          </a:p>
          <a:p>
            <a:pPr>
              <a:lnSpc>
                <a:spcPct val="90000"/>
              </a:lnSpc>
            </a:pPr>
            <a:r>
              <a:rPr kumimoji="0" lang="en-US" sz="1400" b="1">
                <a:ea typeface="ヒラギノ角ゴ Pro W3" pitchFamily="48" charset="-128"/>
              </a:rPr>
              <a:t>enter the cell</a:t>
            </a:r>
          </a:p>
        </p:txBody>
      </p:sp>
      <p:sp>
        <p:nvSpPr>
          <p:cNvPr id="745488" name="Line 16"/>
          <p:cNvSpPr>
            <a:spLocks noChangeShapeType="1"/>
          </p:cNvSpPr>
          <p:nvPr/>
        </p:nvSpPr>
        <p:spPr bwMode="auto">
          <a:xfrm flipH="1">
            <a:off x="4711700" y="622300"/>
            <a:ext cx="406400" cy="50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89" name="Text Box 17"/>
          <p:cNvSpPr txBox="1">
            <a:spLocks noChangeArrowheads="1"/>
          </p:cNvSpPr>
          <p:nvPr/>
        </p:nvSpPr>
        <p:spPr bwMode="auto">
          <a:xfrm>
            <a:off x="5399088" y="1530350"/>
            <a:ext cx="1041400" cy="16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HOST CELL</a:t>
            </a:r>
          </a:p>
        </p:txBody>
      </p:sp>
      <p:sp>
        <p:nvSpPr>
          <p:cNvPr id="745490" name="Text Box 18"/>
          <p:cNvSpPr txBox="1">
            <a:spLocks noChangeArrowheads="1"/>
          </p:cNvSpPr>
          <p:nvPr/>
        </p:nvSpPr>
        <p:spPr bwMode="auto">
          <a:xfrm>
            <a:off x="5513388" y="2235200"/>
            <a:ext cx="1676400" cy="1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Viral genome (RNA)</a:t>
            </a:r>
          </a:p>
        </p:txBody>
      </p:sp>
      <p:sp>
        <p:nvSpPr>
          <p:cNvPr id="745491" name="Text Box 19"/>
          <p:cNvSpPr txBox="1">
            <a:spLocks noChangeArrowheads="1"/>
          </p:cNvSpPr>
          <p:nvPr/>
        </p:nvSpPr>
        <p:spPr bwMode="auto">
          <a:xfrm>
            <a:off x="3709988" y="2603500"/>
            <a:ext cx="787400" cy="17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Template</a:t>
            </a:r>
          </a:p>
        </p:txBody>
      </p:sp>
      <p:sp>
        <p:nvSpPr>
          <p:cNvPr id="745492" name="Line 20"/>
          <p:cNvSpPr>
            <a:spLocks noChangeShapeType="1"/>
          </p:cNvSpPr>
          <p:nvPr/>
        </p:nvSpPr>
        <p:spPr bwMode="auto">
          <a:xfrm>
            <a:off x="4521200" y="2692400"/>
            <a:ext cx="241300" cy="184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93" name="Text Box 21"/>
          <p:cNvSpPr txBox="1">
            <a:spLocks noChangeArrowheads="1"/>
          </p:cNvSpPr>
          <p:nvPr/>
        </p:nvSpPr>
        <p:spPr bwMode="auto">
          <a:xfrm>
            <a:off x="3036888" y="2971800"/>
            <a:ext cx="558800" cy="14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mRNA</a:t>
            </a:r>
          </a:p>
        </p:txBody>
      </p:sp>
      <p:sp>
        <p:nvSpPr>
          <p:cNvPr id="745494" name="Line 22"/>
          <p:cNvSpPr>
            <a:spLocks noChangeShapeType="1"/>
          </p:cNvSpPr>
          <p:nvPr/>
        </p:nvSpPr>
        <p:spPr bwMode="auto">
          <a:xfrm>
            <a:off x="3600450" y="3060700"/>
            <a:ext cx="330200" cy="203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95" name="Text Box 23"/>
          <p:cNvSpPr txBox="1">
            <a:spLocks noChangeArrowheads="1"/>
          </p:cNvSpPr>
          <p:nvPr/>
        </p:nvSpPr>
        <p:spPr bwMode="auto">
          <a:xfrm>
            <a:off x="2884488" y="3556000"/>
            <a:ext cx="273050" cy="16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ER</a:t>
            </a:r>
          </a:p>
        </p:txBody>
      </p:sp>
      <p:sp>
        <p:nvSpPr>
          <p:cNvPr id="745496" name="Text Box 24"/>
          <p:cNvSpPr txBox="1">
            <a:spLocks noChangeArrowheads="1"/>
          </p:cNvSpPr>
          <p:nvPr/>
        </p:nvSpPr>
        <p:spPr bwMode="auto">
          <a:xfrm>
            <a:off x="3646488" y="3854450"/>
            <a:ext cx="71120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Glyco-</a:t>
            </a:r>
          </a:p>
          <a:p>
            <a:pPr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proteins</a:t>
            </a:r>
          </a:p>
        </p:txBody>
      </p:sp>
      <p:sp>
        <p:nvSpPr>
          <p:cNvPr id="745497" name="Line 25"/>
          <p:cNvSpPr>
            <a:spLocks noChangeShapeType="1"/>
          </p:cNvSpPr>
          <p:nvPr/>
        </p:nvSpPr>
        <p:spPr bwMode="auto">
          <a:xfrm flipV="1">
            <a:off x="3822700" y="4187825"/>
            <a:ext cx="127000" cy="225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498" name="Text Box 26"/>
          <p:cNvSpPr txBox="1">
            <a:spLocks noChangeArrowheads="1"/>
          </p:cNvSpPr>
          <p:nvPr/>
        </p:nvSpPr>
        <p:spPr bwMode="auto">
          <a:xfrm>
            <a:off x="4973638" y="3460750"/>
            <a:ext cx="711200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400" b="1">
                <a:ea typeface="ヒラギノ角ゴ Pro W3" pitchFamily="48" charset="-128"/>
              </a:rPr>
              <a:t>Capsid</a:t>
            </a:r>
          </a:p>
          <a:p>
            <a:pPr>
              <a:lnSpc>
                <a:spcPct val="90000"/>
              </a:lnSpc>
            </a:pPr>
            <a:r>
              <a:rPr kumimoji="0" lang="en-US" sz="1400" b="1">
                <a:ea typeface="ヒラギノ角ゴ Pro W3" pitchFamily="48" charset="-128"/>
              </a:rPr>
              <a:t>proteins</a:t>
            </a:r>
          </a:p>
        </p:txBody>
      </p:sp>
      <p:sp>
        <p:nvSpPr>
          <p:cNvPr id="745499" name="Line 27"/>
          <p:cNvSpPr>
            <a:spLocks noChangeShapeType="1"/>
          </p:cNvSpPr>
          <p:nvPr/>
        </p:nvSpPr>
        <p:spPr bwMode="auto">
          <a:xfrm flipV="1">
            <a:off x="4794250" y="3562350"/>
            <a:ext cx="152400" cy="17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500" name="Text Box 28"/>
          <p:cNvSpPr txBox="1">
            <a:spLocks noChangeArrowheads="1"/>
          </p:cNvSpPr>
          <p:nvPr/>
        </p:nvSpPr>
        <p:spPr bwMode="auto">
          <a:xfrm>
            <a:off x="5799138" y="3721100"/>
            <a:ext cx="124460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lnSpc>
                <a:spcPct val="80000"/>
              </a:lnSpc>
            </a:pPr>
            <a:r>
              <a:rPr kumimoji="0" lang="en-US" sz="1400" b="1">
                <a:ea typeface="ヒラギノ角ゴ Pro W3" pitchFamily="48" charset="-128"/>
              </a:rPr>
              <a:t>Copy of</a:t>
            </a:r>
          </a:p>
          <a:p>
            <a:pPr algn="ctr"/>
            <a:r>
              <a:rPr kumimoji="0" lang="en-US" sz="1400" b="1">
                <a:ea typeface="ヒラギノ角ゴ Pro W3" pitchFamily="48" charset="-128"/>
              </a:rPr>
              <a:t>genome (RNA)</a:t>
            </a:r>
          </a:p>
        </p:txBody>
      </p:sp>
      <p:sp>
        <p:nvSpPr>
          <p:cNvPr id="745501" name="Line 29"/>
          <p:cNvSpPr>
            <a:spLocks noChangeShapeType="1"/>
          </p:cNvSpPr>
          <p:nvPr/>
        </p:nvSpPr>
        <p:spPr bwMode="auto">
          <a:xfrm>
            <a:off x="6178550" y="3543300"/>
            <a:ext cx="241300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5502" name="Text Box 30"/>
          <p:cNvSpPr txBox="1">
            <a:spLocks noChangeArrowheads="1"/>
          </p:cNvSpPr>
          <p:nvPr/>
        </p:nvSpPr>
        <p:spPr bwMode="auto">
          <a:xfrm>
            <a:off x="7011988" y="6381750"/>
            <a:ext cx="8636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400" b="1">
                <a:ea typeface="ヒラギノ角ゴ Pro W3" pitchFamily="48" charset="-128"/>
              </a:rPr>
              <a:t>New virus</a:t>
            </a:r>
          </a:p>
        </p:txBody>
      </p:sp>
    </p:spTree>
    <p:extLst>
      <p:ext uri="{BB962C8B-B14F-4D97-AF65-F5344CB8AC3E}">
        <p14:creationId xmlns:p14="http://schemas.microsoft.com/office/powerpoint/2010/main" val="1862269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" y="228600"/>
            <a:ext cx="8534400" cy="503238"/>
          </a:xfrm>
        </p:spPr>
        <p:txBody>
          <a:bodyPr>
            <a:normAutofit fontScale="90000"/>
          </a:bodyPr>
          <a:lstStyle/>
          <a:p>
            <a:r>
              <a:rPr lang="en-US" dirty="0"/>
              <a:t>The Lytic Cycle</a:t>
            </a:r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" y="1133475"/>
            <a:ext cx="8534400" cy="49577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</a:pPr>
            <a:r>
              <a:rPr lang="en-US" sz="3000" dirty="0" smtClean="0"/>
              <a:t>a </a:t>
            </a:r>
            <a:r>
              <a:rPr lang="en-US" sz="3000" dirty="0"/>
              <a:t>phage reproductive cycle that culminates in the </a:t>
            </a:r>
            <a:r>
              <a:rPr lang="en-US" sz="3000" dirty="0">
                <a:solidFill>
                  <a:srgbClr val="0000CC"/>
                </a:solidFill>
              </a:rPr>
              <a:t>death of the host cell</a:t>
            </a:r>
          </a:p>
          <a:p>
            <a:pPr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</a:pPr>
            <a:r>
              <a:rPr lang="en-US" sz="3000" dirty="0" smtClean="0"/>
              <a:t>produces </a:t>
            </a:r>
            <a:r>
              <a:rPr lang="en-US" sz="3000" dirty="0"/>
              <a:t>new phages and digests the host’s cell wall, releasing the </a:t>
            </a:r>
            <a:r>
              <a:rPr lang="en-US" sz="3000" dirty="0">
                <a:solidFill>
                  <a:srgbClr val="0000CC"/>
                </a:solidFill>
              </a:rPr>
              <a:t>progeny viruses</a:t>
            </a:r>
          </a:p>
          <a:p>
            <a:pPr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</a:pPr>
            <a:r>
              <a:rPr lang="en-US" sz="3000" dirty="0"/>
              <a:t>A phage that reproduces only by the lytic cycle is called a </a:t>
            </a:r>
            <a:r>
              <a:rPr lang="en-US" sz="3000" dirty="0">
                <a:solidFill>
                  <a:srgbClr val="0000CC"/>
                </a:solidFill>
              </a:rPr>
              <a:t>virulent </a:t>
            </a:r>
            <a:r>
              <a:rPr lang="en-US" sz="3000" dirty="0" smtClean="0">
                <a:solidFill>
                  <a:srgbClr val="0000CC"/>
                </a:solidFill>
              </a:rPr>
              <a:t>phage</a:t>
            </a:r>
            <a:endParaRPr lang="en-US" sz="3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1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Lytic life cycle of phages</a:t>
            </a:r>
          </a:p>
        </p:txBody>
      </p:sp>
      <p:pic>
        <p:nvPicPr>
          <p:cNvPr id="4188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9"/>
          <a:stretch>
            <a:fillRect/>
          </a:stretch>
        </p:blipFill>
        <p:spPr>
          <a:xfrm>
            <a:off x="990600" y="1034975"/>
            <a:ext cx="7315200" cy="577489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971861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534400" cy="503238"/>
          </a:xfrm>
        </p:spPr>
        <p:txBody>
          <a:bodyPr>
            <a:normAutofit fontScale="90000"/>
          </a:bodyPr>
          <a:lstStyle/>
          <a:p>
            <a:r>
              <a:rPr lang="en-US" dirty="0"/>
              <a:t>The Lysogenic Cycle</a:t>
            </a: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The lysogenic cycle replicates the phage genome </a:t>
            </a:r>
            <a:r>
              <a:rPr lang="en-US" sz="3000" dirty="0">
                <a:solidFill>
                  <a:srgbClr val="0000CC"/>
                </a:solidFill>
              </a:rPr>
              <a:t>without</a:t>
            </a:r>
            <a:r>
              <a:rPr lang="en-US" sz="3000" dirty="0"/>
              <a:t> destroying the host</a:t>
            </a:r>
          </a:p>
          <a:p>
            <a:r>
              <a:rPr lang="en-US" sz="3000" dirty="0"/>
              <a:t>The viral DNA molecule is incorporated into the host cell’s chromosome</a:t>
            </a:r>
          </a:p>
          <a:p>
            <a:pPr lvl="1"/>
            <a:r>
              <a:rPr lang="en-US" dirty="0" err="1" smtClean="0">
                <a:solidFill>
                  <a:srgbClr val="0000CC"/>
                </a:solidFill>
              </a:rPr>
              <a:t>prophage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sz="3000" dirty="0" smtClean="0"/>
              <a:t>Every time the host divides, it copies the phage DNA and passes the copies to daughter cells</a:t>
            </a:r>
          </a:p>
          <a:p>
            <a:r>
              <a:rPr lang="en-US" sz="3000" dirty="0" smtClean="0"/>
              <a:t>An </a:t>
            </a:r>
            <a:r>
              <a:rPr lang="en-US" sz="3000" dirty="0" smtClean="0">
                <a:solidFill>
                  <a:srgbClr val="0000CC"/>
                </a:solidFill>
              </a:rPr>
              <a:t>environmental signal </a:t>
            </a:r>
            <a:r>
              <a:rPr lang="en-US" sz="3000" dirty="0" smtClean="0"/>
              <a:t>can trigger the virus genome to exit the bacterial chromosome and switch to the lytic mode</a:t>
            </a:r>
          </a:p>
          <a:p>
            <a:r>
              <a:rPr lang="en-US" sz="3000" dirty="0" smtClean="0">
                <a:solidFill>
                  <a:srgbClr val="0000CC"/>
                </a:solidFill>
              </a:rPr>
              <a:t>Temperate phages</a:t>
            </a:r>
          </a:p>
          <a:p>
            <a:pPr lvl="1"/>
            <a:r>
              <a:rPr lang="en-US" dirty="0" smtClean="0"/>
              <a:t>Use both lytic and lysogenic cycles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4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/>
              <a:t>Lysogenic life cycle of phages</a:t>
            </a:r>
          </a:p>
        </p:txBody>
      </p:sp>
      <p:pic>
        <p:nvPicPr>
          <p:cNvPr id="4208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96"/>
          <a:stretch>
            <a:fillRect/>
          </a:stretch>
        </p:blipFill>
        <p:spPr>
          <a:xfrm>
            <a:off x="1143000" y="1082675"/>
            <a:ext cx="7010400" cy="54705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94964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Viral Hosts 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Host Range</a:t>
            </a:r>
          </a:p>
          <a:p>
            <a:pPr lvl="1">
              <a:lnSpc>
                <a:spcPct val="90000"/>
              </a:lnSpc>
            </a:pPr>
            <a:r>
              <a:rPr lang="en-US"/>
              <a:t>Each type of virus can infect &amp; parasitize only </a:t>
            </a:r>
            <a:r>
              <a:rPr lang="en-US">
                <a:solidFill>
                  <a:schemeClr val="hlink"/>
                </a:solidFill>
              </a:rPr>
              <a:t>a limited range of host cells</a:t>
            </a:r>
          </a:p>
          <a:p>
            <a:pPr lvl="1">
              <a:lnSpc>
                <a:spcPct val="90000"/>
              </a:lnSpc>
            </a:pPr>
            <a:r>
              <a:rPr lang="en-US"/>
              <a:t>Identify host cells via “lock &amp; key” fit</a:t>
            </a:r>
          </a:p>
          <a:p>
            <a:pPr lvl="2">
              <a:lnSpc>
                <a:spcPct val="90000"/>
              </a:lnSpc>
            </a:pPr>
            <a:r>
              <a:rPr lang="en-US"/>
              <a:t>Between proteins </a:t>
            </a:r>
            <a:r>
              <a:rPr lang="en-US">
                <a:solidFill>
                  <a:schemeClr val="hlink"/>
                </a:solidFill>
              </a:rPr>
              <a:t>on viral coat &amp; receptors on host cell surface</a:t>
            </a:r>
          </a:p>
          <a:p>
            <a:pPr lvl="1">
              <a:lnSpc>
                <a:spcPct val="90000"/>
              </a:lnSpc>
            </a:pPr>
            <a:r>
              <a:rPr lang="en-US"/>
              <a:t>Broad </a:t>
            </a:r>
            <a:r>
              <a:rPr lang="en-US">
                <a:solidFill>
                  <a:schemeClr val="hlink"/>
                </a:solidFill>
              </a:rPr>
              <a:t>host range</a:t>
            </a:r>
          </a:p>
          <a:p>
            <a:pPr lvl="2">
              <a:lnSpc>
                <a:spcPct val="90000"/>
              </a:lnSpc>
            </a:pPr>
            <a:r>
              <a:rPr lang="en-US"/>
              <a:t>Rabies = can infect all mammals</a:t>
            </a:r>
          </a:p>
          <a:p>
            <a:pPr lvl="1">
              <a:lnSpc>
                <a:spcPct val="90000"/>
              </a:lnSpc>
            </a:pPr>
            <a:r>
              <a:rPr lang="en-US"/>
              <a:t>Narrow </a:t>
            </a:r>
            <a:r>
              <a:rPr lang="en-US">
                <a:solidFill>
                  <a:schemeClr val="hlink"/>
                </a:solidFill>
              </a:rPr>
              <a:t>host range</a:t>
            </a:r>
          </a:p>
          <a:p>
            <a:pPr lvl="2">
              <a:lnSpc>
                <a:spcPct val="90000"/>
              </a:lnSpc>
            </a:pPr>
            <a:r>
              <a:rPr lang="en-US"/>
              <a:t>Human cold virus = only cells </a:t>
            </a:r>
            <a:r>
              <a:rPr lang="en-US">
                <a:solidFill>
                  <a:schemeClr val="hlink"/>
                </a:solidFill>
              </a:rPr>
              <a:t>lining upper respiratory tract </a:t>
            </a:r>
          </a:p>
          <a:p>
            <a:pPr lvl="2">
              <a:lnSpc>
                <a:spcPct val="90000"/>
              </a:lnSpc>
            </a:pPr>
            <a:r>
              <a:rPr lang="en-US"/>
              <a:t>AIDS virus = binds only to specific WBC</a:t>
            </a:r>
          </a:p>
        </p:txBody>
      </p:sp>
    </p:spTree>
    <p:extLst>
      <p:ext uri="{BB962C8B-B14F-4D97-AF65-F5344CB8AC3E}">
        <p14:creationId xmlns:p14="http://schemas.microsoft.com/office/powerpoint/2010/main" val="4215386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Defenses against viruses 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Bacteria have defenses against phages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Natural selection favors bacterial mutants with receptor sites </a:t>
            </a:r>
            <a:r>
              <a:rPr lang="en-US" dirty="0">
                <a:solidFill>
                  <a:schemeClr val="hlink"/>
                </a:solidFill>
              </a:rPr>
              <a:t>that are no longer recognized by a particular type of phage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Bacteria produce restriction enzymes </a:t>
            </a:r>
            <a:r>
              <a:rPr lang="en-US" dirty="0">
                <a:solidFill>
                  <a:schemeClr val="hlink"/>
                </a:solidFill>
              </a:rPr>
              <a:t>that recognize &amp; cut up foreign DNA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Modifications to bacteria’s own DNA prevent its </a:t>
            </a:r>
            <a:r>
              <a:rPr lang="en-US" dirty="0">
                <a:solidFill>
                  <a:schemeClr val="hlink"/>
                </a:solidFill>
              </a:rPr>
              <a:t>destruction by restriction enzymes</a:t>
            </a:r>
          </a:p>
          <a:p>
            <a:pPr>
              <a:lnSpc>
                <a:spcPct val="90000"/>
              </a:lnSpc>
            </a:pPr>
            <a:r>
              <a:rPr lang="en-US" dirty="0"/>
              <a:t>It’s an escalating war!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Natural selection favors phage mutants resistant to the bacterial defenses</a:t>
            </a:r>
          </a:p>
        </p:txBody>
      </p:sp>
    </p:spTree>
    <p:extLst>
      <p:ext uri="{BB962C8B-B14F-4D97-AF65-F5344CB8AC3E}">
        <p14:creationId xmlns:p14="http://schemas.microsoft.com/office/powerpoint/2010/main" val="2312635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RNA Viruses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/>
              <a:t>Retroviruses</a:t>
            </a:r>
          </a:p>
          <a:p>
            <a:pPr lvl="1"/>
            <a:r>
              <a:rPr lang="en-US" dirty="0"/>
              <a:t>Use an enzyme = reverse transcriptase</a:t>
            </a:r>
          </a:p>
          <a:p>
            <a:pPr lvl="1"/>
            <a:r>
              <a:rPr lang="en-US" dirty="0"/>
              <a:t>Copies viral RNA into DNA in host</a:t>
            </a:r>
          </a:p>
          <a:p>
            <a:pPr lvl="2"/>
            <a:r>
              <a:rPr lang="en-US" sz="2600" dirty="0"/>
              <a:t>Viral DNA can be integrated into </a:t>
            </a:r>
            <a:r>
              <a:rPr lang="en-US" sz="2600" dirty="0">
                <a:solidFill>
                  <a:schemeClr val="hlink"/>
                </a:solidFill>
              </a:rPr>
              <a:t>host </a:t>
            </a:r>
            <a:r>
              <a:rPr lang="en-US" sz="2600" dirty="0" smtClean="0">
                <a:solidFill>
                  <a:schemeClr val="hlink"/>
                </a:solidFill>
              </a:rPr>
              <a:t>chromosome</a:t>
            </a:r>
          </a:p>
          <a:p>
            <a:pPr lvl="3"/>
            <a:r>
              <a:rPr lang="en-US" sz="2400" dirty="0" smtClean="0">
                <a:solidFill>
                  <a:schemeClr val="hlink"/>
                </a:solidFill>
              </a:rPr>
              <a:t>provirus</a:t>
            </a:r>
            <a:endParaRPr lang="en-US" sz="2400" dirty="0">
              <a:solidFill>
                <a:schemeClr val="hlink"/>
              </a:solidFill>
            </a:endParaRPr>
          </a:p>
          <a:p>
            <a:pPr lvl="2"/>
            <a:r>
              <a:rPr lang="en-US" sz="2600" dirty="0"/>
              <a:t>Can be passed to </a:t>
            </a:r>
            <a:r>
              <a:rPr lang="en-US" sz="2600" dirty="0">
                <a:solidFill>
                  <a:schemeClr val="hlink"/>
                </a:solidFill>
              </a:rPr>
              <a:t>other cells</a:t>
            </a:r>
          </a:p>
          <a:p>
            <a:pPr lvl="1"/>
            <a:r>
              <a:rPr lang="en-US" dirty="0"/>
              <a:t>Host’s RNA polymerase now transcribes </a:t>
            </a:r>
            <a:r>
              <a:rPr lang="en-US" dirty="0">
                <a:solidFill>
                  <a:schemeClr val="hlink"/>
                </a:solidFill>
              </a:rPr>
              <a:t>viral DNA into viral RNA molecules </a:t>
            </a:r>
          </a:p>
          <a:p>
            <a:pPr lvl="2"/>
            <a:r>
              <a:rPr lang="en-US" sz="2600" dirty="0"/>
              <a:t>Produces viral components</a:t>
            </a:r>
          </a:p>
        </p:txBody>
      </p:sp>
    </p:spTree>
    <p:extLst>
      <p:ext uri="{BB962C8B-B14F-4D97-AF65-F5344CB8AC3E}">
        <p14:creationId xmlns:p14="http://schemas.microsoft.com/office/powerpoint/2010/main" val="1975029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Retroviruses: HIV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5791200" cy="4953000"/>
          </a:xfrm>
        </p:spPr>
        <p:txBody>
          <a:bodyPr/>
          <a:lstStyle/>
          <a:p>
            <a:r>
              <a:rPr lang="en-US" sz="2800"/>
              <a:t>Human immunodeficiency virus</a:t>
            </a:r>
          </a:p>
          <a:p>
            <a:r>
              <a:rPr lang="en-US" sz="2800"/>
              <a:t>Causes AIDS	</a:t>
            </a:r>
          </a:p>
          <a:p>
            <a:pPr lvl="1"/>
            <a:r>
              <a:rPr lang="en-US" sz="2400"/>
              <a:t>Acquired immunodeficiency syndrome</a:t>
            </a:r>
          </a:p>
          <a:p>
            <a:r>
              <a:rPr lang="en-US" sz="2800"/>
              <a:t>Envelope with glycoproteins for </a:t>
            </a:r>
            <a:r>
              <a:rPr lang="en-US" sz="2800">
                <a:solidFill>
                  <a:schemeClr val="hlink"/>
                </a:solidFill>
              </a:rPr>
              <a:t>binding to specific WBC</a:t>
            </a:r>
          </a:p>
          <a:p>
            <a:r>
              <a:rPr lang="en-US" sz="2800"/>
              <a:t>Capsid containing 2 RNA strands &amp; </a:t>
            </a:r>
            <a:r>
              <a:rPr lang="en-US" sz="2800">
                <a:solidFill>
                  <a:schemeClr val="hlink"/>
                </a:solidFill>
              </a:rPr>
              <a:t>2 copies of reverse transcriptase</a:t>
            </a:r>
          </a:p>
        </p:txBody>
      </p:sp>
      <p:pic>
        <p:nvPicPr>
          <p:cNvPr id="42598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79" b="56226"/>
          <a:stretch>
            <a:fillRect/>
          </a:stretch>
        </p:blipFill>
        <p:spPr>
          <a:xfrm>
            <a:off x="6459538" y="2286000"/>
            <a:ext cx="2684462" cy="39624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276125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5181600" cy="990600"/>
          </a:xfrm>
        </p:spPr>
        <p:txBody>
          <a:bodyPr/>
          <a:lstStyle/>
          <a:p>
            <a:r>
              <a:rPr lang="en-US"/>
              <a:t>HIV infection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5029200" cy="5181600"/>
          </a:xfrm>
        </p:spPr>
        <p:txBody>
          <a:bodyPr/>
          <a:lstStyle/>
          <a:p>
            <a:r>
              <a:rPr lang="en-US" sz="2800"/>
              <a:t>HIV enters host cell</a:t>
            </a:r>
          </a:p>
          <a:p>
            <a:pPr lvl="1"/>
            <a:r>
              <a:rPr lang="en-US" sz="2400"/>
              <a:t>Reverse transcriptase synthesizes </a:t>
            </a:r>
            <a:r>
              <a:rPr lang="en-US" sz="2400">
                <a:solidFill>
                  <a:schemeClr val="hlink"/>
                </a:solidFill>
              </a:rPr>
              <a:t>double stranded DNA from viral RNA</a:t>
            </a:r>
          </a:p>
          <a:p>
            <a:r>
              <a:rPr lang="en-US" sz="2800"/>
              <a:t>Transcription produces more </a:t>
            </a:r>
            <a:r>
              <a:rPr lang="en-US" sz="2800">
                <a:solidFill>
                  <a:schemeClr val="hlink"/>
                </a:solidFill>
              </a:rPr>
              <a:t>copies of viral RNA</a:t>
            </a:r>
          </a:p>
          <a:p>
            <a:pPr lvl="1"/>
            <a:r>
              <a:rPr lang="en-US" sz="2400"/>
              <a:t>Translated </a:t>
            </a:r>
            <a:r>
              <a:rPr lang="en-US" sz="2400">
                <a:solidFill>
                  <a:schemeClr val="hlink"/>
                </a:solidFill>
              </a:rPr>
              <a:t>into viral proteins</a:t>
            </a:r>
          </a:p>
          <a:p>
            <a:pPr lvl="1"/>
            <a:r>
              <a:rPr lang="en-US" sz="2400"/>
              <a:t>Proteins &amp; viral RNA self-assemble </a:t>
            </a:r>
            <a:r>
              <a:rPr lang="en-US" sz="2400">
                <a:solidFill>
                  <a:schemeClr val="hlink"/>
                </a:solidFill>
              </a:rPr>
              <a:t>into virus particles &amp; leave host</a:t>
            </a:r>
          </a:p>
        </p:txBody>
      </p:sp>
      <p:pic>
        <p:nvPicPr>
          <p:cNvPr id="42803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22" b="7793"/>
          <a:stretch>
            <a:fillRect/>
          </a:stretch>
        </p:blipFill>
        <p:spPr>
          <a:xfrm>
            <a:off x="5410200" y="472257"/>
            <a:ext cx="3486150" cy="592854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459751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650" name="Picture 2" descr="19_08bHIVReproCycle-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174625"/>
            <a:ext cx="6535737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5651" name="Rectangle 3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sz="1200">
                <a:solidFill>
                  <a:schemeClr val="tx2"/>
                </a:solidFill>
              </a:rPr>
              <a:t>Fig. 19-8b</a:t>
            </a:r>
          </a:p>
        </p:txBody>
      </p:sp>
      <p:sp>
        <p:nvSpPr>
          <p:cNvPr id="795652" name="Text Box 4"/>
          <p:cNvSpPr txBox="1">
            <a:spLocks noChangeArrowheads="1"/>
          </p:cNvSpPr>
          <p:nvPr/>
        </p:nvSpPr>
        <p:spPr bwMode="auto">
          <a:xfrm>
            <a:off x="1495425" y="436563"/>
            <a:ext cx="473075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2300" b="1">
                <a:ea typeface="ヒラギノ角ゴ Pro W3" pitchFamily="48" charset="-128"/>
              </a:rPr>
              <a:t>HIV</a:t>
            </a:r>
          </a:p>
        </p:txBody>
      </p:sp>
      <p:sp>
        <p:nvSpPr>
          <p:cNvPr id="795653" name="Text Box 5"/>
          <p:cNvSpPr txBox="1">
            <a:spLocks noChangeArrowheads="1"/>
          </p:cNvSpPr>
          <p:nvPr/>
        </p:nvSpPr>
        <p:spPr bwMode="auto">
          <a:xfrm>
            <a:off x="2447925" y="176213"/>
            <a:ext cx="2200275" cy="6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2300" b="1">
                <a:ea typeface="ヒラギノ角ゴ Pro W3" pitchFamily="48" charset="-128"/>
              </a:rPr>
              <a:t>Membrane of</a:t>
            </a:r>
          </a:p>
          <a:p>
            <a:r>
              <a:rPr kumimoji="0" lang="en-US" sz="2300" b="1">
                <a:ea typeface="ヒラギノ角ゴ Pro W3" pitchFamily="48" charset="-128"/>
              </a:rPr>
              <a:t>white blood cell</a:t>
            </a:r>
          </a:p>
        </p:txBody>
      </p:sp>
      <p:sp>
        <p:nvSpPr>
          <p:cNvPr id="795654" name="Line 6"/>
          <p:cNvSpPr>
            <a:spLocks noChangeShapeType="1"/>
          </p:cNvSpPr>
          <p:nvPr/>
        </p:nvSpPr>
        <p:spPr bwMode="auto">
          <a:xfrm>
            <a:off x="1733550" y="736600"/>
            <a:ext cx="908050" cy="4699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55" name="Line 7"/>
          <p:cNvSpPr>
            <a:spLocks noChangeShapeType="1"/>
          </p:cNvSpPr>
          <p:nvPr/>
        </p:nvSpPr>
        <p:spPr bwMode="auto">
          <a:xfrm>
            <a:off x="1733550" y="736600"/>
            <a:ext cx="908050" cy="469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56" name="Line 8"/>
          <p:cNvSpPr>
            <a:spLocks noChangeShapeType="1"/>
          </p:cNvSpPr>
          <p:nvPr/>
        </p:nvSpPr>
        <p:spPr bwMode="auto">
          <a:xfrm flipH="1">
            <a:off x="3098800" y="800100"/>
            <a:ext cx="44450" cy="9271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57" name="Line 9"/>
          <p:cNvSpPr>
            <a:spLocks noChangeShapeType="1"/>
          </p:cNvSpPr>
          <p:nvPr/>
        </p:nvSpPr>
        <p:spPr bwMode="auto">
          <a:xfrm flipH="1">
            <a:off x="3098800" y="800100"/>
            <a:ext cx="44450" cy="927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58" name="Line 10"/>
          <p:cNvSpPr>
            <a:spLocks noChangeShapeType="1"/>
          </p:cNvSpPr>
          <p:nvPr/>
        </p:nvSpPr>
        <p:spPr bwMode="auto">
          <a:xfrm>
            <a:off x="2851150" y="4476750"/>
            <a:ext cx="952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59" name="Line 11"/>
          <p:cNvSpPr>
            <a:spLocks noChangeShapeType="1"/>
          </p:cNvSpPr>
          <p:nvPr/>
        </p:nvSpPr>
        <p:spPr bwMode="auto">
          <a:xfrm>
            <a:off x="2851150" y="4419600"/>
            <a:ext cx="0" cy="127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0" name="Line 12"/>
          <p:cNvSpPr>
            <a:spLocks noChangeShapeType="1"/>
          </p:cNvSpPr>
          <p:nvPr/>
        </p:nvSpPr>
        <p:spPr bwMode="auto">
          <a:xfrm>
            <a:off x="3810000" y="4419600"/>
            <a:ext cx="0" cy="127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1" name="Text Box 13"/>
          <p:cNvSpPr txBox="1">
            <a:spLocks noChangeArrowheads="1"/>
          </p:cNvSpPr>
          <p:nvPr/>
        </p:nvSpPr>
        <p:spPr bwMode="auto">
          <a:xfrm>
            <a:off x="1330325" y="4964113"/>
            <a:ext cx="2593975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2300" b="1">
                <a:ea typeface="ヒラギノ角ゴ Pro W3" pitchFamily="48" charset="-128"/>
              </a:rPr>
              <a:t>HIV entering a cell</a:t>
            </a:r>
          </a:p>
        </p:txBody>
      </p:sp>
      <p:sp>
        <p:nvSpPr>
          <p:cNvPr id="795662" name="Text Box 14"/>
          <p:cNvSpPr txBox="1">
            <a:spLocks noChangeArrowheads="1"/>
          </p:cNvSpPr>
          <p:nvPr/>
        </p:nvSpPr>
        <p:spPr bwMode="auto">
          <a:xfrm>
            <a:off x="2873375" y="4532313"/>
            <a:ext cx="974725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2000" b="1">
                <a:ea typeface="ヒラギノ角ゴ Pro W3" pitchFamily="48" charset="-128"/>
              </a:rPr>
              <a:t>0.25 µm</a:t>
            </a:r>
          </a:p>
        </p:txBody>
      </p:sp>
      <p:sp>
        <p:nvSpPr>
          <p:cNvPr id="795663" name="Text Box 15"/>
          <p:cNvSpPr txBox="1">
            <a:spLocks noChangeArrowheads="1"/>
          </p:cNvSpPr>
          <p:nvPr/>
        </p:nvSpPr>
        <p:spPr bwMode="auto">
          <a:xfrm>
            <a:off x="4695825" y="6246813"/>
            <a:ext cx="31146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5448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2300" b="1">
                <a:ea typeface="ヒラギノ角ゴ Pro W3" pitchFamily="48" charset="-128"/>
              </a:rPr>
              <a:t>New HIV leaving a cell</a:t>
            </a:r>
          </a:p>
        </p:txBody>
      </p:sp>
    </p:spTree>
    <p:extLst>
      <p:ext uri="{BB962C8B-B14F-4D97-AF65-F5344CB8AC3E}">
        <p14:creationId xmlns:p14="http://schemas.microsoft.com/office/powerpoint/2010/main" val="2870118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Symptoms of viral infection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/>
              <a:t>Link between infection &amp; symptoms varies </a:t>
            </a:r>
          </a:p>
          <a:p>
            <a:pPr lvl="1"/>
            <a:r>
              <a:rPr lang="en-US"/>
              <a:t>Kill cells by</a:t>
            </a:r>
            <a:r>
              <a:rPr lang="en-US">
                <a:solidFill>
                  <a:schemeClr val="hlink"/>
                </a:solidFill>
              </a:rPr>
              <a:t> lysis</a:t>
            </a:r>
            <a:r>
              <a:rPr lang="en-US"/>
              <a:t> </a:t>
            </a:r>
          </a:p>
          <a:p>
            <a:pPr lvl="1"/>
            <a:r>
              <a:rPr lang="en-US"/>
              <a:t>Cause infected cell to </a:t>
            </a:r>
            <a:r>
              <a:rPr lang="en-US">
                <a:solidFill>
                  <a:schemeClr val="hlink"/>
                </a:solidFill>
              </a:rPr>
              <a:t>produce toxins</a:t>
            </a:r>
          </a:p>
          <a:p>
            <a:pPr lvl="1"/>
            <a:r>
              <a:rPr lang="en-US"/>
              <a:t>Viral components, such as envelope proteins, </a:t>
            </a:r>
            <a:r>
              <a:rPr lang="en-US">
                <a:solidFill>
                  <a:schemeClr val="hlink"/>
                </a:solidFill>
              </a:rPr>
              <a:t>may be toxic</a:t>
            </a:r>
          </a:p>
          <a:p>
            <a:r>
              <a:rPr lang="en-US"/>
              <a:t>Damage?</a:t>
            </a:r>
          </a:p>
          <a:p>
            <a:pPr lvl="1"/>
            <a:r>
              <a:rPr lang="en-US"/>
              <a:t>It depends…</a:t>
            </a:r>
          </a:p>
          <a:p>
            <a:pPr lvl="2"/>
            <a:r>
              <a:rPr lang="en-US"/>
              <a:t>After the flu, the lung epithelium is repaired</a:t>
            </a:r>
          </a:p>
          <a:p>
            <a:pPr lvl="2"/>
            <a:r>
              <a:rPr lang="en-US"/>
              <a:t>After polio, nerve cell damage is permanent	</a:t>
            </a:r>
          </a:p>
        </p:txBody>
      </p:sp>
    </p:spTree>
    <p:extLst>
      <p:ext uri="{BB962C8B-B14F-4D97-AF65-F5344CB8AC3E}">
        <p14:creationId xmlns:p14="http://schemas.microsoft.com/office/powerpoint/2010/main" val="1110516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Cancer Viruses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/>
              <a:t>Viruses appear to cause certain human cancers</a:t>
            </a:r>
          </a:p>
          <a:p>
            <a:pPr lvl="1"/>
            <a:r>
              <a:rPr lang="en-US"/>
              <a:t>Hepatitis B virus</a:t>
            </a:r>
          </a:p>
          <a:p>
            <a:pPr lvl="2"/>
            <a:r>
              <a:rPr lang="en-US">
                <a:solidFill>
                  <a:schemeClr val="hlink"/>
                </a:solidFill>
              </a:rPr>
              <a:t>Linked to liver cancer</a:t>
            </a:r>
          </a:p>
          <a:p>
            <a:pPr lvl="1"/>
            <a:r>
              <a:rPr lang="en-US"/>
              <a:t>Epstein-Barr virus = </a:t>
            </a:r>
            <a:r>
              <a:rPr lang="en-US">
                <a:solidFill>
                  <a:schemeClr val="hlink"/>
                </a:solidFill>
              </a:rPr>
              <a:t>infectious mononucleosis</a:t>
            </a:r>
          </a:p>
          <a:p>
            <a:pPr lvl="2"/>
            <a:r>
              <a:rPr lang="en-US"/>
              <a:t>Linked to Burkitt’s lymphoma</a:t>
            </a:r>
          </a:p>
          <a:p>
            <a:pPr lvl="1"/>
            <a:r>
              <a:rPr lang="en-US"/>
              <a:t>Papilloma viruses</a:t>
            </a:r>
          </a:p>
          <a:p>
            <a:pPr lvl="2"/>
            <a:r>
              <a:rPr lang="en-US"/>
              <a:t>Linked to </a:t>
            </a:r>
            <a:r>
              <a:rPr lang="en-US">
                <a:solidFill>
                  <a:schemeClr val="hlink"/>
                </a:solidFill>
              </a:rPr>
              <a:t>cervical cancers</a:t>
            </a:r>
          </a:p>
          <a:p>
            <a:pPr lvl="1"/>
            <a:r>
              <a:rPr lang="en-US"/>
              <a:t>HTLV-1 retrovirus</a:t>
            </a:r>
          </a:p>
          <a:p>
            <a:pPr lvl="2"/>
            <a:r>
              <a:rPr lang="en-US"/>
              <a:t>Linked to </a:t>
            </a:r>
            <a:r>
              <a:rPr lang="en-US">
                <a:solidFill>
                  <a:schemeClr val="hlink"/>
                </a:solidFill>
              </a:rPr>
              <a:t>type of adult leukemia</a:t>
            </a:r>
          </a:p>
        </p:txBody>
      </p:sp>
    </p:spTree>
    <p:extLst>
      <p:ext uri="{BB962C8B-B14F-4D97-AF65-F5344CB8AC3E}">
        <p14:creationId xmlns:p14="http://schemas.microsoft.com/office/powerpoint/2010/main" val="3603392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Cancer viruses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Transform cells into cancer cells after </a:t>
            </a:r>
            <a:r>
              <a:rPr lang="en-US" dirty="0">
                <a:solidFill>
                  <a:schemeClr val="hlink"/>
                </a:solidFill>
              </a:rPr>
              <a:t>integration of viral DNA into host DNA</a:t>
            </a:r>
          </a:p>
          <a:p>
            <a:pPr lvl="1"/>
            <a:r>
              <a:rPr lang="en-US" dirty="0"/>
              <a:t>Carry </a:t>
            </a:r>
            <a:r>
              <a:rPr lang="en-US" dirty="0">
                <a:solidFill>
                  <a:srgbClr val="0000CC"/>
                </a:solidFill>
              </a:rPr>
              <a:t>oncogenes</a:t>
            </a:r>
            <a:r>
              <a:rPr lang="en-US" dirty="0"/>
              <a:t> that trigger cancerous characteristics in cells</a:t>
            </a:r>
          </a:p>
          <a:p>
            <a:pPr lvl="1"/>
            <a:r>
              <a:rPr lang="en-US" dirty="0"/>
              <a:t>Version of human gene that normally controls cell cycle or cell growth</a:t>
            </a:r>
          </a:p>
          <a:p>
            <a:r>
              <a:rPr lang="en-US" dirty="0"/>
              <a:t>Most tumor viruses probably cause cancer only in combination with other mutagenic events</a:t>
            </a:r>
          </a:p>
        </p:txBody>
      </p:sp>
    </p:spTree>
    <p:extLst>
      <p:ext uri="{BB962C8B-B14F-4D97-AF65-F5344CB8AC3E}">
        <p14:creationId xmlns:p14="http://schemas.microsoft.com/office/powerpoint/2010/main" val="1520168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Viral diseases</a:t>
            </a:r>
          </a:p>
        </p:txBody>
      </p:sp>
      <p:pic>
        <p:nvPicPr>
          <p:cNvPr id="43315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187575"/>
            <a:ext cx="3360738" cy="2592388"/>
          </a:xfrm>
          <a:noFill/>
          <a:ln/>
        </p:spPr>
      </p:pic>
      <p:pic>
        <p:nvPicPr>
          <p:cNvPr id="433158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7000" y="1295400"/>
            <a:ext cx="2085975" cy="2473325"/>
          </a:xfrm>
          <a:noFill/>
          <a:ln/>
        </p:spPr>
      </p:pic>
      <p:pic>
        <p:nvPicPr>
          <p:cNvPr id="433160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3962400"/>
            <a:ext cx="3810000" cy="2660650"/>
          </a:xfrm>
          <a:noFill/>
          <a:ln/>
        </p:spPr>
      </p:pic>
      <p:sp>
        <p:nvSpPr>
          <p:cNvPr id="433162" name="Text Box 10"/>
          <p:cNvSpPr txBox="1">
            <a:spLocks noChangeArrowheads="1"/>
          </p:cNvSpPr>
          <p:nvPr/>
        </p:nvSpPr>
        <p:spPr bwMode="auto">
          <a:xfrm>
            <a:off x="304800" y="48006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Polio	</a:t>
            </a:r>
          </a:p>
        </p:txBody>
      </p:sp>
      <p:sp>
        <p:nvSpPr>
          <p:cNvPr id="433163" name="Text Box 11"/>
          <p:cNvSpPr txBox="1">
            <a:spLocks noChangeArrowheads="1"/>
          </p:cNvSpPr>
          <p:nvPr/>
        </p:nvSpPr>
        <p:spPr bwMode="auto">
          <a:xfrm>
            <a:off x="8686800" y="60960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3164" name="Text Box 12"/>
          <p:cNvSpPr txBox="1">
            <a:spLocks noChangeArrowheads="1"/>
          </p:cNvSpPr>
          <p:nvPr/>
        </p:nvSpPr>
        <p:spPr bwMode="auto">
          <a:xfrm>
            <a:off x="7696200" y="58674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Measles </a:t>
            </a:r>
          </a:p>
        </p:txBody>
      </p:sp>
      <p:sp>
        <p:nvSpPr>
          <p:cNvPr id="433165" name="Text Box 13"/>
          <p:cNvSpPr txBox="1">
            <a:spLocks noChangeArrowheads="1"/>
          </p:cNvSpPr>
          <p:nvPr/>
        </p:nvSpPr>
        <p:spPr bwMode="auto">
          <a:xfrm>
            <a:off x="4572000" y="18288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Hepatitis </a:t>
            </a:r>
          </a:p>
        </p:txBody>
      </p:sp>
    </p:spTree>
    <p:extLst>
      <p:ext uri="{BB962C8B-B14F-4D97-AF65-F5344CB8AC3E}">
        <p14:creationId xmlns:p14="http://schemas.microsoft.com/office/powerpoint/2010/main" val="1758775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Influenza: 1918 pandemic</a:t>
            </a:r>
          </a:p>
        </p:txBody>
      </p:sp>
      <p:pic>
        <p:nvPicPr>
          <p:cNvPr id="43725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600200"/>
            <a:ext cx="2711450" cy="2819400"/>
          </a:xfrm>
          <a:noFill/>
          <a:ln/>
        </p:spPr>
      </p:pic>
      <p:pic>
        <p:nvPicPr>
          <p:cNvPr id="43725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2665413"/>
            <a:ext cx="5257800" cy="4192587"/>
          </a:xfrm>
          <a:noFill/>
          <a:ln/>
        </p:spPr>
      </p:pic>
      <p:sp>
        <p:nvSpPr>
          <p:cNvPr id="437256" name="Text Box 8"/>
          <p:cNvSpPr txBox="1">
            <a:spLocks noChangeArrowheads="1"/>
          </p:cNvSpPr>
          <p:nvPr/>
        </p:nvSpPr>
        <p:spPr bwMode="auto">
          <a:xfrm>
            <a:off x="457200" y="4724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RNA Virus</a:t>
            </a:r>
          </a:p>
        </p:txBody>
      </p:sp>
      <p:sp>
        <p:nvSpPr>
          <p:cNvPr id="437257" name="Text Box 9"/>
          <p:cNvSpPr txBox="1">
            <a:spLocks noChangeArrowheads="1"/>
          </p:cNvSpPr>
          <p:nvPr/>
        </p:nvSpPr>
        <p:spPr bwMode="auto">
          <a:xfrm>
            <a:off x="3962400" y="19812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30-40 million deaths worldwide</a:t>
            </a:r>
          </a:p>
        </p:txBody>
      </p:sp>
    </p:spTree>
    <p:extLst>
      <p:ext uri="{BB962C8B-B14F-4D97-AF65-F5344CB8AC3E}">
        <p14:creationId xmlns:p14="http://schemas.microsoft.com/office/powerpoint/2010/main" val="965699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029200" cy="1139825"/>
          </a:xfrm>
        </p:spPr>
        <p:txBody>
          <a:bodyPr/>
          <a:lstStyle/>
          <a:p>
            <a:r>
              <a:rPr lang="en-US"/>
              <a:t>Smallpox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Eradicated in 1976</a:t>
            </a:r>
          </a:p>
          <a:p>
            <a:pPr lvl="1"/>
            <a:r>
              <a:rPr lang="en-US"/>
              <a:t>Vaccinations ceased in 1980</a:t>
            </a:r>
          </a:p>
          <a:p>
            <a:pPr lvl="1">
              <a:buFont typeface="Wingdings" pitchFamily="2" charset="2"/>
              <a:buNone/>
            </a:pPr>
            <a:endParaRPr lang="en-US"/>
          </a:p>
        </p:txBody>
      </p:sp>
      <p:pic>
        <p:nvPicPr>
          <p:cNvPr id="44032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3810000"/>
            <a:ext cx="3352800" cy="2790825"/>
          </a:xfrm>
          <a:noFill/>
          <a:ln/>
        </p:spPr>
      </p:pic>
      <p:pic>
        <p:nvPicPr>
          <p:cNvPr id="440326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717925"/>
            <a:ext cx="3962400" cy="3036888"/>
          </a:xfrm>
          <a:noFill/>
          <a:ln/>
        </p:spPr>
      </p:pic>
      <p:pic>
        <p:nvPicPr>
          <p:cNvPr id="4403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762000"/>
            <a:ext cx="3146425" cy="27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405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Emerging viruses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/>
          <a:p>
            <a:r>
              <a:rPr lang="en-US" sz="2800" dirty="0"/>
              <a:t>Viruses that </a:t>
            </a:r>
            <a:r>
              <a:rPr lang="en-US" sz="2800" dirty="0">
                <a:solidFill>
                  <a:srgbClr val="0000CC"/>
                </a:solidFill>
              </a:rPr>
              <a:t>mutate</a:t>
            </a:r>
            <a:r>
              <a:rPr lang="en-US" sz="2800" dirty="0"/>
              <a:t> &amp; “jump” host species</a:t>
            </a:r>
          </a:p>
          <a:p>
            <a:pPr lvl="1"/>
            <a:r>
              <a:rPr lang="en-US" sz="2400" dirty="0"/>
              <a:t>Hanta virus</a:t>
            </a:r>
          </a:p>
          <a:p>
            <a:pPr lvl="1"/>
            <a:r>
              <a:rPr lang="en-US" sz="2400" dirty="0"/>
              <a:t>Ebola virus</a:t>
            </a:r>
          </a:p>
        </p:txBody>
      </p:sp>
      <p:pic>
        <p:nvPicPr>
          <p:cNvPr id="443397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905000"/>
            <a:ext cx="4148138" cy="3730625"/>
          </a:xfrm>
          <a:noFill/>
          <a:ln/>
        </p:spPr>
      </p:pic>
      <p:pic>
        <p:nvPicPr>
          <p:cNvPr id="443398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3352800"/>
            <a:ext cx="3200400" cy="32686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493063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534400" cy="503238"/>
          </a:xfrm>
        </p:spPr>
        <p:txBody>
          <a:bodyPr>
            <a:normAutofit fontScale="90000"/>
          </a:bodyPr>
          <a:lstStyle/>
          <a:p>
            <a:r>
              <a:rPr lang="en-US"/>
              <a:t>Evolution of Viruses</a:t>
            </a:r>
            <a:endParaRPr lang="en-US">
              <a:solidFill>
                <a:srgbClr val="993366"/>
              </a:solidFill>
            </a:endParaRP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" y="1200150"/>
            <a:ext cx="8534400" cy="542925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3000" dirty="0"/>
              <a:t>Viruses do not fit our definition of living organisms</a:t>
            </a:r>
          </a:p>
          <a:p>
            <a:pPr>
              <a:lnSpc>
                <a:spcPct val="95000"/>
              </a:lnSpc>
            </a:pPr>
            <a:r>
              <a:rPr lang="en-US" sz="3000" dirty="0"/>
              <a:t>Since viruses can reproduce only within cells, they probably evolved as bits of cellular nucleic acid</a:t>
            </a:r>
          </a:p>
          <a:p>
            <a:pPr>
              <a:lnSpc>
                <a:spcPct val="95000"/>
              </a:lnSpc>
            </a:pPr>
            <a:r>
              <a:rPr lang="en-US" sz="3000" dirty="0"/>
              <a:t>Candidates for the source of viral genomes are </a:t>
            </a:r>
            <a:r>
              <a:rPr lang="en-US" sz="3000" dirty="0">
                <a:solidFill>
                  <a:srgbClr val="0000CC"/>
                </a:solidFill>
              </a:rPr>
              <a:t>plasmids</a:t>
            </a:r>
            <a:r>
              <a:rPr lang="en-US" sz="3000" dirty="0"/>
              <a:t>, circular DNA in bacteria and yeasts, and </a:t>
            </a:r>
            <a:r>
              <a:rPr lang="en-US" sz="3000" dirty="0">
                <a:solidFill>
                  <a:srgbClr val="0000CC"/>
                </a:solidFill>
              </a:rPr>
              <a:t>transposons</a:t>
            </a:r>
            <a:r>
              <a:rPr lang="en-US" sz="3000" dirty="0"/>
              <a:t>, small mobile DNA segments</a:t>
            </a:r>
          </a:p>
          <a:p>
            <a:pPr>
              <a:lnSpc>
                <a:spcPct val="95000"/>
              </a:lnSpc>
            </a:pPr>
            <a:r>
              <a:rPr lang="en-US" sz="3000" dirty="0"/>
              <a:t>Plasmids, transposons, and viruses are all mobile genetic elements</a:t>
            </a:r>
          </a:p>
        </p:txBody>
      </p:sp>
    </p:spTree>
    <p:extLst>
      <p:ext uri="{BB962C8B-B14F-4D97-AF65-F5344CB8AC3E}">
        <p14:creationId xmlns:p14="http://schemas.microsoft.com/office/powerpoint/2010/main" val="246098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1060</Words>
  <Application>Microsoft Office PowerPoint</Application>
  <PresentationFormat>On-screen Show (4:3)</PresentationFormat>
  <Paragraphs>242</Paragraphs>
  <Slides>30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Viral genetics</vt:lpstr>
      <vt:lpstr>A sense of size</vt:lpstr>
      <vt:lpstr>What is a virus?</vt:lpstr>
      <vt:lpstr>PowerPoint Presentation</vt:lpstr>
      <vt:lpstr>Viral genomes</vt:lpstr>
      <vt:lpstr>PowerPoint Presentation</vt:lpstr>
      <vt:lpstr>Viral protein coat</vt:lpstr>
      <vt:lpstr>PowerPoint Presentation</vt:lpstr>
      <vt:lpstr>Viral envelope</vt:lpstr>
      <vt:lpstr>Bacteriophages </vt:lpstr>
      <vt:lpstr>Generalized viral life cycle</vt:lpstr>
      <vt:lpstr>PowerPoint Presentation</vt:lpstr>
      <vt:lpstr>The Lytic Cycle</vt:lpstr>
      <vt:lpstr>Lytic life cycle of phages</vt:lpstr>
      <vt:lpstr>The Lysogenic Cycle</vt:lpstr>
      <vt:lpstr>Lysogenic life cycle of phages</vt:lpstr>
      <vt:lpstr>Viral Hosts </vt:lpstr>
      <vt:lpstr>Defenses against viruses </vt:lpstr>
      <vt:lpstr>RNA Viruses</vt:lpstr>
      <vt:lpstr>Retroviruses: HIV</vt:lpstr>
      <vt:lpstr>HIV infection</vt:lpstr>
      <vt:lpstr>PowerPoint Presentation</vt:lpstr>
      <vt:lpstr>Symptoms of viral infection</vt:lpstr>
      <vt:lpstr>Cancer Viruses</vt:lpstr>
      <vt:lpstr>Cancer viruses</vt:lpstr>
      <vt:lpstr>Viral diseases</vt:lpstr>
      <vt:lpstr>Influenza: 1918 pandemic</vt:lpstr>
      <vt:lpstr>Smallpox</vt:lpstr>
      <vt:lpstr>Emerging viruses</vt:lpstr>
      <vt:lpstr>Evolution of Viruses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10</cp:revision>
  <dcterms:created xsi:type="dcterms:W3CDTF">2012-07-30T23:59:11Z</dcterms:created>
  <dcterms:modified xsi:type="dcterms:W3CDTF">2012-08-07T23:16:01Z</dcterms:modified>
</cp:coreProperties>
</file>