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7" r:id="rId3"/>
    <p:sldId id="259" r:id="rId4"/>
    <p:sldId id="266" r:id="rId5"/>
    <p:sldId id="260" r:id="rId6"/>
    <p:sldId id="265" r:id="rId7"/>
    <p:sldId id="261" r:id="rId8"/>
    <p:sldId id="264" r:id="rId9"/>
    <p:sldId id="262" r:id="rId10"/>
    <p:sldId id="263" r:id="rId11"/>
    <p:sldId id="268"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4" d="100"/>
          <a:sy n="74" d="100"/>
        </p:scale>
        <p:origin x="-35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3B57582-2842-493C-B680-2BE77E82EB20}" type="datetimeFigureOut">
              <a:rPr lang="en-US" smtClean="0"/>
              <a:t>4/10/2013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4171B-992A-43BF-95C8-6F06FBF736C4}" type="slidenum">
              <a:rPr lang="en-US" smtClean="0"/>
              <a:t>‹#›</a:t>
            </a:fld>
            <a:endParaRPr lang="en-US"/>
          </a:p>
        </p:txBody>
      </p:sp>
    </p:spTree>
    <p:extLst>
      <p:ext uri="{BB962C8B-B14F-4D97-AF65-F5344CB8AC3E}">
        <p14:creationId xmlns:p14="http://schemas.microsoft.com/office/powerpoint/2010/main" val="601699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B57582-2842-493C-B680-2BE77E82EB20}" type="datetimeFigureOut">
              <a:rPr lang="en-US" smtClean="0"/>
              <a:t>4/10/2013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4171B-992A-43BF-95C8-6F06FBF736C4}" type="slidenum">
              <a:rPr lang="en-US" smtClean="0"/>
              <a:t>‹#›</a:t>
            </a:fld>
            <a:endParaRPr lang="en-US"/>
          </a:p>
        </p:txBody>
      </p:sp>
    </p:spTree>
    <p:extLst>
      <p:ext uri="{BB962C8B-B14F-4D97-AF65-F5344CB8AC3E}">
        <p14:creationId xmlns:p14="http://schemas.microsoft.com/office/powerpoint/2010/main" val="3212086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B57582-2842-493C-B680-2BE77E82EB20}" type="datetimeFigureOut">
              <a:rPr lang="en-US" smtClean="0"/>
              <a:t>4/10/2013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4171B-992A-43BF-95C8-6F06FBF736C4}" type="slidenum">
              <a:rPr lang="en-US" smtClean="0"/>
              <a:t>‹#›</a:t>
            </a:fld>
            <a:endParaRPr lang="en-US"/>
          </a:p>
        </p:txBody>
      </p:sp>
    </p:spTree>
    <p:extLst>
      <p:ext uri="{BB962C8B-B14F-4D97-AF65-F5344CB8AC3E}">
        <p14:creationId xmlns:p14="http://schemas.microsoft.com/office/powerpoint/2010/main" val="1017195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B57582-2842-493C-B680-2BE77E82EB20}" type="datetimeFigureOut">
              <a:rPr lang="en-US" smtClean="0"/>
              <a:t>4/10/2013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4171B-992A-43BF-95C8-6F06FBF736C4}" type="slidenum">
              <a:rPr lang="en-US" smtClean="0"/>
              <a:t>‹#›</a:t>
            </a:fld>
            <a:endParaRPr lang="en-US"/>
          </a:p>
        </p:txBody>
      </p:sp>
    </p:spTree>
    <p:extLst>
      <p:ext uri="{BB962C8B-B14F-4D97-AF65-F5344CB8AC3E}">
        <p14:creationId xmlns:p14="http://schemas.microsoft.com/office/powerpoint/2010/main" val="3228986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3B57582-2842-493C-B680-2BE77E82EB20}" type="datetimeFigureOut">
              <a:rPr lang="en-US" smtClean="0"/>
              <a:t>4/10/2013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F4171B-992A-43BF-95C8-6F06FBF736C4}" type="slidenum">
              <a:rPr lang="en-US" smtClean="0"/>
              <a:t>‹#›</a:t>
            </a:fld>
            <a:endParaRPr lang="en-US"/>
          </a:p>
        </p:txBody>
      </p:sp>
    </p:spTree>
    <p:extLst>
      <p:ext uri="{BB962C8B-B14F-4D97-AF65-F5344CB8AC3E}">
        <p14:creationId xmlns:p14="http://schemas.microsoft.com/office/powerpoint/2010/main" val="3350046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3B57582-2842-493C-B680-2BE77E82EB20}" type="datetimeFigureOut">
              <a:rPr lang="en-US" smtClean="0"/>
              <a:t>4/10/2013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F4171B-992A-43BF-95C8-6F06FBF736C4}" type="slidenum">
              <a:rPr lang="en-US" smtClean="0"/>
              <a:t>‹#›</a:t>
            </a:fld>
            <a:endParaRPr lang="en-US"/>
          </a:p>
        </p:txBody>
      </p:sp>
    </p:spTree>
    <p:extLst>
      <p:ext uri="{BB962C8B-B14F-4D97-AF65-F5344CB8AC3E}">
        <p14:creationId xmlns:p14="http://schemas.microsoft.com/office/powerpoint/2010/main" val="2819725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B57582-2842-493C-B680-2BE77E82EB20}" type="datetimeFigureOut">
              <a:rPr lang="en-US" smtClean="0"/>
              <a:t>4/10/2013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F4171B-992A-43BF-95C8-6F06FBF736C4}" type="slidenum">
              <a:rPr lang="en-US" smtClean="0"/>
              <a:t>‹#›</a:t>
            </a:fld>
            <a:endParaRPr lang="en-US"/>
          </a:p>
        </p:txBody>
      </p:sp>
    </p:spTree>
    <p:extLst>
      <p:ext uri="{BB962C8B-B14F-4D97-AF65-F5344CB8AC3E}">
        <p14:creationId xmlns:p14="http://schemas.microsoft.com/office/powerpoint/2010/main" val="1028797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B57582-2842-493C-B680-2BE77E82EB20}" type="datetimeFigureOut">
              <a:rPr lang="en-US" smtClean="0"/>
              <a:t>4/10/2013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4171B-992A-43BF-95C8-6F06FBF736C4}" type="slidenum">
              <a:rPr lang="en-US" smtClean="0"/>
              <a:t>‹#›</a:t>
            </a:fld>
            <a:endParaRPr lang="en-US"/>
          </a:p>
        </p:txBody>
      </p:sp>
    </p:spTree>
    <p:extLst>
      <p:ext uri="{BB962C8B-B14F-4D97-AF65-F5344CB8AC3E}">
        <p14:creationId xmlns:p14="http://schemas.microsoft.com/office/powerpoint/2010/main" val="2598578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B57582-2842-493C-B680-2BE77E82EB20}" type="datetimeFigureOut">
              <a:rPr lang="en-US" smtClean="0"/>
              <a:t>4/10/2013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4171B-992A-43BF-95C8-6F06FBF736C4}" type="slidenum">
              <a:rPr lang="en-US" smtClean="0"/>
              <a:t>‹#›</a:t>
            </a:fld>
            <a:endParaRPr lang="en-US"/>
          </a:p>
        </p:txBody>
      </p:sp>
    </p:spTree>
    <p:extLst>
      <p:ext uri="{BB962C8B-B14F-4D97-AF65-F5344CB8AC3E}">
        <p14:creationId xmlns:p14="http://schemas.microsoft.com/office/powerpoint/2010/main" val="2426035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B57582-2842-493C-B680-2BE77E82EB20}" type="datetimeFigureOut">
              <a:rPr lang="en-US" smtClean="0"/>
              <a:t>4/10/2013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4171B-992A-43BF-95C8-6F06FBF736C4}" type="slidenum">
              <a:rPr lang="en-US" smtClean="0"/>
              <a:t>‹#›</a:t>
            </a:fld>
            <a:endParaRPr lang="en-US"/>
          </a:p>
        </p:txBody>
      </p:sp>
    </p:spTree>
    <p:extLst>
      <p:ext uri="{BB962C8B-B14F-4D97-AF65-F5344CB8AC3E}">
        <p14:creationId xmlns:p14="http://schemas.microsoft.com/office/powerpoint/2010/main" val="2822796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B57582-2842-493C-B680-2BE77E82EB20}" type="datetimeFigureOut">
              <a:rPr lang="en-US" smtClean="0"/>
              <a:t>4/10/2013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4171B-992A-43BF-95C8-6F06FBF736C4}" type="slidenum">
              <a:rPr lang="en-US" smtClean="0"/>
              <a:t>‹#›</a:t>
            </a:fld>
            <a:endParaRPr lang="en-US"/>
          </a:p>
        </p:txBody>
      </p:sp>
    </p:spTree>
    <p:extLst>
      <p:ext uri="{BB962C8B-B14F-4D97-AF65-F5344CB8AC3E}">
        <p14:creationId xmlns:p14="http://schemas.microsoft.com/office/powerpoint/2010/main" val="3196236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B57582-2842-493C-B680-2BE77E82EB20}" type="datetimeFigureOut">
              <a:rPr lang="en-US" smtClean="0"/>
              <a:t>4/10/2013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F4171B-992A-43BF-95C8-6F06FBF736C4}" type="slidenum">
              <a:rPr lang="en-US" smtClean="0"/>
              <a:t>‹#›</a:t>
            </a:fld>
            <a:endParaRPr lang="en-US"/>
          </a:p>
        </p:txBody>
      </p:sp>
    </p:spTree>
    <p:extLst>
      <p:ext uri="{BB962C8B-B14F-4D97-AF65-F5344CB8AC3E}">
        <p14:creationId xmlns:p14="http://schemas.microsoft.com/office/powerpoint/2010/main" val="2126830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Warm Up 4/11/2013</a:t>
            </a:r>
            <a:endParaRPr lang="en-US" dirty="0"/>
          </a:p>
        </p:txBody>
      </p:sp>
      <p:sp>
        <p:nvSpPr>
          <p:cNvPr id="3" name="Content Placeholder 2"/>
          <p:cNvSpPr>
            <a:spLocks noGrp="1"/>
          </p:cNvSpPr>
          <p:nvPr>
            <p:ph idx="1"/>
          </p:nvPr>
        </p:nvSpPr>
        <p:spPr/>
        <p:txBody>
          <a:bodyPr/>
          <a:lstStyle/>
          <a:p>
            <a:r>
              <a:rPr lang="en-US" dirty="0" smtClean="0"/>
              <a:t>What changes in the Europe led to the Scientific Revolution?</a:t>
            </a:r>
          </a:p>
          <a:p>
            <a:endParaRPr lang="en-US" dirty="0"/>
          </a:p>
          <a:p>
            <a:r>
              <a:rPr lang="en-US" dirty="0" smtClean="0"/>
              <a:t>What is the difference between a geocentric and heliocentric view of the universe?</a:t>
            </a:r>
            <a:endParaRPr lang="en-US" dirty="0"/>
          </a:p>
        </p:txBody>
      </p:sp>
    </p:spTree>
    <p:extLst>
      <p:ext uri="{BB962C8B-B14F-4D97-AF65-F5344CB8AC3E}">
        <p14:creationId xmlns:p14="http://schemas.microsoft.com/office/powerpoint/2010/main" val="3515259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Great Astronomers of the Scientific Revolution Roaming Readers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70971307"/>
              </p:ext>
            </p:extLst>
          </p:nvPr>
        </p:nvGraphicFramePr>
        <p:xfrm>
          <a:off x="533400" y="3048000"/>
          <a:ext cx="8077204" cy="3427651"/>
        </p:xfrm>
        <a:graphic>
          <a:graphicData uri="http://schemas.openxmlformats.org/drawingml/2006/table">
            <a:tbl>
              <a:tblPr firstRow="1" firstCol="1" bandRow="1">
                <a:tableStyleId>{5C22544A-7EE6-4342-B048-85BDC9FD1C3A}</a:tableStyleId>
              </a:tblPr>
              <a:tblGrid>
                <a:gridCol w="2019301"/>
                <a:gridCol w="2019301"/>
                <a:gridCol w="2019301"/>
                <a:gridCol w="2019301"/>
              </a:tblGrid>
              <a:tr h="469359">
                <a:tc>
                  <a:txBody>
                    <a:bodyPr/>
                    <a:lstStyle/>
                    <a:p>
                      <a:pPr marL="0" marR="0" algn="ctr">
                        <a:lnSpc>
                          <a:spcPct val="115000"/>
                        </a:lnSpc>
                        <a:spcBef>
                          <a:spcPts val="0"/>
                        </a:spcBef>
                        <a:spcAft>
                          <a:spcPts val="0"/>
                        </a:spcAft>
                      </a:pPr>
                      <a:r>
                        <a:rPr lang="en-US" sz="2000">
                          <a:effectLst/>
                        </a:rPr>
                        <a:t>Name:</a:t>
                      </a:r>
                      <a:endParaRPr lang="en-US" sz="2000">
                        <a:effectLst/>
                        <a:latin typeface="Calibri"/>
                        <a:ea typeface="Calibri"/>
                        <a:cs typeface="Times New Roman"/>
                      </a:endParaRPr>
                    </a:p>
                  </a:txBody>
                  <a:tcPr marL="65594" marR="65594" marT="0" marB="0"/>
                </a:tc>
                <a:tc>
                  <a:txBody>
                    <a:bodyPr/>
                    <a:lstStyle/>
                    <a:p>
                      <a:pPr marL="0" marR="0" algn="ctr">
                        <a:lnSpc>
                          <a:spcPct val="115000"/>
                        </a:lnSpc>
                        <a:spcBef>
                          <a:spcPts val="0"/>
                        </a:spcBef>
                        <a:spcAft>
                          <a:spcPts val="0"/>
                        </a:spcAft>
                      </a:pPr>
                      <a:r>
                        <a:rPr lang="en-US" sz="2000" dirty="0">
                          <a:effectLst/>
                        </a:rPr>
                        <a:t>Life span:</a:t>
                      </a:r>
                      <a:endParaRPr lang="en-US" sz="2000" dirty="0">
                        <a:effectLst/>
                        <a:latin typeface="Calibri"/>
                        <a:ea typeface="Calibri"/>
                        <a:cs typeface="Times New Roman"/>
                      </a:endParaRPr>
                    </a:p>
                  </a:txBody>
                  <a:tcPr marL="65594" marR="65594" marT="0" marB="0"/>
                </a:tc>
                <a:tc>
                  <a:txBody>
                    <a:bodyPr/>
                    <a:lstStyle/>
                    <a:p>
                      <a:pPr marL="0" marR="0" algn="ctr">
                        <a:lnSpc>
                          <a:spcPct val="115000"/>
                        </a:lnSpc>
                        <a:spcBef>
                          <a:spcPts val="0"/>
                        </a:spcBef>
                        <a:spcAft>
                          <a:spcPts val="0"/>
                        </a:spcAft>
                      </a:pPr>
                      <a:r>
                        <a:rPr lang="en-US" sz="2000">
                          <a:effectLst/>
                        </a:rPr>
                        <a:t>View of Universe:</a:t>
                      </a:r>
                      <a:endParaRPr lang="en-US" sz="2000">
                        <a:effectLst/>
                        <a:latin typeface="Calibri"/>
                        <a:ea typeface="Calibri"/>
                        <a:cs typeface="Times New Roman"/>
                      </a:endParaRPr>
                    </a:p>
                  </a:txBody>
                  <a:tcPr marL="65594" marR="65594" marT="0" marB="0"/>
                </a:tc>
                <a:tc>
                  <a:txBody>
                    <a:bodyPr/>
                    <a:lstStyle/>
                    <a:p>
                      <a:pPr marL="0" marR="0" algn="ctr">
                        <a:lnSpc>
                          <a:spcPct val="115000"/>
                        </a:lnSpc>
                        <a:spcBef>
                          <a:spcPts val="0"/>
                        </a:spcBef>
                        <a:spcAft>
                          <a:spcPts val="0"/>
                        </a:spcAft>
                      </a:pPr>
                      <a:r>
                        <a:rPr lang="en-US" sz="2000" dirty="0">
                          <a:effectLst/>
                        </a:rPr>
                        <a:t>Other contributions:</a:t>
                      </a:r>
                      <a:endParaRPr lang="en-US" sz="2000" dirty="0">
                        <a:effectLst/>
                        <a:latin typeface="Calibri"/>
                        <a:ea typeface="Calibri"/>
                        <a:cs typeface="Times New Roman"/>
                      </a:endParaRPr>
                    </a:p>
                  </a:txBody>
                  <a:tcPr marL="65594" marR="65594" marT="0" marB="0"/>
                </a:tc>
              </a:tr>
              <a:tr h="537385">
                <a:tc>
                  <a:txBody>
                    <a:bodyPr/>
                    <a:lstStyle/>
                    <a:p>
                      <a:pPr marL="0" marR="0">
                        <a:lnSpc>
                          <a:spcPct val="115000"/>
                        </a:lnSpc>
                        <a:spcBef>
                          <a:spcPts val="0"/>
                        </a:spcBef>
                        <a:spcAft>
                          <a:spcPts val="0"/>
                        </a:spcAft>
                      </a:pPr>
                      <a:r>
                        <a:rPr lang="en-US" sz="1100" dirty="0">
                          <a:effectLst/>
                        </a:rPr>
                        <a:t> </a:t>
                      </a:r>
                    </a:p>
                    <a:p>
                      <a:pPr marL="0" marR="0">
                        <a:lnSpc>
                          <a:spcPct val="115000"/>
                        </a:lnSpc>
                        <a:spcBef>
                          <a:spcPts val="0"/>
                        </a:spcBef>
                        <a:spcAft>
                          <a:spcPts val="0"/>
                        </a:spcAft>
                      </a:pPr>
                      <a:endParaRPr lang="en-US" sz="1100" dirty="0">
                        <a:effectLst/>
                      </a:endParaRPr>
                    </a:p>
                    <a:p>
                      <a:pPr marL="0" marR="0">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5594" marR="65594" marT="0" marB="0"/>
                </a:tc>
                <a:tc>
                  <a:txBody>
                    <a:bodyPr/>
                    <a:lstStyle/>
                    <a:p>
                      <a:pPr marL="0" marR="0">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5594" marR="65594" marT="0" marB="0"/>
                </a:tc>
                <a:tc>
                  <a:txBody>
                    <a:bodyPr/>
                    <a:lstStyle/>
                    <a:p>
                      <a:pPr marL="0" marR="0">
                        <a:lnSpc>
                          <a:spcPct val="115000"/>
                        </a:lnSpc>
                        <a:spcBef>
                          <a:spcPts val="0"/>
                        </a:spcBef>
                        <a:spcAft>
                          <a:spcPts val="0"/>
                        </a:spcAft>
                      </a:pPr>
                      <a:r>
                        <a:rPr lang="en-US" sz="1100">
                          <a:effectLst/>
                        </a:rPr>
                        <a:t> </a:t>
                      </a:r>
                      <a:endParaRPr lang="en-US" sz="1100">
                        <a:effectLst/>
                        <a:latin typeface="Calibri"/>
                        <a:ea typeface="Calibri"/>
                        <a:cs typeface="Times New Roman"/>
                      </a:endParaRPr>
                    </a:p>
                  </a:txBody>
                  <a:tcPr marL="65594" marR="65594" marT="0" marB="0"/>
                </a:tc>
                <a:tc>
                  <a:txBody>
                    <a:bodyPr/>
                    <a:lstStyle/>
                    <a:p>
                      <a:pPr marL="0" marR="0">
                        <a:lnSpc>
                          <a:spcPct val="115000"/>
                        </a:lnSpc>
                        <a:spcBef>
                          <a:spcPts val="0"/>
                        </a:spcBef>
                        <a:spcAft>
                          <a:spcPts val="0"/>
                        </a:spcAft>
                      </a:pPr>
                      <a:r>
                        <a:rPr lang="en-US" sz="1100">
                          <a:effectLst/>
                        </a:rPr>
                        <a:t> </a:t>
                      </a:r>
                      <a:endParaRPr lang="en-US" sz="1100">
                        <a:effectLst/>
                        <a:latin typeface="Calibri"/>
                        <a:ea typeface="Calibri"/>
                        <a:cs typeface="Times New Roman"/>
                      </a:endParaRPr>
                    </a:p>
                  </a:txBody>
                  <a:tcPr marL="65594" marR="65594" marT="0" marB="0"/>
                </a:tc>
              </a:tr>
              <a:tr h="732330">
                <a:tc>
                  <a:txBody>
                    <a:bodyPr/>
                    <a:lstStyle/>
                    <a:p>
                      <a:pPr marL="0" marR="0">
                        <a:lnSpc>
                          <a:spcPct val="115000"/>
                        </a:lnSpc>
                        <a:spcBef>
                          <a:spcPts val="0"/>
                        </a:spcBef>
                        <a:spcAft>
                          <a:spcPts val="0"/>
                        </a:spcAft>
                      </a:pPr>
                      <a:r>
                        <a:rPr lang="en-US" sz="1100" dirty="0">
                          <a:effectLst/>
                        </a:rPr>
                        <a:t> </a:t>
                      </a:r>
                    </a:p>
                    <a:p>
                      <a:pPr marL="0" marR="0">
                        <a:lnSpc>
                          <a:spcPct val="115000"/>
                        </a:lnSpc>
                        <a:spcBef>
                          <a:spcPts val="0"/>
                        </a:spcBef>
                        <a:spcAft>
                          <a:spcPts val="0"/>
                        </a:spcAft>
                      </a:pPr>
                      <a:r>
                        <a:rPr lang="en-US" sz="1100" dirty="0">
                          <a:effectLst/>
                        </a:rPr>
                        <a:t> </a:t>
                      </a:r>
                    </a:p>
                    <a:p>
                      <a:pPr marL="0" marR="0">
                        <a:lnSpc>
                          <a:spcPct val="115000"/>
                        </a:lnSpc>
                        <a:spcBef>
                          <a:spcPts val="0"/>
                        </a:spcBef>
                        <a:spcAft>
                          <a:spcPts val="0"/>
                        </a:spcAft>
                      </a:pPr>
                      <a:r>
                        <a:rPr lang="en-US" sz="1100" dirty="0">
                          <a:effectLst/>
                        </a:rPr>
                        <a:t> </a:t>
                      </a:r>
                    </a:p>
                    <a:p>
                      <a:pPr marL="0" marR="0">
                        <a:lnSpc>
                          <a:spcPct val="115000"/>
                        </a:lnSpc>
                        <a:spcBef>
                          <a:spcPts val="0"/>
                        </a:spcBef>
                        <a:spcAft>
                          <a:spcPts val="0"/>
                        </a:spcAft>
                      </a:pPr>
                      <a:endParaRPr lang="en-US" sz="1100" dirty="0">
                        <a:effectLst/>
                      </a:endParaRPr>
                    </a:p>
                  </a:txBody>
                  <a:tcPr marL="65594" marR="65594" marT="0" marB="0"/>
                </a:tc>
                <a:tc>
                  <a:txBody>
                    <a:bodyPr/>
                    <a:lstStyle/>
                    <a:p>
                      <a:pPr marL="0" marR="0">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5594" marR="65594" marT="0" marB="0"/>
                </a:tc>
                <a:tc>
                  <a:txBody>
                    <a:bodyPr/>
                    <a:lstStyle/>
                    <a:p>
                      <a:pPr marL="0" marR="0">
                        <a:lnSpc>
                          <a:spcPct val="115000"/>
                        </a:lnSpc>
                        <a:spcBef>
                          <a:spcPts val="0"/>
                        </a:spcBef>
                        <a:spcAft>
                          <a:spcPts val="0"/>
                        </a:spcAft>
                      </a:pPr>
                      <a:r>
                        <a:rPr lang="en-US" sz="1100">
                          <a:effectLst/>
                        </a:rPr>
                        <a:t> </a:t>
                      </a:r>
                      <a:endParaRPr lang="en-US" sz="1100">
                        <a:effectLst/>
                        <a:latin typeface="Calibri"/>
                        <a:ea typeface="Calibri"/>
                        <a:cs typeface="Times New Roman"/>
                      </a:endParaRPr>
                    </a:p>
                  </a:txBody>
                  <a:tcPr marL="65594" marR="65594" marT="0" marB="0"/>
                </a:tc>
                <a:tc>
                  <a:txBody>
                    <a:bodyPr/>
                    <a:lstStyle/>
                    <a:p>
                      <a:pPr marL="0" marR="0">
                        <a:lnSpc>
                          <a:spcPct val="115000"/>
                        </a:lnSpc>
                        <a:spcBef>
                          <a:spcPts val="0"/>
                        </a:spcBef>
                        <a:spcAft>
                          <a:spcPts val="0"/>
                        </a:spcAft>
                      </a:pPr>
                      <a:r>
                        <a:rPr lang="en-US" sz="1100">
                          <a:effectLst/>
                        </a:rPr>
                        <a:t> </a:t>
                      </a:r>
                      <a:endParaRPr lang="en-US" sz="1100">
                        <a:effectLst/>
                        <a:latin typeface="Calibri"/>
                        <a:ea typeface="Calibri"/>
                        <a:cs typeface="Times New Roman"/>
                      </a:endParaRPr>
                    </a:p>
                  </a:txBody>
                  <a:tcPr marL="65594" marR="65594" marT="0" marB="0"/>
                </a:tc>
              </a:tr>
              <a:tr h="658289">
                <a:tc>
                  <a:txBody>
                    <a:bodyPr/>
                    <a:lstStyle/>
                    <a:p>
                      <a:pPr marL="0" marR="0">
                        <a:lnSpc>
                          <a:spcPct val="115000"/>
                        </a:lnSpc>
                        <a:spcBef>
                          <a:spcPts val="0"/>
                        </a:spcBef>
                        <a:spcAft>
                          <a:spcPts val="0"/>
                        </a:spcAft>
                      </a:pPr>
                      <a:r>
                        <a:rPr lang="en-US" sz="1100" dirty="0">
                          <a:effectLst/>
                        </a:rPr>
                        <a:t> </a:t>
                      </a:r>
                    </a:p>
                    <a:p>
                      <a:pPr marL="0" marR="0">
                        <a:lnSpc>
                          <a:spcPct val="115000"/>
                        </a:lnSpc>
                        <a:spcBef>
                          <a:spcPts val="0"/>
                        </a:spcBef>
                        <a:spcAft>
                          <a:spcPts val="0"/>
                        </a:spcAft>
                      </a:pPr>
                      <a:r>
                        <a:rPr lang="en-US" sz="1100" dirty="0">
                          <a:effectLst/>
                        </a:rPr>
                        <a:t> </a:t>
                      </a:r>
                    </a:p>
                    <a:p>
                      <a:pPr marL="0" marR="0">
                        <a:lnSpc>
                          <a:spcPct val="115000"/>
                        </a:lnSpc>
                        <a:spcBef>
                          <a:spcPts val="0"/>
                        </a:spcBef>
                        <a:spcAft>
                          <a:spcPts val="0"/>
                        </a:spcAft>
                      </a:pPr>
                      <a:r>
                        <a:rPr lang="en-US" sz="1100" dirty="0">
                          <a:effectLst/>
                        </a:rPr>
                        <a:t> </a:t>
                      </a:r>
                    </a:p>
                    <a:p>
                      <a:pPr marL="0" marR="0">
                        <a:lnSpc>
                          <a:spcPct val="115000"/>
                        </a:lnSpc>
                        <a:spcBef>
                          <a:spcPts val="0"/>
                        </a:spcBef>
                        <a:spcAft>
                          <a:spcPts val="0"/>
                        </a:spcAft>
                      </a:pPr>
                      <a:r>
                        <a:rPr lang="en-US" sz="1100" dirty="0">
                          <a:effectLst/>
                        </a:rPr>
                        <a:t> </a:t>
                      </a:r>
                    </a:p>
                  </a:txBody>
                  <a:tcPr marL="65594" marR="65594" marT="0" marB="0"/>
                </a:tc>
                <a:tc>
                  <a:txBody>
                    <a:bodyPr/>
                    <a:lstStyle/>
                    <a:p>
                      <a:pPr marL="0" marR="0">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5594" marR="65594" marT="0" marB="0"/>
                </a:tc>
                <a:tc>
                  <a:txBody>
                    <a:bodyPr/>
                    <a:lstStyle/>
                    <a:p>
                      <a:pPr marL="0" marR="0">
                        <a:lnSpc>
                          <a:spcPct val="115000"/>
                        </a:lnSpc>
                        <a:spcBef>
                          <a:spcPts val="0"/>
                        </a:spcBef>
                        <a:spcAft>
                          <a:spcPts val="0"/>
                        </a:spcAft>
                      </a:pPr>
                      <a:r>
                        <a:rPr lang="en-US" sz="1100">
                          <a:effectLst/>
                        </a:rPr>
                        <a:t> </a:t>
                      </a:r>
                      <a:endParaRPr lang="en-US" sz="1100">
                        <a:effectLst/>
                        <a:latin typeface="Calibri"/>
                        <a:ea typeface="Calibri"/>
                        <a:cs typeface="Times New Roman"/>
                      </a:endParaRPr>
                    </a:p>
                  </a:txBody>
                  <a:tcPr marL="65594" marR="65594" marT="0" marB="0"/>
                </a:tc>
                <a:tc>
                  <a:txBody>
                    <a:bodyPr/>
                    <a:lstStyle/>
                    <a:p>
                      <a:pPr marL="0" marR="0">
                        <a:lnSpc>
                          <a:spcPct val="115000"/>
                        </a:lnSpc>
                        <a:spcBef>
                          <a:spcPts val="0"/>
                        </a:spcBef>
                        <a:spcAft>
                          <a:spcPts val="0"/>
                        </a:spcAft>
                      </a:pPr>
                      <a:r>
                        <a:rPr lang="en-US" sz="1100">
                          <a:effectLst/>
                        </a:rPr>
                        <a:t> </a:t>
                      </a:r>
                      <a:endParaRPr lang="en-US" sz="1100">
                        <a:effectLst/>
                        <a:latin typeface="Calibri"/>
                        <a:ea typeface="Calibri"/>
                        <a:cs typeface="Times New Roman"/>
                      </a:endParaRPr>
                    </a:p>
                  </a:txBody>
                  <a:tcPr marL="65594" marR="65594" marT="0" marB="0"/>
                </a:tc>
              </a:tr>
              <a:tr h="660448">
                <a:tc>
                  <a:txBody>
                    <a:bodyPr/>
                    <a:lstStyle/>
                    <a:p>
                      <a:pPr marL="0" marR="0">
                        <a:lnSpc>
                          <a:spcPct val="115000"/>
                        </a:lnSpc>
                        <a:spcBef>
                          <a:spcPts val="0"/>
                        </a:spcBef>
                        <a:spcAft>
                          <a:spcPts val="0"/>
                        </a:spcAft>
                      </a:pPr>
                      <a:r>
                        <a:rPr lang="en-US" sz="1100" dirty="0">
                          <a:effectLst/>
                        </a:rPr>
                        <a:t> </a:t>
                      </a:r>
                    </a:p>
                  </a:txBody>
                  <a:tcPr marL="65594" marR="65594" marT="0" marB="0"/>
                </a:tc>
                <a:tc>
                  <a:txBody>
                    <a:bodyPr/>
                    <a:lstStyle/>
                    <a:p>
                      <a:pPr marL="0" marR="0">
                        <a:lnSpc>
                          <a:spcPct val="115000"/>
                        </a:lnSpc>
                        <a:spcBef>
                          <a:spcPts val="0"/>
                        </a:spcBef>
                        <a:spcAft>
                          <a:spcPts val="0"/>
                        </a:spcAft>
                      </a:pPr>
                      <a:r>
                        <a:rPr lang="en-US" sz="1100">
                          <a:effectLst/>
                        </a:rPr>
                        <a:t> </a:t>
                      </a:r>
                      <a:endParaRPr lang="en-US" sz="1100">
                        <a:effectLst/>
                        <a:latin typeface="Calibri"/>
                        <a:ea typeface="Calibri"/>
                        <a:cs typeface="Times New Roman"/>
                      </a:endParaRPr>
                    </a:p>
                  </a:txBody>
                  <a:tcPr marL="65594" marR="65594" marT="0" marB="0"/>
                </a:tc>
                <a:tc>
                  <a:txBody>
                    <a:bodyPr/>
                    <a:lstStyle/>
                    <a:p>
                      <a:pPr marL="0" marR="0">
                        <a:lnSpc>
                          <a:spcPct val="115000"/>
                        </a:lnSpc>
                        <a:spcBef>
                          <a:spcPts val="0"/>
                        </a:spcBef>
                        <a:spcAft>
                          <a:spcPts val="0"/>
                        </a:spcAft>
                      </a:pPr>
                      <a:r>
                        <a:rPr lang="en-US" sz="1100">
                          <a:effectLst/>
                        </a:rPr>
                        <a:t> </a:t>
                      </a:r>
                      <a:endParaRPr lang="en-US" sz="1100">
                        <a:effectLst/>
                        <a:latin typeface="Calibri"/>
                        <a:ea typeface="Calibri"/>
                        <a:cs typeface="Times New Roman"/>
                      </a:endParaRPr>
                    </a:p>
                  </a:txBody>
                  <a:tcPr marL="65594" marR="65594" marT="0" marB="0"/>
                </a:tc>
                <a:tc>
                  <a:txBody>
                    <a:bodyPr/>
                    <a:lstStyle/>
                    <a:p>
                      <a:pPr marL="0" marR="0">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5594" marR="65594" marT="0" marB="0"/>
                </a:tc>
              </a:tr>
            </a:tbl>
          </a:graphicData>
        </a:graphic>
      </p:graphicFrame>
      <p:sp>
        <p:nvSpPr>
          <p:cNvPr id="5" name="TextBox 4"/>
          <p:cNvSpPr txBox="1"/>
          <p:nvPr/>
        </p:nvSpPr>
        <p:spPr>
          <a:xfrm>
            <a:off x="533400" y="1676400"/>
            <a:ext cx="8001000" cy="830997"/>
          </a:xfrm>
          <a:prstGeom prst="rect">
            <a:avLst/>
          </a:prstGeom>
          <a:noFill/>
        </p:spPr>
        <p:txBody>
          <a:bodyPr wrap="square" rtlCol="0">
            <a:spAutoFit/>
          </a:bodyPr>
          <a:lstStyle/>
          <a:p>
            <a:r>
              <a:rPr lang="en-US" sz="2400" dirty="0" smtClean="0"/>
              <a:t>Create a chart like this one on page SR 6 of your notebook. Fill in the chart as you visit each of the four stations.</a:t>
            </a:r>
            <a:endParaRPr lang="en-US" sz="2400" dirty="0"/>
          </a:p>
        </p:txBody>
      </p:sp>
    </p:spTree>
    <p:extLst>
      <p:ext uri="{BB962C8B-B14F-4D97-AF65-F5344CB8AC3E}">
        <p14:creationId xmlns:p14="http://schemas.microsoft.com/office/powerpoint/2010/main" val="1843697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Nicolaus</a:t>
            </a:r>
            <a:r>
              <a:rPr lang="en-US" dirty="0" smtClean="0"/>
              <a:t> Copernicus</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B. 2/19/1473 in Poland</a:t>
            </a:r>
          </a:p>
          <a:p>
            <a:r>
              <a:rPr lang="en-US" dirty="0" smtClean="0"/>
              <a:t>D. 5/24/1543</a:t>
            </a:r>
          </a:p>
          <a:p>
            <a:endParaRPr lang="en-US" dirty="0"/>
          </a:p>
          <a:p>
            <a:r>
              <a:rPr lang="en-US" dirty="0" smtClean="0"/>
              <a:t>Published his views on a heliocentric solar system shortly before his death</a:t>
            </a:r>
          </a:p>
          <a:p>
            <a:endParaRPr lang="en-US" dirty="0"/>
          </a:p>
          <a:p>
            <a:r>
              <a:rPr lang="en-US" dirty="0" smtClean="0"/>
              <a:t>De </a:t>
            </a:r>
            <a:r>
              <a:rPr lang="en-US" dirty="0" err="1" smtClean="0"/>
              <a:t>Revolutionibus</a:t>
            </a:r>
            <a:r>
              <a:rPr lang="en-US" dirty="0" smtClean="0"/>
              <a:t> </a:t>
            </a:r>
            <a:r>
              <a:rPr lang="en-US" dirty="0" err="1" smtClean="0"/>
              <a:t>Orbium</a:t>
            </a:r>
            <a:r>
              <a:rPr lang="en-US" dirty="0" smtClean="0"/>
              <a:t> </a:t>
            </a:r>
            <a:r>
              <a:rPr lang="en-US" dirty="0" err="1" smtClean="0"/>
              <a:t>Coelestium</a:t>
            </a:r>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029200" y="1981200"/>
            <a:ext cx="3341749" cy="3888581"/>
          </a:xfrm>
        </p:spPr>
      </p:pic>
    </p:spTree>
    <p:extLst>
      <p:ext uri="{BB962C8B-B14F-4D97-AF65-F5344CB8AC3E}">
        <p14:creationId xmlns:p14="http://schemas.microsoft.com/office/powerpoint/2010/main" val="940956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Nicolaus</a:t>
            </a:r>
            <a:r>
              <a:rPr lang="en-US" dirty="0" smtClean="0"/>
              <a:t> Copernicus</a:t>
            </a:r>
            <a:endParaRPr lang="en-US" dirty="0"/>
          </a:p>
        </p:txBody>
      </p:sp>
      <p:sp>
        <p:nvSpPr>
          <p:cNvPr id="6" name="Content Placeholder 5"/>
          <p:cNvSpPr>
            <a:spLocks noGrp="1"/>
          </p:cNvSpPr>
          <p:nvPr>
            <p:ph idx="1"/>
          </p:nvPr>
        </p:nvSpPr>
        <p:spPr>
          <a:xfrm>
            <a:off x="152400" y="1219200"/>
            <a:ext cx="8991600" cy="5638800"/>
          </a:xfrm>
        </p:spPr>
        <p:txBody>
          <a:bodyPr>
            <a:normAutofit fontScale="32500" lnSpcReduction="20000"/>
          </a:bodyPr>
          <a:lstStyle/>
          <a:p>
            <a:pPr marL="0" indent="0">
              <a:buNone/>
            </a:pPr>
            <a:r>
              <a:rPr lang="en-US" sz="5200" dirty="0"/>
              <a:t>	</a:t>
            </a:r>
            <a:r>
              <a:rPr lang="en-US" sz="5200" dirty="0" err="1" smtClean="0"/>
              <a:t>Nicolaus</a:t>
            </a:r>
            <a:r>
              <a:rPr lang="en-US" sz="5200" dirty="0" smtClean="0"/>
              <a:t> Copernicus was a Polish astronomer. He is best </a:t>
            </a:r>
            <a:r>
              <a:rPr lang="en-US" sz="5200" dirty="0"/>
              <a:t>known for his astronomical theory that </a:t>
            </a:r>
            <a:r>
              <a:rPr lang="en-US" sz="5200" dirty="0" smtClean="0"/>
              <a:t>universe is </a:t>
            </a:r>
            <a:r>
              <a:rPr lang="en-US" sz="5200" dirty="0" err="1" smtClean="0"/>
              <a:t>helocentric</a:t>
            </a:r>
            <a:r>
              <a:rPr lang="en-US" sz="5200" dirty="0" smtClean="0"/>
              <a:t>. The </a:t>
            </a:r>
            <a:r>
              <a:rPr lang="en-US" sz="5200" dirty="0"/>
              <a:t>major premises of Copernicus’s theory are that the earth rotates daily on its axis and revolves yearly around the sun. He </a:t>
            </a:r>
            <a:r>
              <a:rPr lang="en-US" sz="5200" dirty="0" smtClean="0"/>
              <a:t>argued </a:t>
            </a:r>
            <a:r>
              <a:rPr lang="en-US" sz="5200" dirty="0"/>
              <a:t>that the planets also circle the sun, and that the earth </a:t>
            </a:r>
            <a:r>
              <a:rPr lang="en-US" sz="5200" dirty="0" err="1"/>
              <a:t>precesses</a:t>
            </a:r>
            <a:r>
              <a:rPr lang="en-US" sz="5200" dirty="0"/>
              <a:t> on its axis (wobbles like a top) as it rotates. </a:t>
            </a:r>
            <a:r>
              <a:rPr lang="en-US" sz="5200" dirty="0" smtClean="0"/>
              <a:t>Copernicus’s </a:t>
            </a:r>
            <a:r>
              <a:rPr lang="en-US" sz="5200" dirty="0"/>
              <a:t>heliocentric theories of planetary motion </a:t>
            </a:r>
            <a:r>
              <a:rPr lang="en-US" sz="5200" dirty="0" smtClean="0"/>
              <a:t>accounted for </a:t>
            </a:r>
            <a:r>
              <a:rPr lang="en-US" sz="5200" dirty="0"/>
              <a:t>the apparent daily and yearly motion of the sun and stars, and it neatly explained the apparent retrograde motion of Mars, Jupiter, and Saturn, and why Mercury and Venus never move more than a certain distance from the sun. </a:t>
            </a:r>
            <a:endParaRPr lang="en-US" sz="5200" dirty="0"/>
          </a:p>
          <a:p>
            <a:pPr marL="0" indent="0">
              <a:buNone/>
            </a:pPr>
            <a:r>
              <a:rPr lang="en-US" sz="5200" dirty="0"/>
              <a:t>	</a:t>
            </a:r>
            <a:r>
              <a:rPr lang="en-US" sz="5200" dirty="0" smtClean="0"/>
              <a:t>Another </a:t>
            </a:r>
            <a:r>
              <a:rPr lang="en-US" sz="5200" dirty="0"/>
              <a:t>important feature of Copernican theory is that it allowed a new ordering of the planets according to their periods of revolution. In Copernicus’s universe, unlike Ptolemy’s, the greater the radius of a planet’s orbit, the greater the time the planet takes to make one circuit around the sun. But the price of accepting the concept of a moving earth was too high for most 16th-century readers who understood Copernicus’s claims. Instead, parts of his theory were adopted, while the radical core was ignored or rejected.</a:t>
            </a:r>
          </a:p>
          <a:p>
            <a:pPr marL="0" indent="0">
              <a:buNone/>
            </a:pPr>
            <a:r>
              <a:rPr lang="en-US" sz="5200" dirty="0" smtClean="0"/>
              <a:t>	There were only ten scholars who supported Copernicus between </a:t>
            </a:r>
            <a:r>
              <a:rPr lang="en-US" sz="5200" dirty="0"/>
              <a:t>1543 and 1600. </a:t>
            </a:r>
            <a:r>
              <a:rPr lang="en-US" sz="5200" dirty="0" smtClean="0"/>
              <a:t>The </a:t>
            </a:r>
            <a:r>
              <a:rPr lang="en-US" sz="5200" dirty="0"/>
              <a:t>most famous were Galileo and </a:t>
            </a:r>
            <a:r>
              <a:rPr lang="en-US" sz="5200" dirty="0" smtClean="0"/>
              <a:t>Johannes </a:t>
            </a:r>
            <a:r>
              <a:rPr lang="en-US" sz="5200" dirty="0" err="1"/>
              <a:t>Kepler</a:t>
            </a:r>
            <a:r>
              <a:rPr lang="en-US" sz="5200" dirty="0"/>
              <a:t>. These men often differed in their reasons for supporting the Copernican system. In 1588 an important middle position was developed by the Danish astronomer </a:t>
            </a:r>
            <a:r>
              <a:rPr lang="en-US" sz="5200" dirty="0" err="1"/>
              <a:t>Tycho</a:t>
            </a:r>
            <a:r>
              <a:rPr lang="en-US" sz="5200" dirty="0"/>
              <a:t> Brahe in which the earth remained at rest and all the planets revolved around the sun as it revolved around the earth.</a:t>
            </a:r>
          </a:p>
          <a:p>
            <a:pPr marL="0" indent="0">
              <a:buNone/>
            </a:pPr>
            <a:r>
              <a:rPr lang="en-US" sz="5200" dirty="0" smtClean="0"/>
              <a:t>	After </a:t>
            </a:r>
            <a:r>
              <a:rPr lang="en-US" sz="5200" dirty="0"/>
              <a:t>the suppression of Copernican theory occasioned by the ecclesiastical trial of Galileo in 1633, some Jesuit philosophers remained secret followers of Copernicus. Many others adopted the geocentric-heliocentric system of Brahe. By the late 17th century and the rise of the system of celestial mechanics propounded by the English natural philosopher Sir Isaac Newton, most major thinkers in England, France, the Netherlands, and Denmark were Copernicans. Natural philosophers in the other European countries, however, held strong anti-Copernican views for at least another century.</a:t>
            </a:r>
          </a:p>
          <a:p>
            <a:pPr marL="0" indent="0">
              <a:buNone/>
            </a:pPr>
            <a:endParaRPr lang="en-US" dirty="0"/>
          </a:p>
        </p:txBody>
      </p:sp>
    </p:spTree>
    <p:extLst>
      <p:ext uri="{BB962C8B-B14F-4D97-AF65-F5344CB8AC3E}">
        <p14:creationId xmlns:p14="http://schemas.microsoft.com/office/powerpoint/2010/main" val="3536019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Tycho</a:t>
            </a:r>
            <a:r>
              <a:rPr lang="en-US" dirty="0" smtClean="0"/>
              <a:t> Brahe</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B. 12/14/1546 in Denmark</a:t>
            </a:r>
          </a:p>
          <a:p>
            <a:r>
              <a:rPr lang="en-US" dirty="0" smtClean="0"/>
              <a:t>D. 10/24/1601</a:t>
            </a:r>
          </a:p>
          <a:p>
            <a:endParaRPr lang="en-US" dirty="0"/>
          </a:p>
          <a:p>
            <a:r>
              <a:rPr lang="en-US" dirty="0" smtClean="0"/>
              <a:t>Precision measurements of celestial bodies</a:t>
            </a:r>
          </a:p>
          <a:p>
            <a:endParaRPr lang="en-US" dirty="0"/>
          </a:p>
          <a:p>
            <a:r>
              <a:rPr lang="en-US" dirty="0" smtClean="0"/>
              <a:t>Assisted by Johannes </a:t>
            </a:r>
            <a:r>
              <a:rPr lang="en-US" dirty="0" err="1" smtClean="0"/>
              <a:t>Kepler</a:t>
            </a:r>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181600" y="1676400"/>
            <a:ext cx="2933700" cy="4353611"/>
          </a:xfrm>
        </p:spPr>
      </p:pic>
    </p:spTree>
    <p:extLst>
      <p:ext uri="{BB962C8B-B14F-4D97-AF65-F5344CB8AC3E}">
        <p14:creationId xmlns:p14="http://schemas.microsoft.com/office/powerpoint/2010/main" val="3435609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563562"/>
          </a:xfrm>
        </p:spPr>
        <p:txBody>
          <a:bodyPr>
            <a:normAutofit fontScale="90000"/>
          </a:bodyPr>
          <a:lstStyle/>
          <a:p>
            <a:r>
              <a:rPr lang="en-US" dirty="0" err="1" smtClean="0"/>
              <a:t>Tycho</a:t>
            </a:r>
            <a:r>
              <a:rPr lang="en-US" dirty="0" smtClean="0"/>
              <a:t> Brahe</a:t>
            </a:r>
            <a:endParaRPr lang="en-US" dirty="0"/>
          </a:p>
        </p:txBody>
      </p:sp>
      <p:sp>
        <p:nvSpPr>
          <p:cNvPr id="6" name="Content Placeholder 5"/>
          <p:cNvSpPr>
            <a:spLocks noGrp="1"/>
          </p:cNvSpPr>
          <p:nvPr>
            <p:ph idx="1"/>
          </p:nvPr>
        </p:nvSpPr>
        <p:spPr>
          <a:xfrm>
            <a:off x="0" y="685800"/>
            <a:ext cx="9144000" cy="6172200"/>
          </a:xfrm>
        </p:spPr>
        <p:txBody>
          <a:bodyPr>
            <a:noAutofit/>
          </a:bodyPr>
          <a:lstStyle/>
          <a:p>
            <a:pPr marL="0" indent="0">
              <a:buNone/>
            </a:pPr>
            <a:r>
              <a:rPr lang="en-US" sz="2000" b="1" dirty="0" smtClean="0"/>
              <a:t>	</a:t>
            </a:r>
            <a:r>
              <a:rPr lang="en-US" sz="2000" b="1" dirty="0" err="1" smtClean="0"/>
              <a:t>Tycho</a:t>
            </a:r>
            <a:r>
              <a:rPr lang="en-US" sz="2000" b="1" dirty="0" smtClean="0"/>
              <a:t> </a:t>
            </a:r>
            <a:r>
              <a:rPr lang="en-US" sz="2000" b="1" dirty="0"/>
              <a:t>Brahe </a:t>
            </a:r>
            <a:r>
              <a:rPr lang="en-US" sz="2000" b="1" dirty="0" smtClean="0"/>
              <a:t>was a Danish nobleman who identified the </a:t>
            </a:r>
            <a:r>
              <a:rPr lang="en-US" sz="2000" b="1" dirty="0"/>
              <a:t>most precise instruments available </a:t>
            </a:r>
            <a:r>
              <a:rPr lang="en-US" sz="2000" b="1" dirty="0" smtClean="0"/>
              <a:t>for </a:t>
            </a:r>
            <a:r>
              <a:rPr lang="en-US" sz="2000" b="1" dirty="0"/>
              <a:t>observing the </a:t>
            </a:r>
            <a:r>
              <a:rPr lang="en-US" sz="2000" b="1" dirty="0" smtClean="0"/>
              <a:t>heavens before the telescope. These</a:t>
            </a:r>
            <a:r>
              <a:rPr lang="en-US" sz="2000" b="1" dirty="0"/>
              <a:t> instruments </a:t>
            </a:r>
            <a:r>
              <a:rPr lang="en-US" sz="2000" b="1" dirty="0" smtClean="0"/>
              <a:t>allowed </a:t>
            </a:r>
            <a:r>
              <a:rPr lang="en-US" sz="2000" b="1" dirty="0"/>
              <a:t>him to determine </a:t>
            </a:r>
            <a:r>
              <a:rPr lang="en-US" sz="2000" b="1" dirty="0" smtClean="0"/>
              <a:t>the </a:t>
            </a:r>
            <a:r>
              <a:rPr lang="en-US" sz="2000" b="1" dirty="0"/>
              <a:t>detailed motions of the planets. In particular, </a:t>
            </a:r>
            <a:r>
              <a:rPr lang="en-US" sz="2000" b="1" dirty="0" smtClean="0"/>
              <a:t>he gathered data </a:t>
            </a:r>
            <a:r>
              <a:rPr lang="en-US" sz="2000" b="1" dirty="0"/>
              <a:t>on </a:t>
            </a:r>
            <a:r>
              <a:rPr lang="en-US" sz="2000" b="1" dirty="0" smtClean="0"/>
              <a:t>Mars</a:t>
            </a:r>
            <a:r>
              <a:rPr lang="en-US" sz="2000" b="1" dirty="0"/>
              <a:t>, which would </a:t>
            </a:r>
            <a:r>
              <a:rPr lang="en-US" sz="2000" b="1" dirty="0" smtClean="0"/>
              <a:t>later help </a:t>
            </a:r>
            <a:r>
              <a:rPr lang="en-US" sz="2000" b="1" dirty="0" err="1" smtClean="0"/>
              <a:t>Kepler</a:t>
            </a:r>
            <a:r>
              <a:rPr lang="en-US" sz="2000" b="1" dirty="0" smtClean="0"/>
              <a:t> </a:t>
            </a:r>
            <a:r>
              <a:rPr lang="en-US" sz="2000" b="1" dirty="0"/>
              <a:t>in his formulation of the laws of planetary motion because it would </a:t>
            </a:r>
            <a:r>
              <a:rPr lang="en-US" sz="2000" b="1" dirty="0" smtClean="0"/>
              <a:t>demonstrate </a:t>
            </a:r>
            <a:r>
              <a:rPr lang="en-US" sz="2000" b="1" dirty="0"/>
              <a:t>that the orbit of Mars was not a circle but an </a:t>
            </a:r>
            <a:r>
              <a:rPr lang="en-US" sz="2000" b="1" dirty="0" smtClean="0"/>
              <a:t>ellipse. </a:t>
            </a:r>
          </a:p>
          <a:p>
            <a:pPr marL="0" indent="0">
              <a:buNone/>
            </a:pPr>
            <a:r>
              <a:rPr lang="en-US" sz="2000" b="1" dirty="0" smtClean="0"/>
              <a:t>	Brahe </a:t>
            </a:r>
            <a:r>
              <a:rPr lang="en-US" sz="2000" b="1" dirty="0"/>
              <a:t>was by all accounts an extremely colorful character. He allegedly challenged a fellow student to a duel with swords in a dispute over who was the better mathematician. Brahe's nose was partially cut off, and he was said to wear a gold and silver replacement upon which he would continually rub oil. He fell out of favor when a new King came to power in 1588, and moved to Prague shortly thereafter. </a:t>
            </a:r>
            <a:r>
              <a:rPr lang="en-US" sz="2000" b="1" dirty="0" smtClean="0"/>
              <a:t> </a:t>
            </a:r>
            <a:r>
              <a:rPr lang="en-US" sz="2000" b="1" dirty="0" err="1" smtClean="0"/>
              <a:t>Kepler</a:t>
            </a:r>
            <a:r>
              <a:rPr lang="en-US" sz="2000" b="1" dirty="0" smtClean="0"/>
              <a:t> became Brahe's assistant when in Prague. </a:t>
            </a:r>
          </a:p>
          <a:p>
            <a:pPr marL="0" indent="0">
              <a:buNone/>
            </a:pPr>
            <a:r>
              <a:rPr lang="en-US" sz="2000" b="1" dirty="0"/>
              <a:t>	</a:t>
            </a:r>
            <a:r>
              <a:rPr lang="en-US" sz="2000" b="1" dirty="0" smtClean="0"/>
              <a:t>Brahe made </a:t>
            </a:r>
            <a:r>
              <a:rPr lang="en-US" sz="2000" b="1" dirty="0"/>
              <a:t>observations of a supernova </a:t>
            </a:r>
            <a:r>
              <a:rPr lang="en-US" sz="2000" b="1" dirty="0" smtClean="0"/>
              <a:t> </a:t>
            </a:r>
            <a:r>
              <a:rPr lang="en-US" sz="2000" b="1" dirty="0"/>
              <a:t>in 1572 </a:t>
            </a:r>
            <a:r>
              <a:rPr lang="en-US" sz="2000" b="1" dirty="0" smtClean="0"/>
              <a:t> and a comet in 1577. His observations challenged Aristotle's view that the heavens were unchanging. Brahe </a:t>
            </a:r>
            <a:r>
              <a:rPr lang="en-US" sz="2000" b="1" dirty="0"/>
              <a:t>proposed a model of the Solar System that was intermediate between the Ptolemaic and Copernican models (it had the Earth at the center). It proved to be incorrect, but was the most widely accepted model of the Solar System for a time</a:t>
            </a:r>
            <a:r>
              <a:rPr lang="en-US" sz="2000" b="1" dirty="0" smtClean="0"/>
              <a:t>.  Brahe's </a:t>
            </a:r>
            <a:r>
              <a:rPr lang="en-US" sz="2000" b="1" dirty="0"/>
              <a:t>ideas </a:t>
            </a:r>
            <a:r>
              <a:rPr lang="en-US" sz="2000" b="1" dirty="0" smtClean="0"/>
              <a:t>were </a:t>
            </a:r>
            <a:r>
              <a:rPr lang="en-US" sz="2000" b="1" dirty="0"/>
              <a:t>not always correct, but the quality of the observations themselves was central to the development of modern astronomy.</a:t>
            </a:r>
            <a:endParaRPr lang="en-US" sz="2000" dirty="0"/>
          </a:p>
        </p:txBody>
      </p:sp>
    </p:spTree>
    <p:extLst>
      <p:ext uri="{BB962C8B-B14F-4D97-AF65-F5344CB8AC3E}">
        <p14:creationId xmlns:p14="http://schemas.microsoft.com/office/powerpoint/2010/main" val="33466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Johannes </a:t>
            </a:r>
            <a:r>
              <a:rPr lang="en-US" dirty="0" err="1" smtClean="0"/>
              <a:t>Kepler</a:t>
            </a:r>
            <a:endParaRPr lang="en-US" dirty="0"/>
          </a:p>
        </p:txBody>
      </p:sp>
      <p:sp>
        <p:nvSpPr>
          <p:cNvPr id="3" name="Content Placeholder 2"/>
          <p:cNvSpPr>
            <a:spLocks noGrp="1"/>
          </p:cNvSpPr>
          <p:nvPr>
            <p:ph sz="half" idx="1"/>
          </p:nvPr>
        </p:nvSpPr>
        <p:spPr>
          <a:xfrm>
            <a:off x="457200" y="1600200"/>
            <a:ext cx="8229600" cy="4525963"/>
          </a:xfrm>
        </p:spPr>
        <p:txBody>
          <a:bodyPr>
            <a:normAutofit fontScale="77500" lnSpcReduction="20000"/>
          </a:bodyPr>
          <a:lstStyle/>
          <a:p>
            <a:r>
              <a:rPr lang="en-US" dirty="0" smtClean="0"/>
              <a:t>B. 12/27/1571 in the Holy Roman Empire</a:t>
            </a:r>
          </a:p>
          <a:p>
            <a:r>
              <a:rPr lang="en-US" dirty="0" smtClean="0"/>
              <a:t>D. 11/15/1630</a:t>
            </a:r>
          </a:p>
          <a:p>
            <a:endParaRPr lang="en-US" dirty="0"/>
          </a:p>
          <a:p>
            <a:r>
              <a:rPr lang="en-US" dirty="0" smtClean="0"/>
              <a:t>Laws of Planetary Motion</a:t>
            </a:r>
          </a:p>
          <a:p>
            <a:endParaRPr lang="en-US" dirty="0" smtClean="0"/>
          </a:p>
          <a:p>
            <a:r>
              <a:rPr lang="en-US" dirty="0" smtClean="0"/>
              <a:t>The orbit of every planet is an ellipse with the Sun at one of the two foci.</a:t>
            </a:r>
          </a:p>
          <a:p>
            <a:endParaRPr lang="en-US" dirty="0" smtClean="0"/>
          </a:p>
          <a:p>
            <a:r>
              <a:rPr lang="en-US" dirty="0" smtClean="0"/>
              <a:t>A line joining a planet and the Sun sweeps out equal areas during equal intervals of time.</a:t>
            </a:r>
          </a:p>
          <a:p>
            <a:endParaRPr lang="en-US" dirty="0" smtClean="0"/>
          </a:p>
          <a:p>
            <a:r>
              <a:rPr lang="en-US" dirty="0" smtClean="0"/>
              <a:t>The square of the orbital period of a planet is directly proportional to the cube of the semi-major axis of its orbit.</a:t>
            </a:r>
          </a:p>
          <a:p>
            <a:endParaRPr lang="en-US" dirty="0"/>
          </a:p>
        </p:txBody>
      </p:sp>
    </p:spTree>
    <p:extLst>
      <p:ext uri="{BB962C8B-B14F-4D97-AF65-F5344CB8AC3E}">
        <p14:creationId xmlns:p14="http://schemas.microsoft.com/office/powerpoint/2010/main" val="4185485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Johannes </a:t>
            </a:r>
            <a:r>
              <a:rPr lang="en-US" dirty="0" err="1" smtClean="0"/>
              <a:t>Kepler</a:t>
            </a:r>
            <a:endParaRPr lang="en-US" dirty="0"/>
          </a:p>
        </p:txBody>
      </p:sp>
      <p:sp>
        <p:nvSpPr>
          <p:cNvPr id="3" name="Content Placeholder 2"/>
          <p:cNvSpPr>
            <a:spLocks noGrp="1"/>
          </p:cNvSpPr>
          <p:nvPr>
            <p:ph sz="half" idx="1"/>
          </p:nvPr>
        </p:nvSpPr>
        <p:spPr>
          <a:xfrm>
            <a:off x="0" y="1219200"/>
            <a:ext cx="9067800" cy="5562600"/>
          </a:xfrm>
        </p:spPr>
        <p:txBody>
          <a:bodyPr>
            <a:normAutofit fontScale="85000" lnSpcReduction="20000"/>
          </a:bodyPr>
          <a:lstStyle/>
          <a:p>
            <a:pPr marL="0" indent="0">
              <a:buNone/>
            </a:pPr>
            <a:r>
              <a:rPr lang="en-US" dirty="0" smtClean="0"/>
              <a:t>Johannes </a:t>
            </a:r>
            <a:r>
              <a:rPr lang="en-US" dirty="0" err="1" smtClean="0"/>
              <a:t>Kepler</a:t>
            </a:r>
            <a:r>
              <a:rPr lang="en-US" dirty="0" smtClean="0"/>
              <a:t> was  a German </a:t>
            </a:r>
            <a:r>
              <a:rPr lang="en-US" dirty="0"/>
              <a:t>astronomer who discovered three major laws of planetary </a:t>
            </a:r>
            <a:r>
              <a:rPr lang="en-US" dirty="0" smtClean="0"/>
              <a:t>motion: 	</a:t>
            </a:r>
          </a:p>
          <a:p>
            <a:pPr marL="0" indent="0">
              <a:buNone/>
            </a:pPr>
            <a:r>
              <a:rPr lang="en-US" dirty="0"/>
              <a:t>	</a:t>
            </a:r>
            <a:r>
              <a:rPr lang="en-US" dirty="0" smtClean="0"/>
              <a:t>(1) the planets move in elliptical (oval) orbits with the Sun at 	one focus; </a:t>
            </a:r>
          </a:p>
          <a:p>
            <a:pPr marL="0" indent="0">
              <a:buNone/>
            </a:pPr>
            <a:r>
              <a:rPr lang="en-US" dirty="0"/>
              <a:t>	</a:t>
            </a:r>
            <a:r>
              <a:rPr lang="en-US" dirty="0" smtClean="0"/>
              <a:t>(2) An imaginary line drawn from the center of the sun to the 	center of the planet will sweep out equal areas in equal 	intervals of time. (The Law of Equal Areas) </a:t>
            </a:r>
          </a:p>
          <a:p>
            <a:pPr marL="0" indent="0">
              <a:buNone/>
            </a:pPr>
            <a:r>
              <a:rPr lang="en-US" dirty="0" smtClean="0"/>
              <a:t>	(3) The </a:t>
            </a:r>
            <a:r>
              <a:rPr lang="en-US" dirty="0"/>
              <a:t>ratio of the squares of the periods of any two planets is </a:t>
            </a:r>
            <a:r>
              <a:rPr lang="en-US" dirty="0" smtClean="0"/>
              <a:t>	equal </a:t>
            </a:r>
            <a:r>
              <a:rPr lang="en-US" dirty="0"/>
              <a:t>to the ratio of the cubes of their average distances from </a:t>
            </a:r>
            <a:r>
              <a:rPr lang="en-US" dirty="0" smtClean="0"/>
              <a:t>	the </a:t>
            </a:r>
            <a:r>
              <a:rPr lang="en-US" dirty="0"/>
              <a:t>sun. (The Law of </a:t>
            </a:r>
            <a:r>
              <a:rPr lang="en-US" dirty="0" smtClean="0"/>
              <a:t>Harmonies) </a:t>
            </a:r>
          </a:p>
          <a:p>
            <a:pPr marL="0" indent="0">
              <a:buNone/>
            </a:pPr>
            <a:endParaRPr lang="en-US" dirty="0"/>
          </a:p>
          <a:p>
            <a:pPr marL="0" indent="0">
              <a:buNone/>
            </a:pPr>
            <a:r>
              <a:rPr lang="en-US" dirty="0" smtClean="0"/>
              <a:t>	He thought these rules reflected </a:t>
            </a:r>
            <a:r>
              <a:rPr lang="en-US" dirty="0"/>
              <a:t>God’s design for the universe. </a:t>
            </a:r>
            <a:r>
              <a:rPr lang="en-US" dirty="0" err="1"/>
              <a:t>Kepler’s</a:t>
            </a:r>
            <a:r>
              <a:rPr lang="en-US" dirty="0"/>
              <a:t> discoveries </a:t>
            </a:r>
            <a:r>
              <a:rPr lang="en-US" dirty="0" smtClean="0"/>
              <a:t>supported and explained</a:t>
            </a:r>
            <a:r>
              <a:rPr lang="en-US" dirty="0"/>
              <a:t> </a:t>
            </a:r>
            <a:r>
              <a:rPr lang="en-US" dirty="0" err="1"/>
              <a:t>Nicolaus</a:t>
            </a:r>
            <a:r>
              <a:rPr lang="en-US" dirty="0"/>
              <a:t> Copernicus’s Sun-</a:t>
            </a:r>
            <a:r>
              <a:rPr lang="en-US" dirty="0" err="1"/>
              <a:t>centred</a:t>
            </a:r>
            <a:r>
              <a:rPr lang="en-US" dirty="0"/>
              <a:t> </a:t>
            </a:r>
            <a:r>
              <a:rPr lang="en-US" dirty="0" smtClean="0"/>
              <a:t>system by adding new detail.  </a:t>
            </a:r>
            <a:r>
              <a:rPr lang="en-US" dirty="0" err="1" smtClean="0"/>
              <a:t>Kepler</a:t>
            </a:r>
            <a:r>
              <a:rPr lang="en-US" dirty="0" smtClean="0"/>
              <a:t> also discovered how </a:t>
            </a:r>
            <a:r>
              <a:rPr lang="en-US" dirty="0"/>
              <a:t>vision </a:t>
            </a:r>
            <a:r>
              <a:rPr lang="en-US" dirty="0" smtClean="0"/>
              <a:t>occurs, developed an explanation </a:t>
            </a:r>
            <a:r>
              <a:rPr lang="en-US" dirty="0"/>
              <a:t>for the </a:t>
            </a:r>
            <a:r>
              <a:rPr lang="en-US" dirty="0" err="1"/>
              <a:t>behaviour</a:t>
            </a:r>
            <a:r>
              <a:rPr lang="en-US" dirty="0"/>
              <a:t> of light in the newly invented </a:t>
            </a:r>
            <a:r>
              <a:rPr lang="en-US" dirty="0" smtClean="0"/>
              <a:t>telescope, and </a:t>
            </a:r>
            <a:r>
              <a:rPr lang="en-US" dirty="0"/>
              <a:t>offered a new theoretical </a:t>
            </a:r>
            <a:r>
              <a:rPr lang="en-US" dirty="0" smtClean="0"/>
              <a:t>foundation for</a:t>
            </a:r>
            <a:r>
              <a:rPr lang="en-US" dirty="0"/>
              <a:t> </a:t>
            </a:r>
            <a:r>
              <a:rPr lang="en-US" dirty="0" smtClean="0"/>
              <a:t>astrology. </a:t>
            </a:r>
            <a:endParaRPr lang="en-US" dirty="0"/>
          </a:p>
        </p:txBody>
      </p:sp>
    </p:spTree>
    <p:extLst>
      <p:ext uri="{BB962C8B-B14F-4D97-AF65-F5344CB8AC3E}">
        <p14:creationId xmlns:p14="http://schemas.microsoft.com/office/powerpoint/2010/main" val="479350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Galileo </a:t>
            </a:r>
            <a:r>
              <a:rPr lang="en-US" dirty="0" err="1" smtClean="0"/>
              <a:t>Galilei</a:t>
            </a:r>
            <a:endParaRPr lang="en-US" dirty="0"/>
          </a:p>
        </p:txBody>
      </p:sp>
      <p:sp>
        <p:nvSpPr>
          <p:cNvPr id="3" name="Content Placeholder 2"/>
          <p:cNvSpPr>
            <a:spLocks noGrp="1"/>
          </p:cNvSpPr>
          <p:nvPr>
            <p:ph sz="half" idx="1"/>
          </p:nvPr>
        </p:nvSpPr>
        <p:spPr/>
        <p:txBody>
          <a:bodyPr>
            <a:normAutofit fontScale="85000" lnSpcReduction="20000"/>
          </a:bodyPr>
          <a:lstStyle/>
          <a:p>
            <a:r>
              <a:rPr lang="en-US" dirty="0" smtClean="0"/>
              <a:t>B. 2/15/1564 in Italy</a:t>
            </a:r>
          </a:p>
          <a:p>
            <a:r>
              <a:rPr lang="en-US" dirty="0" smtClean="0"/>
              <a:t>D. 1/8/1642</a:t>
            </a:r>
          </a:p>
          <a:p>
            <a:endParaRPr lang="en-US" dirty="0"/>
          </a:p>
          <a:p>
            <a:r>
              <a:rPr lang="en-US" dirty="0" smtClean="0"/>
              <a:t>Improvements to the telescope</a:t>
            </a:r>
          </a:p>
          <a:p>
            <a:endParaRPr lang="en-US" dirty="0"/>
          </a:p>
          <a:p>
            <a:r>
              <a:rPr lang="en-US" dirty="0" smtClean="0"/>
              <a:t>Discovered many things, including 4 moons of Jupiter</a:t>
            </a:r>
          </a:p>
          <a:p>
            <a:endParaRPr lang="en-US" dirty="0"/>
          </a:p>
          <a:p>
            <a:r>
              <a:rPr lang="en-US" dirty="0" smtClean="0"/>
              <a:t>Used observations from the telescope to support the heliocentric </a:t>
            </a:r>
            <a:r>
              <a:rPr lang="en-US" dirty="0" smtClean="0"/>
              <a:t>model</a:t>
            </a:r>
            <a:endParaRPr lang="en-US" dirty="0"/>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5105400" y="1905000"/>
            <a:ext cx="2804160" cy="3556185"/>
          </a:xfrm>
        </p:spPr>
      </p:pic>
    </p:spTree>
    <p:extLst>
      <p:ext uri="{BB962C8B-B14F-4D97-AF65-F5344CB8AC3E}">
        <p14:creationId xmlns:p14="http://schemas.microsoft.com/office/powerpoint/2010/main" val="4248816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563562"/>
          </a:xfrm>
        </p:spPr>
        <p:txBody>
          <a:bodyPr>
            <a:normAutofit fontScale="90000"/>
          </a:bodyPr>
          <a:lstStyle/>
          <a:p>
            <a:r>
              <a:rPr lang="en-US" dirty="0" smtClean="0"/>
              <a:t>Galileo Challenges Accepted Beliefs</a:t>
            </a:r>
            <a:endParaRPr lang="en-US" dirty="0"/>
          </a:p>
        </p:txBody>
      </p:sp>
      <p:sp>
        <p:nvSpPr>
          <p:cNvPr id="6" name="Content Placeholder 5"/>
          <p:cNvSpPr>
            <a:spLocks noGrp="1"/>
          </p:cNvSpPr>
          <p:nvPr>
            <p:ph idx="1"/>
          </p:nvPr>
        </p:nvSpPr>
        <p:spPr>
          <a:xfrm>
            <a:off x="152400" y="838200"/>
            <a:ext cx="8534400" cy="5287963"/>
          </a:xfrm>
        </p:spPr>
        <p:txBody>
          <a:bodyPr>
            <a:normAutofit fontScale="85000" lnSpcReduction="20000"/>
          </a:bodyPr>
          <a:lstStyle/>
          <a:p>
            <a:pPr marL="0" indent="0">
              <a:buNone/>
            </a:pPr>
            <a:r>
              <a:rPr lang="en-US" dirty="0"/>
              <a:t>	</a:t>
            </a:r>
            <a:r>
              <a:rPr lang="en-US" dirty="0" smtClean="0"/>
              <a:t>The Italian scientist Galileo made many scientific advances that challenged classical ideas. He improved the telescope and produced the most powerful telescope of the day. He used his telescopes to study the sky. </a:t>
            </a:r>
            <a:r>
              <a:rPr lang="en-US" dirty="0"/>
              <a:t>H</a:t>
            </a:r>
            <a:r>
              <a:rPr lang="en-US" dirty="0" smtClean="0"/>
              <a:t>is </a:t>
            </a:r>
            <a:r>
              <a:rPr lang="en-US" dirty="0"/>
              <a:t>observations </a:t>
            </a:r>
            <a:r>
              <a:rPr lang="en-US" dirty="0" smtClean="0"/>
              <a:t>clearly </a:t>
            </a:r>
            <a:r>
              <a:rPr lang="en-US" dirty="0"/>
              <a:t>supported Copernicus’ </a:t>
            </a:r>
            <a:r>
              <a:rPr lang="en-US" dirty="0" smtClean="0"/>
              <a:t>ideas that the sun is the center of the solar system.  He published about book about his findings called </a:t>
            </a:r>
            <a:r>
              <a:rPr lang="en-US" i="1" dirty="0" smtClean="0"/>
              <a:t>Dialogue Concerning the Two Chief World Systems: Ptolemaic &amp; Copernican.</a:t>
            </a:r>
          </a:p>
          <a:p>
            <a:pPr marL="0" indent="0">
              <a:buNone/>
            </a:pPr>
            <a:r>
              <a:rPr lang="en-US" dirty="0"/>
              <a:t>	</a:t>
            </a:r>
            <a:r>
              <a:rPr lang="en-US" dirty="0" smtClean="0"/>
              <a:t>This brought him into conflict with the Church. Copernicus’ view contradicted official Church beliefs that, according to the Bible, the universe was geocentric. Church leaders denounced Galileo. They forced him to publicly deny his findings. He lived comfortably under house arrest for the rest of his life. But Galileo knew he was right, and so did other scientists. </a:t>
            </a:r>
            <a:endParaRPr lang="en-US" dirty="0"/>
          </a:p>
        </p:txBody>
      </p:sp>
    </p:spTree>
    <p:extLst>
      <p:ext uri="{BB962C8B-B14F-4D97-AF65-F5344CB8AC3E}">
        <p14:creationId xmlns:p14="http://schemas.microsoft.com/office/powerpoint/2010/main" val="3606545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Messages</a:t>
            </a:r>
            <a:endParaRPr lang="en-US" dirty="0"/>
          </a:p>
        </p:txBody>
      </p:sp>
      <p:sp>
        <p:nvSpPr>
          <p:cNvPr id="3" name="Content Placeholder 2"/>
          <p:cNvSpPr>
            <a:spLocks noGrp="1"/>
          </p:cNvSpPr>
          <p:nvPr>
            <p:ph idx="1"/>
          </p:nvPr>
        </p:nvSpPr>
        <p:spPr/>
        <p:txBody>
          <a:bodyPr/>
          <a:lstStyle/>
          <a:p>
            <a:r>
              <a:rPr lang="en-US" dirty="0" smtClean="0"/>
              <a:t>Read chapter 13.2</a:t>
            </a:r>
          </a:p>
          <a:p>
            <a:r>
              <a:rPr lang="en-US" dirty="0" smtClean="0"/>
              <a:t>After reading, use the textbook and the information you learned from the Roaming Readers to complete the text message assignment (attached on the website). </a:t>
            </a:r>
            <a:endParaRPr lang="en-US" dirty="0"/>
          </a:p>
        </p:txBody>
      </p:sp>
    </p:spTree>
    <p:extLst>
      <p:ext uri="{BB962C8B-B14F-4D97-AF65-F5344CB8AC3E}">
        <p14:creationId xmlns:p14="http://schemas.microsoft.com/office/powerpoint/2010/main" val="928706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1143</TotalTime>
  <Words>281</Words>
  <Application>Microsoft Office PowerPoint</Application>
  <PresentationFormat>On-screen Show (4:3)</PresentationFormat>
  <Paragraphs>89</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Warm Up 4/11/2013</vt:lpstr>
      <vt:lpstr>Great Astronomers of the Scientific Revolution Roaming Readers</vt:lpstr>
      <vt:lpstr>Nicolaus Copernicus</vt:lpstr>
      <vt:lpstr>Nicolaus Copernicus</vt:lpstr>
      <vt:lpstr>Tycho Brahe</vt:lpstr>
      <vt:lpstr>Tycho Brahe</vt:lpstr>
      <vt:lpstr>Johannes Kepler</vt:lpstr>
      <vt:lpstr>Johannes Kepler</vt:lpstr>
      <vt:lpstr>Galileo Galilei</vt:lpstr>
      <vt:lpstr>Galileo Challenges Accepted Beliefs</vt:lpstr>
      <vt:lpstr>Test Messages</vt:lpstr>
    </vt:vector>
  </TitlesOfParts>
  <Company>WVUSD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Warm Up 4/11/2013</dc:title>
  <dc:creator>Israel Morrow</dc:creator>
  <cp:lastModifiedBy>Josephine Schaller</cp:lastModifiedBy>
  <cp:revision>10</cp:revision>
  <dcterms:created xsi:type="dcterms:W3CDTF">2013-04-10T15:21:10Z</dcterms:created>
  <dcterms:modified xsi:type="dcterms:W3CDTF">2013-04-11T16:13:09Z</dcterms:modified>
</cp:coreProperties>
</file>