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Override PartName="/ppt/diagrams/quickStyle1.xml" ContentType="application/vnd.openxmlformats-officedocument.drawingml.diagramStyle+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diagrams/layout1.xml" ContentType="application/vnd.openxmlformats-officedocument.drawingml.diagram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04" r:id="rId1"/>
  </p:sldMasterIdLst>
  <p:notesMasterIdLst>
    <p:notesMasterId r:id="rId26"/>
  </p:notesMasterIdLst>
  <p:sldIdLst>
    <p:sldId id="266" r:id="rId2"/>
    <p:sldId id="260" r:id="rId3"/>
    <p:sldId id="267" r:id="rId4"/>
    <p:sldId id="268" r:id="rId5"/>
    <p:sldId id="269" r:id="rId6"/>
    <p:sldId id="270" r:id="rId7"/>
    <p:sldId id="259" r:id="rId8"/>
    <p:sldId id="258" r:id="rId9"/>
    <p:sldId id="272" r:id="rId10"/>
    <p:sldId id="271" r:id="rId11"/>
    <p:sldId id="261" r:id="rId12"/>
    <p:sldId id="284" r:id="rId13"/>
    <p:sldId id="264" r:id="rId14"/>
    <p:sldId id="265" r:id="rId15"/>
    <p:sldId id="282" r:id="rId16"/>
    <p:sldId id="283" r:id="rId17"/>
    <p:sldId id="273" r:id="rId18"/>
    <p:sldId id="280" r:id="rId19"/>
    <p:sldId id="281" r:id="rId20"/>
    <p:sldId id="279" r:id="rId21"/>
    <p:sldId id="277" r:id="rId22"/>
    <p:sldId id="274" r:id="rId23"/>
    <p:sldId id="275" r:id="rId24"/>
    <p:sldId id="276" r:id="rId2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CF8AA"/>
    <a:srgbClr val="63ACEF"/>
    <a:srgbClr val="6CDAE6"/>
    <a:srgbClr val="F8FB81"/>
    <a:srgbClr val="B2350E"/>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699" autoAdjust="0"/>
    <p:restoredTop sz="94624" autoAdjust="0"/>
  </p:normalViewPr>
  <p:slideViewPr>
    <p:cSldViewPr>
      <p:cViewPr>
        <p:scale>
          <a:sx n="66" d="100"/>
          <a:sy n="66" d="100"/>
        </p:scale>
        <p:origin x="-1410" y="-16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456E19F-E2D3-4095-917F-FCCBEA631A6B}" type="doc">
      <dgm:prSet loTypeId="urn:microsoft.com/office/officeart/2005/8/layout/hProcess11" loCatId="process" qsTypeId="urn:microsoft.com/office/officeart/2005/8/quickstyle/simple4" qsCatId="simple" csTypeId="urn:microsoft.com/office/officeart/2005/8/colors/colorful5" csCatId="colorful" phldr="1"/>
      <dgm:spPr/>
    </dgm:pt>
    <dgm:pt modelId="{D4374CB8-620F-437B-AA81-453B431C44F7}">
      <dgm:prSet phldrT="[Text]"/>
      <dgm:spPr/>
      <dgm:t>
        <a:bodyPr/>
        <a:lstStyle/>
        <a:p>
          <a:r>
            <a:rPr lang="en-US" b="1" dirty="0" smtClean="0">
              <a:latin typeface="Aharoni" pitchFamily="2" charset="-79"/>
              <a:cs typeface="Aharoni" pitchFamily="2" charset="-79"/>
            </a:rPr>
            <a:t>TECHNOLOGICAL INNOVATIONS </a:t>
          </a:r>
          <a:endParaRPr lang="en-US" b="1" dirty="0">
            <a:latin typeface="Aharoni" pitchFamily="2" charset="-79"/>
            <a:cs typeface="Aharoni" pitchFamily="2" charset="-79"/>
          </a:endParaRPr>
        </a:p>
      </dgm:t>
    </dgm:pt>
    <dgm:pt modelId="{2551AA78-9531-49F5-BC04-368AA505062B}" type="parTrans" cxnId="{86EFC39D-8ACF-479C-B9CF-56BBC331FAAA}">
      <dgm:prSet/>
      <dgm:spPr/>
      <dgm:t>
        <a:bodyPr/>
        <a:lstStyle/>
        <a:p>
          <a:endParaRPr lang="en-US"/>
        </a:p>
      </dgm:t>
    </dgm:pt>
    <dgm:pt modelId="{2EAEB5C3-BD63-4B72-B95D-3037251573FA}" type="sibTrans" cxnId="{86EFC39D-8ACF-479C-B9CF-56BBC331FAAA}">
      <dgm:prSet/>
      <dgm:spPr/>
      <dgm:t>
        <a:bodyPr/>
        <a:lstStyle/>
        <a:p>
          <a:endParaRPr lang="en-US"/>
        </a:p>
      </dgm:t>
    </dgm:pt>
    <dgm:pt modelId="{01885C20-6187-45B6-A13F-782C9ADADC0E}">
      <dgm:prSet phldrT="[Text]"/>
      <dgm:spPr/>
      <dgm:t>
        <a:bodyPr/>
        <a:lstStyle/>
        <a:p>
          <a:r>
            <a:rPr lang="en-US" b="1" dirty="0" smtClean="0">
              <a:latin typeface="Aharoni" pitchFamily="2" charset="-79"/>
              <a:cs typeface="Aharoni" pitchFamily="2" charset="-79"/>
            </a:rPr>
            <a:t>MORE FACTORIES ARE BUILT</a:t>
          </a:r>
          <a:endParaRPr lang="en-US" b="1" dirty="0">
            <a:latin typeface="Aharoni" pitchFamily="2" charset="-79"/>
            <a:cs typeface="Aharoni" pitchFamily="2" charset="-79"/>
          </a:endParaRPr>
        </a:p>
      </dgm:t>
    </dgm:pt>
    <dgm:pt modelId="{289FDA9B-5856-43E7-A13B-C37B11E17FB9}" type="parTrans" cxnId="{74A2A889-4F10-432D-9991-5249C44C8EC0}">
      <dgm:prSet/>
      <dgm:spPr/>
      <dgm:t>
        <a:bodyPr/>
        <a:lstStyle/>
        <a:p>
          <a:endParaRPr lang="en-US"/>
        </a:p>
      </dgm:t>
    </dgm:pt>
    <dgm:pt modelId="{729DC713-15B0-4EEA-B4BA-BBC14A034620}" type="sibTrans" cxnId="{74A2A889-4F10-432D-9991-5249C44C8EC0}">
      <dgm:prSet/>
      <dgm:spPr/>
      <dgm:t>
        <a:bodyPr/>
        <a:lstStyle/>
        <a:p>
          <a:endParaRPr lang="en-US"/>
        </a:p>
      </dgm:t>
    </dgm:pt>
    <dgm:pt modelId="{FCD426AF-58EE-4EDE-B1D2-9EB8BB1A37D1}">
      <dgm:prSet phldrT="[Text]"/>
      <dgm:spPr/>
      <dgm:t>
        <a:bodyPr/>
        <a:lstStyle/>
        <a:p>
          <a:r>
            <a:rPr lang="en-US" b="1" dirty="0" smtClean="0">
              <a:latin typeface="Aharoni" pitchFamily="2" charset="-79"/>
              <a:cs typeface="Aharoni" pitchFamily="2" charset="-79"/>
            </a:rPr>
            <a:t>MANY PEOPLE LEFT THEIR HOME TO WORK IN FACTORIES</a:t>
          </a:r>
          <a:endParaRPr lang="en-US" b="1" dirty="0">
            <a:latin typeface="Aharoni" pitchFamily="2" charset="-79"/>
            <a:cs typeface="Aharoni" pitchFamily="2" charset="-79"/>
          </a:endParaRPr>
        </a:p>
      </dgm:t>
    </dgm:pt>
    <dgm:pt modelId="{01DC10AE-13DF-49E6-BE9C-CBB1B928113C}" type="parTrans" cxnId="{2B276949-A2FF-4557-9646-AE2CF10C4663}">
      <dgm:prSet/>
      <dgm:spPr/>
      <dgm:t>
        <a:bodyPr/>
        <a:lstStyle/>
        <a:p>
          <a:endParaRPr lang="en-US"/>
        </a:p>
      </dgm:t>
    </dgm:pt>
    <dgm:pt modelId="{90CD47F0-B3C6-4694-BE54-77F163CDA8E1}" type="sibTrans" cxnId="{2B276949-A2FF-4557-9646-AE2CF10C4663}">
      <dgm:prSet/>
      <dgm:spPr/>
      <dgm:t>
        <a:bodyPr/>
        <a:lstStyle/>
        <a:p>
          <a:endParaRPr lang="en-US"/>
        </a:p>
      </dgm:t>
    </dgm:pt>
    <dgm:pt modelId="{ACAE7582-8A04-49B9-A245-DADF46BD8E4F}" type="pres">
      <dgm:prSet presAssocID="{8456E19F-E2D3-4095-917F-FCCBEA631A6B}" presName="Name0" presStyleCnt="0">
        <dgm:presLayoutVars>
          <dgm:dir/>
          <dgm:resizeHandles val="exact"/>
        </dgm:presLayoutVars>
      </dgm:prSet>
      <dgm:spPr/>
    </dgm:pt>
    <dgm:pt modelId="{09F1C286-158C-4256-92A4-8935098FC68D}" type="pres">
      <dgm:prSet presAssocID="{8456E19F-E2D3-4095-917F-FCCBEA631A6B}" presName="arrow" presStyleLbl="bgShp" presStyleIdx="0" presStyleCnt="1" custLinFactNeighborX="2500" custLinFactNeighborY="-4687"/>
      <dgm:spPr/>
    </dgm:pt>
    <dgm:pt modelId="{C4D6AC2D-63D3-4DE8-8412-9DD821AE6B80}" type="pres">
      <dgm:prSet presAssocID="{8456E19F-E2D3-4095-917F-FCCBEA631A6B}" presName="points" presStyleCnt="0"/>
      <dgm:spPr/>
    </dgm:pt>
    <dgm:pt modelId="{B7ED8912-0E4B-467F-AF46-CD7CAEA36D26}" type="pres">
      <dgm:prSet presAssocID="{D4374CB8-620F-437B-AA81-453B431C44F7}" presName="compositeA" presStyleCnt="0"/>
      <dgm:spPr/>
    </dgm:pt>
    <dgm:pt modelId="{40E8156D-5629-43E1-9289-300A5BD33788}" type="pres">
      <dgm:prSet presAssocID="{D4374CB8-620F-437B-AA81-453B431C44F7}" presName="textA" presStyleLbl="revTx" presStyleIdx="0" presStyleCnt="3" custScaleX="109896" custScaleY="96875">
        <dgm:presLayoutVars>
          <dgm:bulletEnabled val="1"/>
        </dgm:presLayoutVars>
      </dgm:prSet>
      <dgm:spPr/>
      <dgm:t>
        <a:bodyPr/>
        <a:lstStyle/>
        <a:p>
          <a:endParaRPr lang="en-US"/>
        </a:p>
      </dgm:t>
    </dgm:pt>
    <dgm:pt modelId="{C5ED681A-ABE7-45BB-8EDA-80C76F0B8D77}" type="pres">
      <dgm:prSet presAssocID="{D4374CB8-620F-437B-AA81-453B431C44F7}" presName="circleA" presStyleLbl="node1" presStyleIdx="0" presStyleCnt="3"/>
      <dgm:spPr/>
    </dgm:pt>
    <dgm:pt modelId="{CDD6509D-E195-48F6-BDAD-8010EDA00F06}" type="pres">
      <dgm:prSet presAssocID="{D4374CB8-620F-437B-AA81-453B431C44F7}" presName="spaceA" presStyleCnt="0"/>
      <dgm:spPr/>
    </dgm:pt>
    <dgm:pt modelId="{ED1DF25E-9CC9-4217-BCF6-332F3A3F36E2}" type="pres">
      <dgm:prSet presAssocID="{2EAEB5C3-BD63-4B72-B95D-3037251573FA}" presName="space" presStyleCnt="0"/>
      <dgm:spPr/>
    </dgm:pt>
    <dgm:pt modelId="{64D1BBDD-588F-4544-920F-DFF0A2194560}" type="pres">
      <dgm:prSet presAssocID="{01885C20-6187-45B6-A13F-782C9ADADC0E}" presName="compositeB" presStyleCnt="0"/>
      <dgm:spPr/>
    </dgm:pt>
    <dgm:pt modelId="{962412EF-510F-4426-AEB4-24C4F9BFC6A3}" type="pres">
      <dgm:prSet presAssocID="{01885C20-6187-45B6-A13F-782C9ADADC0E}" presName="textB" presStyleLbl="revTx" presStyleIdx="1" presStyleCnt="3">
        <dgm:presLayoutVars>
          <dgm:bulletEnabled val="1"/>
        </dgm:presLayoutVars>
      </dgm:prSet>
      <dgm:spPr/>
      <dgm:t>
        <a:bodyPr/>
        <a:lstStyle/>
        <a:p>
          <a:endParaRPr lang="en-US"/>
        </a:p>
      </dgm:t>
    </dgm:pt>
    <dgm:pt modelId="{0DD7891E-5F61-4E58-B49C-FF63F96B8267}" type="pres">
      <dgm:prSet presAssocID="{01885C20-6187-45B6-A13F-782C9ADADC0E}" presName="circleB" presStyleLbl="node1" presStyleIdx="1" presStyleCnt="3"/>
      <dgm:spPr/>
    </dgm:pt>
    <dgm:pt modelId="{10F05BD7-5A7E-4882-A39A-2934C74CC841}" type="pres">
      <dgm:prSet presAssocID="{01885C20-6187-45B6-A13F-782C9ADADC0E}" presName="spaceB" presStyleCnt="0"/>
      <dgm:spPr/>
    </dgm:pt>
    <dgm:pt modelId="{C4897BA0-ADAA-4731-8190-726D1EC09093}" type="pres">
      <dgm:prSet presAssocID="{729DC713-15B0-4EEA-B4BA-BBC14A034620}" presName="space" presStyleCnt="0"/>
      <dgm:spPr/>
    </dgm:pt>
    <dgm:pt modelId="{C0958C7B-8213-4654-BC27-830EBCB90F07}" type="pres">
      <dgm:prSet presAssocID="{FCD426AF-58EE-4EDE-B1D2-9EB8BB1A37D1}" presName="compositeA" presStyleCnt="0"/>
      <dgm:spPr/>
    </dgm:pt>
    <dgm:pt modelId="{65C7034C-E309-49DA-B9D6-4B3787B3BBFA}" type="pres">
      <dgm:prSet presAssocID="{FCD426AF-58EE-4EDE-B1D2-9EB8BB1A37D1}" presName="textA" presStyleLbl="revTx" presStyleIdx="2" presStyleCnt="3" custScaleX="135923" custLinFactNeighborX="-17252">
        <dgm:presLayoutVars>
          <dgm:bulletEnabled val="1"/>
        </dgm:presLayoutVars>
      </dgm:prSet>
      <dgm:spPr/>
      <dgm:t>
        <a:bodyPr/>
        <a:lstStyle/>
        <a:p>
          <a:endParaRPr lang="en-US"/>
        </a:p>
      </dgm:t>
    </dgm:pt>
    <dgm:pt modelId="{5BE72A83-4290-481A-8CA2-F42581032F73}" type="pres">
      <dgm:prSet presAssocID="{FCD426AF-58EE-4EDE-B1D2-9EB8BB1A37D1}" presName="circleA" presStyleLbl="node1" presStyleIdx="2" presStyleCnt="3"/>
      <dgm:spPr/>
    </dgm:pt>
    <dgm:pt modelId="{FE1CA747-F01F-4597-9CAB-6DF564E40707}" type="pres">
      <dgm:prSet presAssocID="{FCD426AF-58EE-4EDE-B1D2-9EB8BB1A37D1}" presName="spaceA" presStyleCnt="0"/>
      <dgm:spPr/>
    </dgm:pt>
  </dgm:ptLst>
  <dgm:cxnLst>
    <dgm:cxn modelId="{86EFC39D-8ACF-479C-B9CF-56BBC331FAAA}" srcId="{8456E19F-E2D3-4095-917F-FCCBEA631A6B}" destId="{D4374CB8-620F-437B-AA81-453B431C44F7}" srcOrd="0" destOrd="0" parTransId="{2551AA78-9531-49F5-BC04-368AA505062B}" sibTransId="{2EAEB5C3-BD63-4B72-B95D-3037251573FA}"/>
    <dgm:cxn modelId="{A0BE4168-5BBC-4FD5-915C-2058BDEB7C7A}" type="presOf" srcId="{D4374CB8-620F-437B-AA81-453B431C44F7}" destId="{40E8156D-5629-43E1-9289-300A5BD33788}" srcOrd="0" destOrd="0" presId="urn:microsoft.com/office/officeart/2005/8/layout/hProcess11"/>
    <dgm:cxn modelId="{8C277D4C-CF18-4CF4-AD15-1D068C16F57F}" type="presOf" srcId="{FCD426AF-58EE-4EDE-B1D2-9EB8BB1A37D1}" destId="{65C7034C-E309-49DA-B9D6-4B3787B3BBFA}" srcOrd="0" destOrd="0" presId="urn:microsoft.com/office/officeart/2005/8/layout/hProcess11"/>
    <dgm:cxn modelId="{60BC0170-3D23-43BF-97C9-D35EC99301B9}" type="presOf" srcId="{8456E19F-E2D3-4095-917F-FCCBEA631A6B}" destId="{ACAE7582-8A04-49B9-A245-DADF46BD8E4F}" srcOrd="0" destOrd="0" presId="urn:microsoft.com/office/officeart/2005/8/layout/hProcess11"/>
    <dgm:cxn modelId="{74A2A889-4F10-432D-9991-5249C44C8EC0}" srcId="{8456E19F-E2D3-4095-917F-FCCBEA631A6B}" destId="{01885C20-6187-45B6-A13F-782C9ADADC0E}" srcOrd="1" destOrd="0" parTransId="{289FDA9B-5856-43E7-A13B-C37B11E17FB9}" sibTransId="{729DC713-15B0-4EEA-B4BA-BBC14A034620}"/>
    <dgm:cxn modelId="{86E417B9-A2CC-49C1-97C0-9608316F1189}" type="presOf" srcId="{01885C20-6187-45B6-A13F-782C9ADADC0E}" destId="{962412EF-510F-4426-AEB4-24C4F9BFC6A3}" srcOrd="0" destOrd="0" presId="urn:microsoft.com/office/officeart/2005/8/layout/hProcess11"/>
    <dgm:cxn modelId="{2B276949-A2FF-4557-9646-AE2CF10C4663}" srcId="{8456E19F-E2D3-4095-917F-FCCBEA631A6B}" destId="{FCD426AF-58EE-4EDE-B1D2-9EB8BB1A37D1}" srcOrd="2" destOrd="0" parTransId="{01DC10AE-13DF-49E6-BE9C-CBB1B928113C}" sibTransId="{90CD47F0-B3C6-4694-BE54-77F163CDA8E1}"/>
    <dgm:cxn modelId="{02A0FD42-87CF-41A6-83C2-A53FDAABD600}" type="presParOf" srcId="{ACAE7582-8A04-49B9-A245-DADF46BD8E4F}" destId="{09F1C286-158C-4256-92A4-8935098FC68D}" srcOrd="0" destOrd="0" presId="urn:microsoft.com/office/officeart/2005/8/layout/hProcess11"/>
    <dgm:cxn modelId="{B104C782-6EE8-427E-A32F-C82E7A5BC69F}" type="presParOf" srcId="{ACAE7582-8A04-49B9-A245-DADF46BD8E4F}" destId="{C4D6AC2D-63D3-4DE8-8412-9DD821AE6B80}" srcOrd="1" destOrd="0" presId="urn:microsoft.com/office/officeart/2005/8/layout/hProcess11"/>
    <dgm:cxn modelId="{8FD3EA19-511D-4E62-87EC-86EA037B0824}" type="presParOf" srcId="{C4D6AC2D-63D3-4DE8-8412-9DD821AE6B80}" destId="{B7ED8912-0E4B-467F-AF46-CD7CAEA36D26}" srcOrd="0" destOrd="0" presId="urn:microsoft.com/office/officeart/2005/8/layout/hProcess11"/>
    <dgm:cxn modelId="{59D3D616-750F-4EF6-83A7-436C27B9DF68}" type="presParOf" srcId="{B7ED8912-0E4B-467F-AF46-CD7CAEA36D26}" destId="{40E8156D-5629-43E1-9289-300A5BD33788}" srcOrd="0" destOrd="0" presId="urn:microsoft.com/office/officeart/2005/8/layout/hProcess11"/>
    <dgm:cxn modelId="{5213A3E6-778E-4608-84ED-068F9FD09350}" type="presParOf" srcId="{B7ED8912-0E4B-467F-AF46-CD7CAEA36D26}" destId="{C5ED681A-ABE7-45BB-8EDA-80C76F0B8D77}" srcOrd="1" destOrd="0" presId="urn:microsoft.com/office/officeart/2005/8/layout/hProcess11"/>
    <dgm:cxn modelId="{5D6C238F-24BC-41EB-A022-4F720DEAF107}" type="presParOf" srcId="{B7ED8912-0E4B-467F-AF46-CD7CAEA36D26}" destId="{CDD6509D-E195-48F6-BDAD-8010EDA00F06}" srcOrd="2" destOrd="0" presId="urn:microsoft.com/office/officeart/2005/8/layout/hProcess11"/>
    <dgm:cxn modelId="{3CE92F76-E0F1-467E-AC2F-AE4EEF61397C}" type="presParOf" srcId="{C4D6AC2D-63D3-4DE8-8412-9DD821AE6B80}" destId="{ED1DF25E-9CC9-4217-BCF6-332F3A3F36E2}" srcOrd="1" destOrd="0" presId="urn:microsoft.com/office/officeart/2005/8/layout/hProcess11"/>
    <dgm:cxn modelId="{6361BB62-B7E1-410A-9B8C-F529FFA83775}" type="presParOf" srcId="{C4D6AC2D-63D3-4DE8-8412-9DD821AE6B80}" destId="{64D1BBDD-588F-4544-920F-DFF0A2194560}" srcOrd="2" destOrd="0" presId="urn:microsoft.com/office/officeart/2005/8/layout/hProcess11"/>
    <dgm:cxn modelId="{D4CD5C9A-CFC0-4E74-B530-682EB5DD28DD}" type="presParOf" srcId="{64D1BBDD-588F-4544-920F-DFF0A2194560}" destId="{962412EF-510F-4426-AEB4-24C4F9BFC6A3}" srcOrd="0" destOrd="0" presId="urn:microsoft.com/office/officeart/2005/8/layout/hProcess11"/>
    <dgm:cxn modelId="{0A70E6CD-828A-47E9-A6F7-F0D9AD773291}" type="presParOf" srcId="{64D1BBDD-588F-4544-920F-DFF0A2194560}" destId="{0DD7891E-5F61-4E58-B49C-FF63F96B8267}" srcOrd="1" destOrd="0" presId="urn:microsoft.com/office/officeart/2005/8/layout/hProcess11"/>
    <dgm:cxn modelId="{A39FD663-D716-4B52-B416-BCC7E1D67012}" type="presParOf" srcId="{64D1BBDD-588F-4544-920F-DFF0A2194560}" destId="{10F05BD7-5A7E-4882-A39A-2934C74CC841}" srcOrd="2" destOrd="0" presId="urn:microsoft.com/office/officeart/2005/8/layout/hProcess11"/>
    <dgm:cxn modelId="{42F65C91-D592-402B-8AB9-DC4C09A13091}" type="presParOf" srcId="{C4D6AC2D-63D3-4DE8-8412-9DD821AE6B80}" destId="{C4897BA0-ADAA-4731-8190-726D1EC09093}" srcOrd="3" destOrd="0" presId="urn:microsoft.com/office/officeart/2005/8/layout/hProcess11"/>
    <dgm:cxn modelId="{CD864481-A43A-46B4-85E3-F15C843CD86D}" type="presParOf" srcId="{C4D6AC2D-63D3-4DE8-8412-9DD821AE6B80}" destId="{C0958C7B-8213-4654-BC27-830EBCB90F07}" srcOrd="4" destOrd="0" presId="urn:microsoft.com/office/officeart/2005/8/layout/hProcess11"/>
    <dgm:cxn modelId="{88034F2F-EE7C-4E4D-A8E6-892BA433A74D}" type="presParOf" srcId="{C0958C7B-8213-4654-BC27-830EBCB90F07}" destId="{65C7034C-E309-49DA-B9D6-4B3787B3BBFA}" srcOrd="0" destOrd="0" presId="urn:microsoft.com/office/officeart/2005/8/layout/hProcess11"/>
    <dgm:cxn modelId="{DF533228-857B-42A3-814F-433C54B381B9}" type="presParOf" srcId="{C0958C7B-8213-4654-BC27-830EBCB90F07}" destId="{5BE72A83-4290-481A-8CA2-F42581032F73}" srcOrd="1" destOrd="0" presId="urn:microsoft.com/office/officeart/2005/8/layout/hProcess11"/>
    <dgm:cxn modelId="{702D8E9B-C4AF-42F4-A006-207643302D72}" type="presParOf" srcId="{C0958C7B-8213-4654-BC27-830EBCB90F07}" destId="{FE1CA747-F01F-4597-9CAB-6DF564E40707}" srcOrd="2" destOrd="0" presId="urn:microsoft.com/office/officeart/2005/8/layout/hProcess11"/>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09F1C286-158C-4256-92A4-8935098FC68D}">
      <dsp:nvSpPr>
        <dsp:cNvPr id="0" name=""/>
        <dsp:cNvSpPr/>
      </dsp:nvSpPr>
      <dsp:spPr>
        <a:xfrm>
          <a:off x="0" y="1143008"/>
          <a:ext cx="6096000" cy="1625600"/>
        </a:xfrm>
        <a:prstGeom prst="notchedRightArrow">
          <a:avLst/>
        </a:prstGeom>
        <a:solidFill>
          <a:schemeClr val="accent5">
            <a:tint val="40000"/>
            <a:hueOff val="0"/>
            <a:satOff val="0"/>
            <a:lumOff val="0"/>
            <a:alphaOff val="0"/>
          </a:schemeClr>
        </a:solidFill>
        <a:ln>
          <a:noFill/>
        </a:ln>
        <a:effectLst>
          <a:outerShdw blurRad="40000" dist="23000" dir="5400000" rotWithShape="0">
            <a:srgbClr val="000000">
              <a:alpha val="35000"/>
            </a:srgbClr>
          </a:outerShdw>
        </a:effectLst>
      </dsp:spPr>
      <dsp:style>
        <a:lnRef idx="0">
          <a:scrgbClr r="0" g="0" b="0"/>
        </a:lnRef>
        <a:fillRef idx="1">
          <a:scrgbClr r="0" g="0" b="0"/>
        </a:fillRef>
        <a:effectRef idx="2">
          <a:scrgbClr r="0" g="0" b="0"/>
        </a:effectRef>
        <a:fontRef idx="minor"/>
      </dsp:style>
    </dsp:sp>
    <dsp:sp modelId="{40E8156D-5629-43E1-9289-300A5BD33788}">
      <dsp:nvSpPr>
        <dsp:cNvPr id="0" name=""/>
        <dsp:cNvSpPr/>
      </dsp:nvSpPr>
      <dsp:spPr>
        <a:xfrm>
          <a:off x="2733" y="12699"/>
          <a:ext cx="1692806" cy="15748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568" tIns="99568" rIns="99568" bIns="99568" numCol="1" spcCol="1270" anchor="b" anchorCtr="0">
          <a:noAutofit/>
        </a:bodyPr>
        <a:lstStyle/>
        <a:p>
          <a:pPr lvl="0" algn="ctr" defTabSz="622300">
            <a:lnSpc>
              <a:spcPct val="90000"/>
            </a:lnSpc>
            <a:spcBef>
              <a:spcPct val="0"/>
            </a:spcBef>
            <a:spcAft>
              <a:spcPct val="35000"/>
            </a:spcAft>
          </a:pPr>
          <a:r>
            <a:rPr lang="en-US" sz="1400" b="1" kern="1200" dirty="0" smtClean="0">
              <a:latin typeface="Aharoni" pitchFamily="2" charset="-79"/>
              <a:cs typeface="Aharoni" pitchFamily="2" charset="-79"/>
            </a:rPr>
            <a:t>TECHNOLOGICAL INNOVATIONS </a:t>
          </a:r>
          <a:endParaRPr lang="en-US" sz="1400" b="1" kern="1200" dirty="0">
            <a:latin typeface="Aharoni" pitchFamily="2" charset="-79"/>
            <a:cs typeface="Aharoni" pitchFamily="2" charset="-79"/>
          </a:endParaRPr>
        </a:p>
      </dsp:txBody>
      <dsp:txXfrm>
        <a:off x="2733" y="12699"/>
        <a:ext cx="1692806" cy="1574800"/>
      </dsp:txXfrm>
    </dsp:sp>
    <dsp:sp modelId="{C5ED681A-ABE7-45BB-8EDA-80C76F0B8D77}">
      <dsp:nvSpPr>
        <dsp:cNvPr id="0" name=""/>
        <dsp:cNvSpPr/>
      </dsp:nvSpPr>
      <dsp:spPr>
        <a:xfrm>
          <a:off x="645936" y="1816099"/>
          <a:ext cx="406400" cy="406400"/>
        </a:xfrm>
        <a:prstGeom prst="ellipse">
          <a:avLst/>
        </a:prstGeom>
        <a:gradFill rotWithShape="0">
          <a:gsLst>
            <a:gs pos="0">
              <a:schemeClr val="accent5">
                <a:hueOff val="0"/>
                <a:satOff val="0"/>
                <a:lumOff val="0"/>
                <a:alphaOff val="0"/>
                <a:shade val="51000"/>
                <a:satMod val="130000"/>
              </a:schemeClr>
            </a:gs>
            <a:gs pos="80000">
              <a:schemeClr val="accent5">
                <a:hueOff val="0"/>
                <a:satOff val="0"/>
                <a:lumOff val="0"/>
                <a:alphaOff val="0"/>
                <a:shade val="93000"/>
                <a:satMod val="130000"/>
              </a:schemeClr>
            </a:gs>
            <a:gs pos="100000">
              <a:schemeClr val="accent5">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962412EF-510F-4426-AEB4-24C4F9BFC6A3}">
      <dsp:nvSpPr>
        <dsp:cNvPr id="0" name=""/>
        <dsp:cNvSpPr/>
      </dsp:nvSpPr>
      <dsp:spPr>
        <a:xfrm>
          <a:off x="1772558" y="2438399"/>
          <a:ext cx="1540371" cy="16256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568" tIns="99568" rIns="99568" bIns="99568" numCol="1" spcCol="1270" anchor="t" anchorCtr="0">
          <a:noAutofit/>
        </a:bodyPr>
        <a:lstStyle/>
        <a:p>
          <a:pPr lvl="0" algn="ctr" defTabSz="622300">
            <a:lnSpc>
              <a:spcPct val="90000"/>
            </a:lnSpc>
            <a:spcBef>
              <a:spcPct val="0"/>
            </a:spcBef>
            <a:spcAft>
              <a:spcPct val="35000"/>
            </a:spcAft>
          </a:pPr>
          <a:r>
            <a:rPr lang="en-US" sz="1400" b="1" kern="1200" dirty="0" smtClean="0">
              <a:latin typeface="Aharoni" pitchFamily="2" charset="-79"/>
              <a:cs typeface="Aharoni" pitchFamily="2" charset="-79"/>
            </a:rPr>
            <a:t>MORE FACTORIES ARE BUILT</a:t>
          </a:r>
          <a:endParaRPr lang="en-US" sz="1400" b="1" kern="1200" dirty="0">
            <a:latin typeface="Aharoni" pitchFamily="2" charset="-79"/>
            <a:cs typeface="Aharoni" pitchFamily="2" charset="-79"/>
          </a:endParaRPr>
        </a:p>
      </dsp:txBody>
      <dsp:txXfrm>
        <a:off x="1772558" y="2438399"/>
        <a:ext cx="1540371" cy="1625600"/>
      </dsp:txXfrm>
    </dsp:sp>
    <dsp:sp modelId="{0DD7891E-5F61-4E58-B49C-FF63F96B8267}">
      <dsp:nvSpPr>
        <dsp:cNvPr id="0" name=""/>
        <dsp:cNvSpPr/>
      </dsp:nvSpPr>
      <dsp:spPr>
        <a:xfrm>
          <a:off x="2339543" y="1828800"/>
          <a:ext cx="406400" cy="406400"/>
        </a:xfrm>
        <a:prstGeom prst="ellipse">
          <a:avLst/>
        </a:prstGeom>
        <a:gradFill rotWithShape="0">
          <a:gsLst>
            <a:gs pos="0">
              <a:schemeClr val="accent5">
                <a:hueOff val="-4966938"/>
                <a:satOff val="19906"/>
                <a:lumOff val="4314"/>
                <a:alphaOff val="0"/>
                <a:shade val="51000"/>
                <a:satMod val="130000"/>
              </a:schemeClr>
            </a:gs>
            <a:gs pos="80000">
              <a:schemeClr val="accent5">
                <a:hueOff val="-4966938"/>
                <a:satOff val="19906"/>
                <a:lumOff val="4314"/>
                <a:alphaOff val="0"/>
                <a:shade val="93000"/>
                <a:satMod val="130000"/>
              </a:schemeClr>
            </a:gs>
            <a:gs pos="100000">
              <a:schemeClr val="accent5">
                <a:hueOff val="-4966938"/>
                <a:satOff val="19906"/>
                <a:lumOff val="4314"/>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65C7034C-E309-49DA-B9D6-4B3787B3BBFA}">
      <dsp:nvSpPr>
        <dsp:cNvPr id="0" name=""/>
        <dsp:cNvSpPr/>
      </dsp:nvSpPr>
      <dsp:spPr>
        <a:xfrm>
          <a:off x="3124203" y="0"/>
          <a:ext cx="2093718" cy="16256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568" tIns="99568" rIns="99568" bIns="99568" numCol="1" spcCol="1270" anchor="b" anchorCtr="0">
          <a:noAutofit/>
        </a:bodyPr>
        <a:lstStyle/>
        <a:p>
          <a:pPr lvl="0" algn="ctr" defTabSz="622300">
            <a:lnSpc>
              <a:spcPct val="90000"/>
            </a:lnSpc>
            <a:spcBef>
              <a:spcPct val="0"/>
            </a:spcBef>
            <a:spcAft>
              <a:spcPct val="35000"/>
            </a:spcAft>
          </a:pPr>
          <a:r>
            <a:rPr lang="en-US" sz="1400" b="1" kern="1200" dirty="0" smtClean="0">
              <a:latin typeface="Aharoni" pitchFamily="2" charset="-79"/>
              <a:cs typeface="Aharoni" pitchFamily="2" charset="-79"/>
            </a:rPr>
            <a:t>MANY PEOPLE LEFT THEIR HOME TO WORK IN FACTORIES</a:t>
          </a:r>
          <a:endParaRPr lang="en-US" sz="1400" b="1" kern="1200" dirty="0">
            <a:latin typeface="Aharoni" pitchFamily="2" charset="-79"/>
            <a:cs typeface="Aharoni" pitchFamily="2" charset="-79"/>
          </a:endParaRPr>
        </a:p>
      </dsp:txBody>
      <dsp:txXfrm>
        <a:off x="3124203" y="0"/>
        <a:ext cx="2093718" cy="1625600"/>
      </dsp:txXfrm>
    </dsp:sp>
    <dsp:sp modelId="{5BE72A83-4290-481A-8CA2-F42581032F73}">
      <dsp:nvSpPr>
        <dsp:cNvPr id="0" name=""/>
        <dsp:cNvSpPr/>
      </dsp:nvSpPr>
      <dsp:spPr>
        <a:xfrm>
          <a:off x="4233607" y="1828800"/>
          <a:ext cx="406400" cy="406400"/>
        </a:xfrm>
        <a:prstGeom prst="ellipse">
          <a:avLst/>
        </a:prstGeom>
        <a:gradFill rotWithShape="0">
          <a:gsLst>
            <a:gs pos="0">
              <a:schemeClr val="accent5">
                <a:hueOff val="-9933876"/>
                <a:satOff val="39811"/>
                <a:lumOff val="8628"/>
                <a:alphaOff val="0"/>
                <a:shade val="51000"/>
                <a:satMod val="130000"/>
              </a:schemeClr>
            </a:gs>
            <a:gs pos="80000">
              <a:schemeClr val="accent5">
                <a:hueOff val="-9933876"/>
                <a:satOff val="39811"/>
                <a:lumOff val="8628"/>
                <a:alphaOff val="0"/>
                <a:shade val="93000"/>
                <a:satMod val="130000"/>
              </a:schemeClr>
            </a:gs>
            <a:gs pos="100000">
              <a:schemeClr val="accent5">
                <a:hueOff val="-9933876"/>
                <a:satOff val="39811"/>
                <a:lumOff val="8628"/>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hProcess11">
  <dgm:title val=""/>
  <dgm:desc val=""/>
  <dgm:catLst>
    <dgm:cat type="process" pri="8000"/>
    <dgm:cat type="convert" pri="14000"/>
  </dgm:catLst>
  <dgm:sampData useDef="1">
    <dgm:dataModel>
      <dgm:pt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hoose name="Name1">
      <dgm:if name="Name2" func="var" arg="dir" op="equ" val="norm">
        <dgm:constrLst>
          <dgm:constr type="w" for="ch" forName="arrow" refType="w"/>
          <dgm:constr type="h" for="ch" forName="arrow" refType="h" fact="0.4"/>
          <dgm:constr type="ctrY" for="ch" forName="arrow" refType="h" fact="0.5"/>
          <dgm:constr type="l" for="ch" forName="arrow"/>
          <dgm:constr type="w" for="ch" forName="points" refType="w" fact="0.9"/>
          <dgm:constr type="h" for="ch" forName="points" refType="h"/>
          <dgm:constr type="t" for="ch" forName="points"/>
          <dgm:constr type="l" for="ch" forName="points"/>
        </dgm:constrLst>
      </dgm:if>
      <dgm:else name="Name3">
        <dgm:constrLst>
          <dgm:constr type="w" for="ch" forName="arrow" refType="w"/>
          <dgm:constr type="h" for="ch" forName="arrow" refType="h" fact="0.4"/>
          <dgm:constr type="ctrY" for="ch" forName="arrow" refType="h" fact="0.5"/>
          <dgm:constr type="r" for="ch" forName="arrow" refType="w"/>
          <dgm:constr type="w" for="ch" forName="points" refType="w" fact="0.9"/>
          <dgm:constr type="h" for="ch" forName="points" refType="h"/>
          <dgm:constr type="t" for="ch" forName="points"/>
          <dgm:constr type="r" for="ch" forName="points" refType="w"/>
        </dgm:constrLst>
      </dgm:else>
    </dgm:choose>
    <dgm:ruleLst/>
    <dgm:layoutNode name="arrow" styleLbl="bgShp">
      <dgm:alg type="sp"/>
      <dgm:choose name="Name4">
        <dgm:if name="Name5" func="var" arg="dir" op="equ" val="norm">
          <dgm:shape xmlns:r="http://schemas.openxmlformats.org/officeDocument/2006/relationships" type="notchedRightArrow" r:blip="">
            <dgm:adjLst/>
          </dgm:shape>
        </dgm:if>
        <dgm:else name="Name6">
          <dgm:shape xmlns:r="http://schemas.openxmlformats.org/officeDocument/2006/relationships" rot="180" type="notchedRightArrow" r:blip="">
            <dgm:adjLst/>
          </dgm:shape>
        </dgm:else>
      </dgm:choose>
      <dgm:presOf/>
      <dgm:constrLst/>
      <dgm:ruleLst/>
    </dgm:layoutNode>
    <dgm:layoutNode name="points">
      <dgm:choose name="Name7">
        <dgm:if name="Name8" func="var" arg="dir" op="equ" val="norm">
          <dgm:alg type="lin">
            <dgm:param type="linDir" val="fromL"/>
          </dgm:alg>
        </dgm:if>
        <dgm:else name="Name9">
          <dgm:alg type="lin">
            <dgm:param type="linDir" val="fromR"/>
          </dgm:alg>
        </dgm:else>
      </dgm:choose>
      <dgm:shape xmlns:r="http://schemas.openxmlformats.org/officeDocument/2006/relationships" r:blip="">
        <dgm:adjLst/>
      </dgm:shape>
      <dgm:presOf/>
      <dgm:constrLst>
        <dgm:constr type="w" for="ch" forName="compositeA" refType="w"/>
        <dgm:constr type="h" for="ch" forName="compositeA" refType="h"/>
        <dgm:constr type="w" for="ch" forName="compositeB" refType="w" refFor="ch" refForName="compositeA" op="equ"/>
        <dgm:constr type="h" for="ch" forName="compositeB" refType="h" refFor="ch" refForName="compositeA" op="equ"/>
        <dgm:constr type="primFontSz" for="des" ptType="node" op="equ" val="65"/>
        <dgm:constr type="w" for="ch" forName="space" refType="w" refFor="ch" refForName="compositeA" op="equ" fact="0.05"/>
      </dgm:constrLst>
      <dgm:ruleLst/>
      <dgm:forEach name="Name10" axis="ch" ptType="node">
        <dgm:choose name="Name11">
          <dgm:if name="Name12" axis="self" ptType="node" func="posOdd" op="equ" val="1">
            <dgm:layoutNode name="compositeA">
              <dgm:alg type="composite"/>
              <dgm:shape xmlns:r="http://schemas.openxmlformats.org/officeDocument/2006/relationships" r:blip="">
                <dgm:adjLst/>
              </dgm:shape>
              <dgm:presOf/>
              <dgm:constrLst>
                <dgm:constr type="w" for="ch" forName="textA" refType="w"/>
                <dgm:constr type="h" for="ch" forName="textA" refType="h" fact="0.4"/>
                <dgm:constr type="t" for="ch" forName="textA"/>
                <dgm:constr type="l" for="ch" forName="textA"/>
                <dgm:constr type="h" for="ch" forName="circleA" refType="h" fact="0.1"/>
                <dgm:constr type="h" for="ch" forName="circleA" refType="w" op="lte"/>
                <dgm:constr type="w" for="ch" forName="circleA" refType="h" refFor="ch" refForName="circleA" op="equ"/>
                <dgm:constr type="ctrY" for="ch" forName="circleA" refType="h" fact="0.5"/>
                <dgm:constr type="ctrX" for="ch" forName="circleA" refType="w" refFor="ch" refForName="textA" fact="0.5"/>
                <dgm:constr type="w" for="ch" forName="spaceA" refType="w"/>
                <dgm:constr type="h" for="ch" forName="spaceA" refType="h" fact="0.4"/>
                <dgm:constr type="b" for="ch" forName="spaceA" refType="h"/>
                <dgm:constr type="l" for="ch" forName="spaceA"/>
              </dgm:constrLst>
              <dgm:ruleLst/>
              <dgm:layoutNode name="textA" styleLbl="revTx">
                <dgm:varLst>
                  <dgm:bulletEnabled val="1"/>
                </dgm:varLst>
                <dgm:alg type="tx">
                  <dgm:param type="txAnchorVert" val="b"/>
                  <dgm:param type="txAnchorVertCh" val="b"/>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A">
                <dgm:alg type="sp"/>
                <dgm:shape xmlns:r="http://schemas.openxmlformats.org/officeDocument/2006/relationships" type="ellipse" r:blip="">
                  <dgm:adjLst/>
                </dgm:shape>
                <dgm:presOf/>
                <dgm:constrLst/>
                <dgm:ruleLst/>
              </dgm:layoutNode>
              <dgm:layoutNode name="spaceA">
                <dgm:alg type="sp"/>
                <dgm:shape xmlns:r="http://schemas.openxmlformats.org/officeDocument/2006/relationships" r:blip="">
                  <dgm:adjLst/>
                </dgm:shape>
                <dgm:presOf/>
                <dgm:constrLst/>
                <dgm:ruleLst/>
              </dgm:layoutNode>
            </dgm:layoutNode>
          </dgm:if>
          <dgm:else name="Name13">
            <dgm:layoutNode name="compositeB">
              <dgm:alg type="composite"/>
              <dgm:shape xmlns:r="http://schemas.openxmlformats.org/officeDocument/2006/relationships" r:blip="">
                <dgm:adjLst/>
              </dgm:shape>
              <dgm:presOf/>
              <dgm:constrLst>
                <dgm:constr type="w" for="ch" forName="textB" refType="w"/>
                <dgm:constr type="h" for="ch" forName="textB" refType="h" fact="0.4"/>
                <dgm:constr type="b" for="ch" forName="textB" refType="h"/>
                <dgm:constr type="l" for="ch" forName="textB"/>
                <dgm:constr type="h" for="ch" forName="circleB" refType="h" fact="0.1"/>
                <dgm:constr type="w" for="ch" forName="circleB" refType="h" refFor="ch" refForName="circleB" op="equ"/>
                <dgm:constr type="h" for="ch" forName="circleB" refType="w" op="lte"/>
                <dgm:constr type="ctrY" for="ch" forName="circleB" refType="h" fact="0.5"/>
                <dgm:constr type="ctrX" for="ch" forName="circleB" refType="w" refFor="ch" refForName="textB" fact="0.5"/>
                <dgm:constr type="w" for="ch" forName="spaceB" refType="w"/>
                <dgm:constr type="h" for="ch" forName="spaceB" refType="h" fact="0.4"/>
                <dgm:constr type="t" for="ch" forName="spaceB"/>
                <dgm:constr type="l" for="ch" forName="spaceB"/>
              </dgm:constrLst>
              <dgm:ruleLst/>
              <dgm:layoutNode name="textB" styleLbl="revTx">
                <dgm:varLst>
                  <dgm:bulletEnabled val="1"/>
                </dgm:varLst>
                <dgm:alg type="tx">
                  <dgm:param type="txAnchorVert" val="t"/>
                  <dgm:param type="txAnchorVertCh" val="t"/>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B">
                <dgm:alg type="sp"/>
                <dgm:shape xmlns:r="http://schemas.openxmlformats.org/officeDocument/2006/relationships" type="ellipse" r:blip="">
                  <dgm:adjLst/>
                </dgm:shape>
                <dgm:presOf/>
                <dgm:constrLst/>
                <dgm:ruleLst/>
              </dgm:layoutNode>
              <dgm:layoutNode name="spaceB">
                <dgm:alg type="sp"/>
                <dgm:shape xmlns:r="http://schemas.openxmlformats.org/officeDocument/2006/relationships" r:blip="">
                  <dgm:adjLst/>
                </dgm:shape>
                <dgm:presOf/>
                <dgm:constrLst/>
                <dgm:ruleLst/>
              </dgm:layoutNode>
            </dgm:layoutNode>
          </dgm:else>
        </dgm:choose>
        <dgm:forEach name="Name14" axis="followSib" ptType="sibTrans" cnt="1">
          <dgm:layoutNode name="space">
            <dgm:alg type="sp"/>
            <dgm:shape xmlns:r="http://schemas.openxmlformats.org/officeDocument/2006/relationships" r:blip="">
              <dgm:adjLst/>
            </dgm:shape>
            <dgm:presO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8270982-12F1-451B-B502-66C6F8429187}" type="datetimeFigureOut">
              <a:rPr lang="en-US" smtClean="0"/>
              <a:pPr/>
              <a:t>11/26/2012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43DC6A7-DAE0-4882-89EA-511ABD6E59C9}"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443DC6A7-DAE0-4882-89EA-511ABD6E59C9}" type="slidenum">
              <a:rPr lang="en-US" smtClean="0"/>
              <a:pPr/>
              <a:t>5</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sz="1200" kern="1200" baseline="0" dirty="0" smtClean="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443DC6A7-DAE0-4882-89EA-511ABD6E59C9}" type="slidenum">
              <a:rPr lang="en-US" smtClean="0"/>
              <a:pPr/>
              <a:t>6</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1" indent="0" algn="l" defTabSz="914400" rtl="0" eaLnBrk="1" fontAlgn="auto" latinLnBrk="0" hangingPunct="1">
              <a:lnSpc>
                <a:spcPct val="100000"/>
              </a:lnSpc>
              <a:spcBef>
                <a:spcPts val="0"/>
              </a:spcBef>
              <a:spcAft>
                <a:spcPts val="0"/>
              </a:spcAft>
              <a:buClrTx/>
              <a:buSzTx/>
              <a:buFontTx/>
              <a:buNone/>
              <a:tabLst/>
              <a:defRPr/>
            </a:pPr>
            <a:endParaRPr lang="en-US" dirty="0" smtClean="0">
              <a:solidFill>
                <a:schemeClr val="accent5">
                  <a:lumMod val="75000"/>
                </a:schemeClr>
              </a:solidFill>
            </a:endParaRPr>
          </a:p>
        </p:txBody>
      </p:sp>
      <p:sp>
        <p:nvSpPr>
          <p:cNvPr id="4" name="Slide Number Placeholder 3"/>
          <p:cNvSpPr>
            <a:spLocks noGrp="1"/>
          </p:cNvSpPr>
          <p:nvPr>
            <p:ph type="sldNum" sz="quarter" idx="10"/>
          </p:nvPr>
        </p:nvSpPr>
        <p:spPr/>
        <p:txBody>
          <a:bodyPr/>
          <a:lstStyle/>
          <a:p>
            <a:fld id="{443DC6A7-DAE0-4882-89EA-511ABD6E59C9}" type="slidenum">
              <a:rPr lang="en-US" smtClean="0"/>
              <a:pPr/>
              <a:t>8</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*socioeconomic</a:t>
            </a:r>
            <a:r>
              <a:rPr lang="en-US" baseline="0" dirty="0" smtClean="0"/>
              <a:t> inequality</a:t>
            </a:r>
            <a:endParaRPr lang="en-US" dirty="0"/>
          </a:p>
        </p:txBody>
      </p:sp>
      <p:sp>
        <p:nvSpPr>
          <p:cNvPr id="4" name="Slide Number Placeholder 3"/>
          <p:cNvSpPr>
            <a:spLocks noGrp="1"/>
          </p:cNvSpPr>
          <p:nvPr>
            <p:ph type="sldNum" sz="quarter" idx="10"/>
          </p:nvPr>
        </p:nvSpPr>
        <p:spPr/>
        <p:txBody>
          <a:bodyPr/>
          <a:lstStyle/>
          <a:p>
            <a:fld id="{443DC6A7-DAE0-4882-89EA-511ABD6E59C9}" type="slidenum">
              <a:rPr lang="en-US" smtClean="0"/>
              <a:pPr/>
              <a:t>10</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443DC6A7-DAE0-4882-89EA-511ABD6E59C9}" type="slidenum">
              <a:rPr lang="en-US" smtClean="0"/>
              <a:pPr/>
              <a:t>20</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397D81E7-38B5-4287-859C-BCB2AF2A7239}" type="datetimeFigureOut">
              <a:rPr lang="en-US" smtClean="0"/>
              <a:pPr/>
              <a:t>11/26/2012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3FCB4E1-5158-47E9-9B85-9B13202C4311}"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97D81E7-38B5-4287-859C-BCB2AF2A7239}" type="datetimeFigureOut">
              <a:rPr lang="en-US" smtClean="0"/>
              <a:pPr/>
              <a:t>11/26/2012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3FCB4E1-5158-47E9-9B85-9B13202C4311}"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97D81E7-38B5-4287-859C-BCB2AF2A7239}" type="datetimeFigureOut">
              <a:rPr lang="en-US" smtClean="0"/>
              <a:pPr/>
              <a:t>11/26/2012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3FCB4E1-5158-47E9-9B85-9B13202C4311}"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97D81E7-38B5-4287-859C-BCB2AF2A7239}" type="datetimeFigureOut">
              <a:rPr lang="en-US" smtClean="0"/>
              <a:pPr/>
              <a:t>11/26/2012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3FCB4E1-5158-47E9-9B85-9B13202C4311}"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97D81E7-38B5-4287-859C-BCB2AF2A7239}" type="datetimeFigureOut">
              <a:rPr lang="en-US" smtClean="0"/>
              <a:pPr/>
              <a:t>11/26/2012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3FCB4E1-5158-47E9-9B85-9B13202C4311}"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97D81E7-38B5-4287-859C-BCB2AF2A7239}" type="datetimeFigureOut">
              <a:rPr lang="en-US" smtClean="0"/>
              <a:pPr/>
              <a:t>11/26/2012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3FCB4E1-5158-47E9-9B85-9B13202C4311}"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97D81E7-38B5-4287-859C-BCB2AF2A7239}" type="datetimeFigureOut">
              <a:rPr lang="en-US" smtClean="0"/>
              <a:pPr/>
              <a:t>11/26/2012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3FCB4E1-5158-47E9-9B85-9B13202C4311}"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97D81E7-38B5-4287-859C-BCB2AF2A7239}" type="datetimeFigureOut">
              <a:rPr lang="en-US" smtClean="0"/>
              <a:pPr/>
              <a:t>11/26/2012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3FCB4E1-5158-47E9-9B85-9B13202C4311}"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97D81E7-38B5-4287-859C-BCB2AF2A7239}" type="datetimeFigureOut">
              <a:rPr lang="en-US" smtClean="0"/>
              <a:pPr/>
              <a:t>11/26/2012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3FCB4E1-5158-47E9-9B85-9B13202C4311}"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97D81E7-38B5-4287-859C-BCB2AF2A7239}" type="datetimeFigureOut">
              <a:rPr lang="en-US" smtClean="0"/>
              <a:pPr/>
              <a:t>11/26/2012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3FCB4E1-5158-47E9-9B85-9B13202C4311}"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97D81E7-38B5-4287-859C-BCB2AF2A7239}" type="datetimeFigureOut">
              <a:rPr lang="en-US" smtClean="0"/>
              <a:pPr/>
              <a:t>11/26/2012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3FCB4E1-5158-47E9-9B85-9B13202C4311}"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97D81E7-38B5-4287-859C-BCB2AF2A7239}" type="datetimeFigureOut">
              <a:rPr lang="en-US" smtClean="0"/>
              <a:pPr/>
              <a:t>11/26/2012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3FCB4E1-5158-47E9-9B85-9B13202C4311}"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805" r:id="rId1"/>
    <p:sldLayoutId id="2147483806" r:id="rId2"/>
    <p:sldLayoutId id="2147483807" r:id="rId3"/>
    <p:sldLayoutId id="2147483808" r:id="rId4"/>
    <p:sldLayoutId id="2147483809" r:id="rId5"/>
    <p:sldLayoutId id="2147483810" r:id="rId6"/>
    <p:sldLayoutId id="2147483811" r:id="rId7"/>
    <p:sldLayoutId id="2147483812" r:id="rId8"/>
    <p:sldLayoutId id="2147483813" r:id="rId9"/>
    <p:sldLayoutId id="2147483814" r:id="rId10"/>
    <p:sldLayoutId id="2147483815"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10.jpeg"/><Relationship Id="rId4" Type="http://schemas.openxmlformats.org/officeDocument/2006/relationships/image" Target="../media/image9.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7.xml"/><Relationship Id="rId4" Type="http://schemas.openxmlformats.org/officeDocument/2006/relationships/image" Target="../media/image15.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23.jpeg"/></Relationships>
</file>

<file path=ppt/slides/_rels/slide2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63ACEF">
            <a:alpha val="49804"/>
          </a:srgb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solidFill>
                  <a:schemeClr val="accent2">
                    <a:lumMod val="50000"/>
                  </a:schemeClr>
                </a:solidFill>
                <a:latin typeface="Aharoni" pitchFamily="2" charset="-79"/>
                <a:cs typeface="Aharoni" pitchFamily="2" charset="-79"/>
              </a:rPr>
              <a:t>During the Industrial Revolution</a:t>
            </a:r>
            <a:endParaRPr lang="en-US" dirty="0">
              <a:solidFill>
                <a:schemeClr val="accent2">
                  <a:lumMod val="50000"/>
                </a:schemeClr>
              </a:solidFill>
              <a:latin typeface="Aharoni" pitchFamily="2" charset="-79"/>
              <a:cs typeface="Aharoni" pitchFamily="2" charset="-79"/>
            </a:endParaRPr>
          </a:p>
        </p:txBody>
      </p:sp>
      <p:sp>
        <p:nvSpPr>
          <p:cNvPr id="3" name="Content Placeholder 2"/>
          <p:cNvSpPr>
            <a:spLocks noGrp="1"/>
          </p:cNvSpPr>
          <p:nvPr>
            <p:ph idx="1"/>
          </p:nvPr>
        </p:nvSpPr>
        <p:spPr>
          <a:xfrm>
            <a:off x="457200" y="1295400"/>
            <a:ext cx="8229600" cy="4525963"/>
          </a:xfrm>
        </p:spPr>
        <p:txBody>
          <a:bodyPr/>
          <a:lstStyle/>
          <a:p>
            <a:pPr>
              <a:buNone/>
            </a:pPr>
            <a:r>
              <a:rPr lang="en-US" dirty="0" smtClean="0">
                <a:solidFill>
                  <a:schemeClr val="accent2">
                    <a:lumMod val="50000"/>
                  </a:schemeClr>
                </a:solidFill>
              </a:rPr>
              <a:t>Think of 3 ways of how the expanded use of the factory system helped and hurt:</a:t>
            </a:r>
          </a:p>
          <a:p>
            <a:pPr lvl="1"/>
            <a:r>
              <a:rPr lang="en-US" dirty="0" smtClean="0">
                <a:solidFill>
                  <a:schemeClr val="accent2">
                    <a:lumMod val="50000"/>
                  </a:schemeClr>
                </a:solidFill>
              </a:rPr>
              <a:t>The workers</a:t>
            </a:r>
          </a:p>
          <a:p>
            <a:pPr lvl="1"/>
            <a:r>
              <a:rPr lang="en-US" dirty="0" smtClean="0">
                <a:solidFill>
                  <a:schemeClr val="accent2">
                    <a:lumMod val="50000"/>
                  </a:schemeClr>
                </a:solidFill>
              </a:rPr>
              <a:t>The owners of factories/businesses</a:t>
            </a:r>
          </a:p>
          <a:p>
            <a:pPr lvl="1"/>
            <a:r>
              <a:rPr lang="en-US" dirty="0" smtClean="0">
                <a:solidFill>
                  <a:schemeClr val="accent2">
                    <a:lumMod val="50000"/>
                  </a:schemeClr>
                </a:solidFill>
              </a:rPr>
              <a:t>The general population</a:t>
            </a:r>
          </a:p>
          <a:p>
            <a:pPr lvl="1"/>
            <a:r>
              <a:rPr lang="en-US" dirty="0" smtClean="0">
                <a:solidFill>
                  <a:schemeClr val="accent2">
                    <a:lumMod val="50000"/>
                  </a:schemeClr>
                </a:solidFill>
              </a:rPr>
              <a:t>The economy</a:t>
            </a:r>
          </a:p>
          <a:p>
            <a:pPr lvl="1"/>
            <a:endParaRPr lang="en-US" dirty="0" smtClean="0">
              <a:solidFill>
                <a:schemeClr val="accent2">
                  <a:lumMod val="50000"/>
                </a:schemeClr>
              </a:solidFill>
            </a:endParaRPr>
          </a:p>
          <a:p>
            <a:pPr>
              <a:buNone/>
            </a:pPr>
            <a:r>
              <a:rPr lang="en-US" dirty="0" smtClean="0">
                <a:solidFill>
                  <a:schemeClr val="accent2">
                    <a:lumMod val="50000"/>
                  </a:schemeClr>
                </a:solidFill>
              </a:rPr>
              <a:t>	</a:t>
            </a:r>
            <a:endParaRPr lang="en-US" dirty="0">
              <a:solidFill>
                <a:schemeClr val="accent2">
                  <a:lumMod val="50000"/>
                </a:schemeClr>
              </a:solidFill>
            </a:endParaRPr>
          </a:p>
        </p:txBody>
      </p:sp>
      <p:pic>
        <p:nvPicPr>
          <p:cNvPr id="38914" name="Picture 2" descr="https://encrypted-tbn2.gstatic.com/images?q=tbn:ANd9GcQzfhzQvT7KqmKoB2-0L2U8IorC9JBAdEhxtuejv3MR9aAvvgYxOw"/>
          <p:cNvPicPr>
            <a:picLocks noChangeAspect="1" noChangeArrowheads="1"/>
          </p:cNvPicPr>
          <p:nvPr/>
        </p:nvPicPr>
        <p:blipFill>
          <a:blip r:embed="rId2" cstate="print"/>
          <a:srcRect/>
          <a:stretch>
            <a:fillRect/>
          </a:stretch>
        </p:blipFill>
        <p:spPr bwMode="auto">
          <a:xfrm>
            <a:off x="6858000" y="2514600"/>
            <a:ext cx="1727199" cy="2590800"/>
          </a:xfrm>
          <a:prstGeom prst="rect">
            <a:avLst/>
          </a:prstGeom>
          <a:noFill/>
        </p:spPr>
      </p:pic>
      <p:pic>
        <p:nvPicPr>
          <p:cNvPr id="38916" name="Picture 4" descr="https://encrypted-tbn1.gstatic.com/images?q=tbn:ANd9GcTpF8NfUcGENtSBCoMjSTWQJiUpew7w6uWHP7ele0PQ-fRRGu83ag"/>
          <p:cNvPicPr>
            <a:picLocks noChangeAspect="1" noChangeArrowheads="1"/>
          </p:cNvPicPr>
          <p:nvPr/>
        </p:nvPicPr>
        <p:blipFill>
          <a:blip r:embed="rId3" cstate="print"/>
          <a:srcRect/>
          <a:stretch>
            <a:fillRect/>
          </a:stretch>
        </p:blipFill>
        <p:spPr bwMode="auto">
          <a:xfrm>
            <a:off x="990600" y="4648200"/>
            <a:ext cx="3188138" cy="1733551"/>
          </a:xfrm>
          <a:prstGeom prst="rect">
            <a:avLst/>
          </a:prstGeom>
          <a:noFill/>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63ACEF">
            <a:alpha val="49804"/>
          </a:srgbClr>
        </a:solidFill>
        <a:effectLst/>
      </p:bgPr>
    </p:bg>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dirty="0" smtClean="0">
                <a:solidFill>
                  <a:schemeClr val="accent2">
                    <a:lumMod val="50000"/>
                  </a:schemeClr>
                </a:solidFill>
                <a:latin typeface="Aharoni" pitchFamily="2" charset="-79"/>
                <a:cs typeface="Aharoni" pitchFamily="2" charset="-79"/>
              </a:rPr>
              <a:t>Benefits</a:t>
            </a:r>
            <a:endParaRPr lang="en-US" dirty="0">
              <a:solidFill>
                <a:schemeClr val="accent2">
                  <a:lumMod val="50000"/>
                </a:schemeClr>
              </a:solidFill>
              <a:latin typeface="Aharoni" pitchFamily="2" charset="-79"/>
              <a:cs typeface="Aharoni" pitchFamily="2" charset="-79"/>
            </a:endParaRPr>
          </a:p>
        </p:txBody>
      </p:sp>
      <p:sp>
        <p:nvSpPr>
          <p:cNvPr id="2" name="Content Placeholder 1"/>
          <p:cNvSpPr>
            <a:spLocks noGrp="1"/>
          </p:cNvSpPr>
          <p:nvPr>
            <p:ph idx="1"/>
          </p:nvPr>
        </p:nvSpPr>
        <p:spPr>
          <a:xfrm>
            <a:off x="457200" y="1295401"/>
            <a:ext cx="8229600" cy="3581399"/>
          </a:xfrm>
        </p:spPr>
        <p:txBody>
          <a:bodyPr/>
          <a:lstStyle/>
          <a:p>
            <a:pPr lvl="0"/>
            <a:r>
              <a:rPr lang="en-US" dirty="0" smtClean="0">
                <a:solidFill>
                  <a:schemeClr val="accent2">
                    <a:lumMod val="50000"/>
                  </a:schemeClr>
                </a:solidFill>
              </a:rPr>
              <a:t>Created many jobs</a:t>
            </a:r>
            <a:endParaRPr lang="en-US" dirty="0">
              <a:solidFill>
                <a:schemeClr val="accent2">
                  <a:lumMod val="50000"/>
                </a:schemeClr>
              </a:solidFill>
            </a:endParaRPr>
          </a:p>
          <a:p>
            <a:r>
              <a:rPr lang="en-US" dirty="0" smtClean="0">
                <a:solidFill>
                  <a:schemeClr val="accent2">
                    <a:lumMod val="50000"/>
                  </a:schemeClr>
                </a:solidFill>
              </a:rPr>
              <a:t>Increased production of goods</a:t>
            </a:r>
          </a:p>
          <a:p>
            <a:pPr lvl="0"/>
            <a:r>
              <a:rPr lang="en-US" dirty="0" smtClean="0">
                <a:solidFill>
                  <a:schemeClr val="accent2">
                    <a:lumMod val="50000"/>
                  </a:schemeClr>
                </a:solidFill>
              </a:rPr>
              <a:t>Technological innovations that promoted efficiency </a:t>
            </a:r>
            <a:endParaRPr lang="en-US" dirty="0">
              <a:solidFill>
                <a:schemeClr val="accent2">
                  <a:lumMod val="50000"/>
                </a:schemeClr>
              </a:solidFill>
            </a:endParaRPr>
          </a:p>
          <a:p>
            <a:pPr lvl="0"/>
            <a:r>
              <a:rPr lang="en-US" dirty="0" smtClean="0">
                <a:solidFill>
                  <a:schemeClr val="accent2">
                    <a:lumMod val="50000"/>
                  </a:schemeClr>
                </a:solidFill>
              </a:rPr>
              <a:t>More factories= More competition= More choice of good. </a:t>
            </a:r>
            <a:endParaRPr lang="en-US" dirty="0">
              <a:solidFill>
                <a:schemeClr val="accent2">
                  <a:lumMod val="50000"/>
                </a:schemeClr>
              </a:solidFill>
            </a:endParaRPr>
          </a:p>
        </p:txBody>
      </p:sp>
      <p:pic>
        <p:nvPicPr>
          <p:cNvPr id="2050" name="Picture 2" descr="https://encrypted-tbn2.gstatic.com/images?q=tbn:ANd9GcTMjCMxnOMEqpZWDDI1hm27QY1wbLoK8Aj1yJi0UU6UTkQp__tlTw"/>
          <p:cNvPicPr>
            <a:picLocks noChangeAspect="1" noChangeArrowheads="1"/>
          </p:cNvPicPr>
          <p:nvPr/>
        </p:nvPicPr>
        <p:blipFill>
          <a:blip r:embed="rId2" cstate="print"/>
          <a:srcRect/>
          <a:stretch>
            <a:fillRect/>
          </a:stretch>
        </p:blipFill>
        <p:spPr bwMode="auto">
          <a:xfrm>
            <a:off x="228600" y="4648200"/>
            <a:ext cx="2505075" cy="1828800"/>
          </a:xfrm>
          <a:prstGeom prst="rect">
            <a:avLst/>
          </a:prstGeom>
          <a:noFill/>
        </p:spPr>
      </p:pic>
      <p:pic>
        <p:nvPicPr>
          <p:cNvPr id="2052" name="Picture 4" descr="https://encrypted-tbn3.gstatic.com/images?q=tbn:ANd9GcQ9em6BRoNmv71mB31LC_vNaNHqOdWZ0abXNlMH-6MFuiDyP3G12A"/>
          <p:cNvPicPr>
            <a:picLocks noChangeAspect="1" noChangeArrowheads="1"/>
          </p:cNvPicPr>
          <p:nvPr/>
        </p:nvPicPr>
        <p:blipFill>
          <a:blip r:embed="rId3" cstate="print"/>
          <a:srcRect/>
          <a:stretch>
            <a:fillRect/>
          </a:stretch>
        </p:blipFill>
        <p:spPr bwMode="auto">
          <a:xfrm>
            <a:off x="3048000" y="4495800"/>
            <a:ext cx="2143125" cy="2143125"/>
          </a:xfrm>
          <a:prstGeom prst="rect">
            <a:avLst/>
          </a:prstGeom>
          <a:noFill/>
        </p:spPr>
      </p:pic>
      <p:pic>
        <p:nvPicPr>
          <p:cNvPr id="2056" name="Picture 8" descr="https://encrypted-tbn0.gstatic.com/images?q=tbn:ANd9GcQS8kSjamDcWuouCTVLgSOWfN-KK7QIVFeenA2xAQLVgvnhHrkvhQ"/>
          <p:cNvPicPr>
            <a:picLocks noChangeAspect="1" noChangeArrowheads="1"/>
          </p:cNvPicPr>
          <p:nvPr/>
        </p:nvPicPr>
        <p:blipFill>
          <a:blip r:embed="rId4" cstate="print"/>
          <a:srcRect/>
          <a:stretch>
            <a:fillRect/>
          </a:stretch>
        </p:blipFill>
        <p:spPr bwMode="auto">
          <a:xfrm>
            <a:off x="5715000" y="4572000"/>
            <a:ext cx="2847975" cy="1609726"/>
          </a:xfrm>
          <a:prstGeom prst="rect">
            <a:avLst/>
          </a:prstGeom>
          <a:noFill/>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63ACEF">
            <a:alpha val="49804"/>
          </a:srgb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accent2">
                    <a:lumMod val="50000"/>
                  </a:schemeClr>
                </a:solidFill>
                <a:latin typeface="Aharoni" pitchFamily="2" charset="-79"/>
                <a:cs typeface="Aharoni" pitchFamily="2" charset="-79"/>
              </a:rPr>
              <a:t>Disadvantages </a:t>
            </a:r>
            <a:endParaRPr lang="en-US" dirty="0">
              <a:solidFill>
                <a:schemeClr val="accent2">
                  <a:lumMod val="50000"/>
                </a:schemeClr>
              </a:solidFill>
              <a:latin typeface="Aharoni" pitchFamily="2" charset="-79"/>
              <a:cs typeface="Aharoni" pitchFamily="2" charset="-79"/>
            </a:endParaRPr>
          </a:p>
        </p:txBody>
      </p:sp>
      <p:sp>
        <p:nvSpPr>
          <p:cNvPr id="3" name="Content Placeholder 2"/>
          <p:cNvSpPr>
            <a:spLocks noGrp="1"/>
          </p:cNvSpPr>
          <p:nvPr>
            <p:ph idx="1"/>
          </p:nvPr>
        </p:nvSpPr>
        <p:spPr>
          <a:xfrm>
            <a:off x="457200" y="1600201"/>
            <a:ext cx="8229600" cy="3581400"/>
          </a:xfrm>
        </p:spPr>
        <p:txBody>
          <a:bodyPr>
            <a:normAutofit/>
          </a:bodyPr>
          <a:lstStyle/>
          <a:p>
            <a:r>
              <a:rPr lang="en-US" dirty="0" smtClean="0">
                <a:solidFill>
                  <a:schemeClr val="accent2">
                    <a:lumMod val="50000"/>
                  </a:schemeClr>
                </a:solidFill>
              </a:rPr>
              <a:t>Workers no longer owned the </a:t>
            </a:r>
            <a:r>
              <a:rPr lang="en-US" u="sng" dirty="0" smtClean="0">
                <a:solidFill>
                  <a:schemeClr val="accent2">
                    <a:lumMod val="50000"/>
                  </a:schemeClr>
                </a:solidFill>
              </a:rPr>
              <a:t>means of production </a:t>
            </a:r>
            <a:r>
              <a:rPr lang="en-US" dirty="0" smtClean="0">
                <a:solidFill>
                  <a:schemeClr val="accent2">
                    <a:lumMod val="50000"/>
                  </a:schemeClr>
                </a:solidFill>
              </a:rPr>
              <a:t>(</a:t>
            </a:r>
            <a:r>
              <a:rPr lang="en-US" b="1" dirty="0" smtClean="0">
                <a:solidFill>
                  <a:schemeClr val="accent2">
                    <a:lumMod val="50000"/>
                  </a:schemeClr>
                </a:solidFill>
              </a:rPr>
              <a:t>tools used to produce wealth</a:t>
            </a:r>
            <a:r>
              <a:rPr lang="en-US" dirty="0" smtClean="0">
                <a:solidFill>
                  <a:schemeClr val="accent2">
                    <a:lumMod val="50000"/>
                  </a:schemeClr>
                </a:solidFill>
              </a:rPr>
              <a:t>)</a:t>
            </a:r>
          </a:p>
          <a:p>
            <a:pPr lvl="0"/>
            <a:r>
              <a:rPr lang="en-US" dirty="0" smtClean="0">
                <a:solidFill>
                  <a:schemeClr val="accent2">
                    <a:lumMod val="50000"/>
                  </a:schemeClr>
                </a:solidFill>
              </a:rPr>
              <a:t>Workers had to work in unsafe conditions</a:t>
            </a:r>
          </a:p>
          <a:p>
            <a:pPr lvl="0"/>
            <a:r>
              <a:rPr lang="en-US" dirty="0" smtClean="0">
                <a:solidFill>
                  <a:schemeClr val="accent2">
                    <a:lumMod val="50000"/>
                  </a:schemeClr>
                </a:solidFill>
              </a:rPr>
              <a:t>Factories had people work extremely long hours</a:t>
            </a:r>
          </a:p>
          <a:p>
            <a:pPr lvl="0"/>
            <a:r>
              <a:rPr lang="en-US" dirty="0" smtClean="0">
                <a:solidFill>
                  <a:schemeClr val="accent2">
                    <a:lumMod val="50000"/>
                  </a:schemeClr>
                </a:solidFill>
              </a:rPr>
              <a:t>Workers were paid very low wages</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6CDAE6">
            <a:alpha val="50000"/>
          </a:srgb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33400" y="1066800"/>
            <a:ext cx="8153400" cy="2590800"/>
          </a:xfrm>
        </p:spPr>
        <p:txBody>
          <a:bodyPr>
            <a:normAutofit/>
          </a:bodyPr>
          <a:lstStyle/>
          <a:p>
            <a:r>
              <a:rPr lang="en-US" b="1" dirty="0" smtClean="0">
                <a:solidFill>
                  <a:schemeClr val="accent2">
                    <a:lumMod val="50000"/>
                  </a:schemeClr>
                </a:solidFill>
                <a:latin typeface="Aharoni" pitchFamily="2" charset="-79"/>
                <a:cs typeface="Aharoni" pitchFamily="2" charset="-79"/>
              </a:rPr>
              <a:t>Industrial Revolution, Capitalism, and the Factory System</a:t>
            </a:r>
            <a:endParaRPr lang="en-US" b="1" dirty="0">
              <a:solidFill>
                <a:schemeClr val="accent2">
                  <a:lumMod val="50000"/>
                </a:schemeClr>
              </a:solidFill>
              <a:latin typeface="Aharoni" pitchFamily="2" charset="-79"/>
              <a:cs typeface="Aharoni" pitchFamily="2" charset="-79"/>
            </a:endParaRPr>
          </a:p>
        </p:txBody>
      </p:sp>
      <p:pic>
        <p:nvPicPr>
          <p:cNvPr id="36866" name="Picture 2" descr="https://encrypted-tbn3.gstatic.com/images?q=tbn:ANd9GcTZFruT9lf3iHFjGcmxJ8_JohPrzP9ibxvHjf9fptGfSYob_yckiQ"/>
          <p:cNvPicPr>
            <a:picLocks noChangeAspect="1" noChangeArrowheads="1"/>
          </p:cNvPicPr>
          <p:nvPr/>
        </p:nvPicPr>
        <p:blipFill>
          <a:blip r:embed="rId2" cstate="print"/>
          <a:srcRect/>
          <a:stretch>
            <a:fillRect/>
          </a:stretch>
        </p:blipFill>
        <p:spPr bwMode="auto">
          <a:xfrm>
            <a:off x="5943600" y="3886200"/>
            <a:ext cx="2732741" cy="2247901"/>
          </a:xfrm>
          <a:prstGeom prst="rect">
            <a:avLst/>
          </a:prstGeom>
          <a:noFill/>
        </p:spPr>
      </p:pic>
      <p:pic>
        <p:nvPicPr>
          <p:cNvPr id="36868" name="Picture 4" descr="https://dwd.wisconsin.gov/dwd/dwdhistory/images/women_in_factory_big.jpg"/>
          <p:cNvPicPr>
            <a:picLocks noChangeAspect="1" noChangeArrowheads="1"/>
          </p:cNvPicPr>
          <p:nvPr/>
        </p:nvPicPr>
        <p:blipFill>
          <a:blip r:embed="rId3" cstate="print"/>
          <a:srcRect/>
          <a:stretch>
            <a:fillRect/>
          </a:stretch>
        </p:blipFill>
        <p:spPr bwMode="auto">
          <a:xfrm>
            <a:off x="609600" y="3733800"/>
            <a:ext cx="3048000" cy="2328863"/>
          </a:xfrm>
          <a:prstGeom prst="rect">
            <a:avLst/>
          </a:prstGeom>
          <a:noFill/>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6CDAE6"/>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normAutofit fontScale="90000"/>
          </a:bodyPr>
          <a:lstStyle/>
          <a:p>
            <a:r>
              <a:rPr lang="en-US" b="1" dirty="0" smtClean="0">
                <a:solidFill>
                  <a:schemeClr val="accent2">
                    <a:lumMod val="50000"/>
                  </a:schemeClr>
                </a:solidFill>
                <a:latin typeface="Aharoni" pitchFamily="2" charset="-79"/>
                <a:cs typeface="Aharoni" pitchFamily="2" charset="-79"/>
              </a:rPr>
              <a:t>Development of Capitalism During the Industrial Revolution</a:t>
            </a:r>
            <a:endParaRPr lang="en-US" dirty="0">
              <a:solidFill>
                <a:schemeClr val="accent2">
                  <a:lumMod val="50000"/>
                </a:schemeClr>
              </a:solidFill>
              <a:latin typeface="Aharoni" pitchFamily="2" charset="-79"/>
              <a:cs typeface="Aharoni" pitchFamily="2" charset="-79"/>
            </a:endParaRPr>
          </a:p>
        </p:txBody>
      </p:sp>
      <p:sp>
        <p:nvSpPr>
          <p:cNvPr id="3" name="Content Placeholder 2"/>
          <p:cNvSpPr>
            <a:spLocks noGrp="1"/>
          </p:cNvSpPr>
          <p:nvPr>
            <p:ph idx="1"/>
          </p:nvPr>
        </p:nvSpPr>
        <p:spPr/>
        <p:txBody>
          <a:bodyPr>
            <a:normAutofit/>
          </a:bodyPr>
          <a:lstStyle/>
          <a:p>
            <a:pPr>
              <a:buNone/>
            </a:pPr>
            <a:r>
              <a:rPr lang="en-US" b="1" dirty="0" smtClean="0">
                <a:solidFill>
                  <a:schemeClr val="accent2">
                    <a:lumMod val="50000"/>
                  </a:schemeClr>
                </a:solidFill>
              </a:rPr>
              <a:t>Capitalism</a:t>
            </a:r>
            <a:r>
              <a:rPr lang="en-US" dirty="0" smtClean="0">
                <a:solidFill>
                  <a:schemeClr val="accent2">
                    <a:lumMod val="50000"/>
                  </a:schemeClr>
                </a:solidFill>
              </a:rPr>
              <a:t>- Economic system based on private ownership </a:t>
            </a:r>
            <a:r>
              <a:rPr lang="en-US" dirty="0">
                <a:solidFill>
                  <a:schemeClr val="accent2">
                    <a:lumMod val="50000"/>
                  </a:schemeClr>
                </a:solidFill>
              </a:rPr>
              <a:t>of the means of production and the creation of goods or services for </a:t>
            </a:r>
            <a:r>
              <a:rPr lang="en-US" dirty="0" smtClean="0">
                <a:solidFill>
                  <a:schemeClr val="accent2">
                    <a:lumMod val="50000"/>
                  </a:schemeClr>
                </a:solidFill>
              </a:rPr>
              <a:t>profit</a:t>
            </a:r>
          </a:p>
          <a:p>
            <a:endParaRPr lang="en-US" dirty="0"/>
          </a:p>
        </p:txBody>
      </p:sp>
      <p:graphicFrame>
        <p:nvGraphicFramePr>
          <p:cNvPr id="4" name="Diagram 3"/>
          <p:cNvGraphicFramePr/>
          <p:nvPr/>
        </p:nvGraphicFramePr>
        <p:xfrm>
          <a:off x="457200" y="2794000"/>
          <a:ext cx="6096000"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Oval 4"/>
          <p:cNvSpPr/>
          <p:nvPr/>
        </p:nvSpPr>
        <p:spPr>
          <a:xfrm>
            <a:off x="6858000" y="3733800"/>
            <a:ext cx="2057400" cy="2286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FACTORY SYSTEM FLOURISHES!</a:t>
            </a:r>
            <a:endParaRPr lang="en-US" dirty="0"/>
          </a:p>
        </p:txBody>
      </p:sp>
      <p:sp>
        <p:nvSpPr>
          <p:cNvPr id="6" name="TextBox 5"/>
          <p:cNvSpPr txBox="1"/>
          <p:nvPr/>
        </p:nvSpPr>
        <p:spPr>
          <a:xfrm>
            <a:off x="228600" y="6096000"/>
            <a:ext cx="8305800" cy="707886"/>
          </a:xfrm>
          <a:prstGeom prst="rect">
            <a:avLst/>
          </a:prstGeom>
          <a:noFill/>
        </p:spPr>
        <p:txBody>
          <a:bodyPr wrap="square" rtlCol="0">
            <a:spAutoFit/>
          </a:bodyPr>
          <a:lstStyle/>
          <a:p>
            <a:r>
              <a:rPr lang="en-US" sz="2200" dirty="0" smtClean="0">
                <a:solidFill>
                  <a:schemeClr val="accent2">
                    <a:lumMod val="50000"/>
                  </a:schemeClr>
                </a:solidFill>
              </a:rPr>
              <a:t>Individuals and businesses own property and the means of production</a:t>
            </a:r>
          </a:p>
          <a:p>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6CDAE6">
            <a:alpha val="50000"/>
          </a:srgbClr>
        </a:solidFill>
        <a:effectLst/>
      </p:bgPr>
    </p:bg>
    <p:spTree>
      <p:nvGrpSpPr>
        <p:cNvPr id="1" name=""/>
        <p:cNvGrpSpPr/>
        <p:nvPr/>
      </p:nvGrpSpPr>
      <p:grpSpPr>
        <a:xfrm>
          <a:off x="0" y="0"/>
          <a:ext cx="0" cy="0"/>
          <a:chOff x="0" y="0"/>
          <a:chExt cx="0" cy="0"/>
        </a:xfrm>
      </p:grpSpPr>
      <p:pic>
        <p:nvPicPr>
          <p:cNvPr id="34820" name="Picture 4" descr="https://encrypted-tbn1.gstatic.com/images?q=tbn:ANd9GcTw2jfUgxEyyI9pca7I-9FeEa6yQADSyQwJTGq1ZOW5JiKV15XvIw"/>
          <p:cNvPicPr>
            <a:picLocks noChangeAspect="1" noChangeArrowheads="1"/>
          </p:cNvPicPr>
          <p:nvPr/>
        </p:nvPicPr>
        <p:blipFill>
          <a:blip r:embed="rId3" cstate="print"/>
          <a:srcRect/>
          <a:stretch>
            <a:fillRect/>
          </a:stretch>
        </p:blipFill>
        <p:spPr bwMode="auto">
          <a:xfrm>
            <a:off x="5943601" y="4252100"/>
            <a:ext cx="1828800" cy="2224900"/>
          </a:xfrm>
          <a:prstGeom prst="rect">
            <a:avLst/>
          </a:prstGeom>
          <a:noFill/>
        </p:spPr>
      </p:pic>
      <p:pic>
        <p:nvPicPr>
          <p:cNvPr id="34818" name="Picture 2" descr="https://encrypted-tbn2.gstatic.com/images?q=tbn:ANd9GcQVT9WiohXEXpOlYFVRU8i0bxrOL4prMf0b5kN_y4i7WiFp8hCy"/>
          <p:cNvPicPr>
            <a:picLocks noChangeAspect="1" noChangeArrowheads="1"/>
          </p:cNvPicPr>
          <p:nvPr/>
        </p:nvPicPr>
        <p:blipFill>
          <a:blip r:embed="rId4" cstate="print"/>
          <a:srcRect/>
          <a:stretch>
            <a:fillRect/>
          </a:stretch>
        </p:blipFill>
        <p:spPr bwMode="auto">
          <a:xfrm>
            <a:off x="914400" y="4298648"/>
            <a:ext cx="1600200" cy="2260600"/>
          </a:xfrm>
          <a:prstGeom prst="rect">
            <a:avLst/>
          </a:prstGeom>
          <a:noFill/>
        </p:spPr>
      </p:pic>
      <p:sp>
        <p:nvSpPr>
          <p:cNvPr id="3" name="Content Placeholder 2"/>
          <p:cNvSpPr>
            <a:spLocks noGrp="1"/>
          </p:cNvSpPr>
          <p:nvPr>
            <p:ph idx="1"/>
          </p:nvPr>
        </p:nvSpPr>
        <p:spPr>
          <a:xfrm>
            <a:off x="381000" y="1219200"/>
            <a:ext cx="8229600" cy="3657600"/>
          </a:xfrm>
        </p:spPr>
        <p:txBody>
          <a:bodyPr>
            <a:normAutofit/>
          </a:bodyPr>
          <a:lstStyle/>
          <a:p>
            <a:pPr>
              <a:lnSpc>
                <a:spcPct val="80000"/>
              </a:lnSpc>
            </a:pPr>
            <a:r>
              <a:rPr lang="en-US" sz="3000" dirty="0" smtClean="0">
                <a:solidFill>
                  <a:schemeClr val="accent2">
                    <a:lumMod val="50000"/>
                  </a:schemeClr>
                </a:solidFill>
              </a:rPr>
              <a:t>Progress results when individuals compete with others and  follow their own self interest</a:t>
            </a:r>
            <a:r>
              <a:rPr lang="en-US" sz="3000" dirty="0" smtClean="0">
                <a:solidFill>
                  <a:schemeClr val="accent2">
                    <a:lumMod val="50000"/>
                  </a:schemeClr>
                </a:solidFill>
              </a:rPr>
              <a:t>($$$)</a:t>
            </a:r>
            <a:endParaRPr lang="en-US" sz="3000" dirty="0" smtClean="0">
              <a:solidFill>
                <a:schemeClr val="accent2">
                  <a:lumMod val="50000"/>
                </a:schemeClr>
              </a:solidFill>
            </a:endParaRPr>
          </a:p>
          <a:p>
            <a:pPr>
              <a:lnSpc>
                <a:spcPct val="80000"/>
              </a:lnSpc>
            </a:pPr>
            <a:r>
              <a:rPr lang="en-US" sz="3000" dirty="0" smtClean="0">
                <a:solidFill>
                  <a:schemeClr val="accent2">
                    <a:lumMod val="50000"/>
                  </a:schemeClr>
                </a:solidFill>
              </a:rPr>
              <a:t>B</a:t>
            </a:r>
            <a:r>
              <a:rPr lang="en-US" sz="3000" dirty="0" smtClean="0">
                <a:solidFill>
                  <a:schemeClr val="accent2">
                    <a:lumMod val="50000"/>
                  </a:schemeClr>
                </a:solidFill>
              </a:rPr>
              <a:t>usiness try </a:t>
            </a:r>
            <a:r>
              <a:rPr lang="en-US" sz="3000" dirty="0" smtClean="0">
                <a:solidFill>
                  <a:schemeClr val="accent2">
                    <a:lumMod val="50000"/>
                  </a:schemeClr>
                </a:solidFill>
              </a:rPr>
              <a:t>to produce goods or services that are better and less expensive then those of competitors</a:t>
            </a:r>
          </a:p>
          <a:p>
            <a:pPr>
              <a:lnSpc>
                <a:spcPct val="80000"/>
              </a:lnSpc>
            </a:pPr>
            <a:r>
              <a:rPr lang="en-US" sz="3000" dirty="0" smtClean="0">
                <a:solidFill>
                  <a:schemeClr val="accent2">
                    <a:lumMod val="50000"/>
                  </a:schemeClr>
                </a:solidFill>
              </a:rPr>
              <a:t>Standard of living raised</a:t>
            </a:r>
          </a:p>
          <a:p>
            <a:pPr>
              <a:lnSpc>
                <a:spcPct val="80000"/>
              </a:lnSpc>
            </a:pPr>
            <a:r>
              <a:rPr lang="en-US" sz="3000" dirty="0" smtClean="0">
                <a:solidFill>
                  <a:schemeClr val="accent2">
                    <a:lumMod val="50000"/>
                  </a:schemeClr>
                </a:solidFill>
              </a:rPr>
              <a:t>Creates jobs for many people</a:t>
            </a:r>
            <a:endParaRPr lang="en-US" sz="3000" dirty="0">
              <a:solidFill>
                <a:schemeClr val="accent2">
                  <a:lumMod val="50000"/>
                </a:schemeClr>
              </a:solidFill>
            </a:endParaRPr>
          </a:p>
        </p:txBody>
      </p:sp>
      <p:pic>
        <p:nvPicPr>
          <p:cNvPr id="34822" name="Picture 6" descr="https://encrypted-tbn0.gstatic.com/images?q=tbn:ANd9GcT2zuJS01gNUt26QOZ-qTAWm2GBcnVixYL0fIzWdh8h86169wuUSw"/>
          <p:cNvPicPr>
            <a:picLocks noChangeAspect="1" noChangeArrowheads="1"/>
          </p:cNvPicPr>
          <p:nvPr/>
        </p:nvPicPr>
        <p:blipFill>
          <a:blip r:embed="rId5" cstate="print"/>
          <a:srcRect/>
          <a:stretch>
            <a:fillRect/>
          </a:stretch>
        </p:blipFill>
        <p:spPr bwMode="auto">
          <a:xfrm>
            <a:off x="3962400" y="4724400"/>
            <a:ext cx="1219200" cy="1088994"/>
          </a:xfrm>
          <a:prstGeom prst="rect">
            <a:avLst/>
          </a:prstGeom>
          <a:noFill/>
        </p:spPr>
      </p:pic>
      <p:sp>
        <p:nvSpPr>
          <p:cNvPr id="7" name="TextBox 6"/>
          <p:cNvSpPr txBox="1"/>
          <p:nvPr/>
        </p:nvSpPr>
        <p:spPr>
          <a:xfrm>
            <a:off x="609600" y="228600"/>
            <a:ext cx="7467600" cy="707886"/>
          </a:xfrm>
          <a:prstGeom prst="rect">
            <a:avLst/>
          </a:prstGeom>
          <a:noFill/>
        </p:spPr>
        <p:txBody>
          <a:bodyPr wrap="square" rtlCol="0">
            <a:spAutoFit/>
          </a:bodyPr>
          <a:lstStyle/>
          <a:p>
            <a:pPr algn="ctr"/>
            <a:r>
              <a:rPr lang="en-US" sz="4000" b="1" dirty="0" smtClean="0">
                <a:solidFill>
                  <a:schemeClr val="accent2">
                    <a:lumMod val="50000"/>
                  </a:schemeClr>
                </a:solidFill>
              </a:rPr>
              <a:t>Nice Side of Capitalism</a:t>
            </a:r>
            <a:endParaRPr lang="en-US" sz="4000" b="1" dirty="0">
              <a:solidFill>
                <a:schemeClr val="accent2">
                  <a:lumMod val="50000"/>
                </a:schemeClr>
              </a:solidFill>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6CDAE6">
            <a:alpha val="50000"/>
          </a:srgbClr>
        </a:solidFill>
        <a:effectLst/>
      </p:bgPr>
    </p:bg>
    <p:spTree>
      <p:nvGrpSpPr>
        <p:cNvPr id="1" name=""/>
        <p:cNvGrpSpPr/>
        <p:nvPr/>
      </p:nvGrpSpPr>
      <p:grpSpPr>
        <a:xfrm>
          <a:off x="0" y="0"/>
          <a:ext cx="0" cy="0"/>
          <a:chOff x="0" y="0"/>
          <a:chExt cx="0" cy="0"/>
        </a:xfrm>
      </p:grpSpPr>
      <p:sp>
        <p:nvSpPr>
          <p:cNvPr id="3" name="Title 2"/>
          <p:cNvSpPr>
            <a:spLocks noGrp="1"/>
          </p:cNvSpPr>
          <p:nvPr>
            <p:ph type="title"/>
          </p:nvPr>
        </p:nvSpPr>
        <p:spPr>
          <a:xfrm>
            <a:off x="381000" y="228600"/>
            <a:ext cx="8229600" cy="1143000"/>
          </a:xfrm>
        </p:spPr>
        <p:txBody>
          <a:bodyPr>
            <a:normAutofit fontScale="90000"/>
          </a:bodyPr>
          <a:lstStyle/>
          <a:p>
            <a:r>
              <a:rPr lang="en-US" dirty="0" smtClean="0">
                <a:solidFill>
                  <a:schemeClr val="accent2">
                    <a:lumMod val="50000"/>
                  </a:schemeClr>
                </a:solidFill>
                <a:latin typeface="Aharoni" pitchFamily="2" charset="-79"/>
                <a:cs typeface="Aharoni" pitchFamily="2" charset="-79"/>
              </a:rPr>
              <a:t>Problems with the Factory System</a:t>
            </a:r>
            <a:endParaRPr lang="en-US" b="1" dirty="0">
              <a:solidFill>
                <a:schemeClr val="accent2">
                  <a:lumMod val="50000"/>
                </a:schemeClr>
              </a:solidFill>
            </a:endParaRPr>
          </a:p>
        </p:txBody>
      </p:sp>
      <p:sp>
        <p:nvSpPr>
          <p:cNvPr id="2" name="Content Placeholder 1"/>
          <p:cNvSpPr>
            <a:spLocks noGrp="1"/>
          </p:cNvSpPr>
          <p:nvPr>
            <p:ph idx="1"/>
          </p:nvPr>
        </p:nvSpPr>
        <p:spPr>
          <a:xfrm>
            <a:off x="381000" y="1600201"/>
            <a:ext cx="8229600" cy="4343400"/>
          </a:xfrm>
        </p:spPr>
        <p:txBody>
          <a:bodyPr>
            <a:normAutofit fontScale="92500"/>
          </a:bodyPr>
          <a:lstStyle/>
          <a:p>
            <a:r>
              <a:rPr lang="en-US" sz="3000" dirty="0" smtClean="0">
                <a:solidFill>
                  <a:schemeClr val="accent2">
                    <a:lumMod val="50000"/>
                  </a:schemeClr>
                </a:solidFill>
              </a:rPr>
              <a:t>Pre-Industrial </a:t>
            </a:r>
            <a:r>
              <a:rPr lang="en-US" sz="3000" dirty="0">
                <a:solidFill>
                  <a:schemeClr val="accent2">
                    <a:lumMod val="50000"/>
                  </a:schemeClr>
                </a:solidFill>
              </a:rPr>
              <a:t>Revolution rural families did not rely solely on wages for sustenance </a:t>
            </a:r>
          </a:p>
          <a:p>
            <a:pPr lvl="1"/>
            <a:r>
              <a:rPr lang="en-US" sz="2600" dirty="0" smtClean="0">
                <a:solidFill>
                  <a:schemeClr val="accent2">
                    <a:lumMod val="50000"/>
                  </a:schemeClr>
                </a:solidFill>
              </a:rPr>
              <a:t>Owned </a:t>
            </a:r>
            <a:r>
              <a:rPr lang="en-US" sz="2600" dirty="0">
                <a:solidFill>
                  <a:schemeClr val="accent2">
                    <a:lumMod val="50000"/>
                  </a:schemeClr>
                </a:solidFill>
              </a:rPr>
              <a:t>their own farms or gardens where they raised most of their own food </a:t>
            </a:r>
          </a:p>
          <a:p>
            <a:pPr lvl="1"/>
            <a:r>
              <a:rPr lang="en-US" sz="2600" dirty="0" smtClean="0">
                <a:solidFill>
                  <a:schemeClr val="accent2">
                    <a:lumMod val="50000"/>
                  </a:schemeClr>
                </a:solidFill>
              </a:rPr>
              <a:t>Made </a:t>
            </a:r>
            <a:r>
              <a:rPr lang="en-US" sz="2600" dirty="0">
                <a:solidFill>
                  <a:schemeClr val="accent2">
                    <a:lumMod val="50000"/>
                  </a:schemeClr>
                </a:solidFill>
              </a:rPr>
              <a:t>their own clothing </a:t>
            </a:r>
          </a:p>
          <a:p>
            <a:r>
              <a:rPr lang="en-US" sz="3000" dirty="0" smtClean="0">
                <a:solidFill>
                  <a:schemeClr val="accent2">
                    <a:lumMod val="50000"/>
                  </a:schemeClr>
                </a:solidFill>
              </a:rPr>
              <a:t>Industrialization limited </a:t>
            </a:r>
            <a:r>
              <a:rPr lang="en-US" sz="3000" dirty="0">
                <a:solidFill>
                  <a:schemeClr val="accent2">
                    <a:lumMod val="50000"/>
                  </a:schemeClr>
                </a:solidFill>
              </a:rPr>
              <a:t>workers’ independence </a:t>
            </a:r>
          </a:p>
          <a:p>
            <a:pPr lvl="1"/>
            <a:r>
              <a:rPr lang="en-US" sz="2600" dirty="0" smtClean="0">
                <a:solidFill>
                  <a:schemeClr val="accent2">
                    <a:lumMod val="50000"/>
                  </a:schemeClr>
                </a:solidFill>
              </a:rPr>
              <a:t>Workers </a:t>
            </a:r>
            <a:r>
              <a:rPr lang="en-US" sz="2600" dirty="0">
                <a:solidFill>
                  <a:schemeClr val="accent2">
                    <a:lumMod val="50000"/>
                  </a:schemeClr>
                </a:solidFill>
              </a:rPr>
              <a:t>in cities did not have the means to grow their own food or make their own clothing </a:t>
            </a:r>
          </a:p>
          <a:p>
            <a:pPr lvl="1"/>
            <a:r>
              <a:rPr lang="en-US" sz="2600" dirty="0" smtClean="0">
                <a:solidFill>
                  <a:schemeClr val="accent2">
                    <a:lumMod val="50000"/>
                  </a:schemeClr>
                </a:solidFill>
              </a:rPr>
              <a:t>Workers </a:t>
            </a:r>
            <a:r>
              <a:rPr lang="en-US" sz="2600" dirty="0">
                <a:solidFill>
                  <a:schemeClr val="accent2">
                    <a:lumMod val="50000"/>
                  </a:schemeClr>
                </a:solidFill>
              </a:rPr>
              <a:t>relied entirely upon their employers for wages with which they bought everything they needed </a:t>
            </a:r>
          </a:p>
          <a:p>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6CDAE6">
            <a:alpha val="50000"/>
          </a:srgbClr>
        </a:solidFill>
        <a:effectLst/>
      </p:bgPr>
    </p:bg>
    <p:spTree>
      <p:nvGrpSpPr>
        <p:cNvPr id="1" name=""/>
        <p:cNvGrpSpPr/>
        <p:nvPr/>
      </p:nvGrpSpPr>
      <p:grpSpPr>
        <a:xfrm>
          <a:off x="0" y="0"/>
          <a:ext cx="0" cy="0"/>
          <a:chOff x="0" y="0"/>
          <a:chExt cx="0" cy="0"/>
        </a:xfrm>
      </p:grpSpPr>
      <p:sp>
        <p:nvSpPr>
          <p:cNvPr id="3" name="Title 2"/>
          <p:cNvSpPr>
            <a:spLocks noGrp="1"/>
          </p:cNvSpPr>
          <p:nvPr>
            <p:ph type="title"/>
          </p:nvPr>
        </p:nvSpPr>
        <p:spPr>
          <a:xfrm>
            <a:off x="457200" y="228600"/>
            <a:ext cx="8229600" cy="1143000"/>
          </a:xfrm>
        </p:spPr>
        <p:txBody>
          <a:bodyPr>
            <a:normAutofit fontScale="90000"/>
          </a:bodyPr>
          <a:lstStyle/>
          <a:p>
            <a:r>
              <a:rPr lang="en-US" dirty="0" smtClean="0">
                <a:solidFill>
                  <a:schemeClr val="accent2">
                    <a:lumMod val="50000"/>
                  </a:schemeClr>
                </a:solidFill>
                <a:latin typeface="Aharoni" pitchFamily="2" charset="-79"/>
                <a:cs typeface="Aharoni" pitchFamily="2" charset="-79"/>
              </a:rPr>
              <a:t>Problems with the Factory System</a:t>
            </a:r>
            <a:endParaRPr lang="en-US" dirty="0">
              <a:solidFill>
                <a:schemeClr val="accent2">
                  <a:lumMod val="50000"/>
                </a:schemeClr>
              </a:solidFill>
              <a:latin typeface="Aharoni" pitchFamily="2" charset="-79"/>
              <a:cs typeface="Aharoni" pitchFamily="2" charset="-79"/>
            </a:endParaRPr>
          </a:p>
        </p:txBody>
      </p:sp>
      <p:sp>
        <p:nvSpPr>
          <p:cNvPr id="2" name="Content Placeholder 1"/>
          <p:cNvSpPr>
            <a:spLocks noGrp="1"/>
          </p:cNvSpPr>
          <p:nvPr>
            <p:ph idx="1"/>
          </p:nvPr>
        </p:nvSpPr>
        <p:spPr>
          <a:xfrm>
            <a:off x="304800" y="1295400"/>
            <a:ext cx="8153400" cy="3352800"/>
          </a:xfrm>
        </p:spPr>
        <p:txBody>
          <a:bodyPr>
            <a:normAutofit lnSpcReduction="10000"/>
          </a:bodyPr>
          <a:lstStyle/>
          <a:p>
            <a:pPr>
              <a:spcBef>
                <a:spcPts val="300"/>
              </a:spcBef>
            </a:pPr>
            <a:r>
              <a:rPr lang="en-US" sz="3000" dirty="0" smtClean="0">
                <a:solidFill>
                  <a:schemeClr val="accent2">
                    <a:lumMod val="50000"/>
                  </a:schemeClr>
                </a:solidFill>
              </a:rPr>
              <a:t>Factories were crowded, dark, and dirty </a:t>
            </a:r>
          </a:p>
          <a:p>
            <a:pPr>
              <a:spcBef>
                <a:spcPts val="300"/>
              </a:spcBef>
            </a:pPr>
            <a:r>
              <a:rPr lang="en-US" sz="3000" dirty="0" smtClean="0">
                <a:solidFill>
                  <a:schemeClr val="accent2">
                    <a:lumMod val="50000"/>
                  </a:schemeClr>
                </a:solidFill>
              </a:rPr>
              <a:t> Workers worked from dawn to dusk </a:t>
            </a:r>
          </a:p>
          <a:p>
            <a:pPr>
              <a:spcBef>
                <a:spcPts val="300"/>
              </a:spcBef>
            </a:pPr>
            <a:r>
              <a:rPr lang="en-US" sz="3000" dirty="0" smtClean="0">
                <a:solidFill>
                  <a:schemeClr val="accent2">
                    <a:lumMod val="50000"/>
                  </a:schemeClr>
                </a:solidFill>
              </a:rPr>
              <a:t>Young children worked with dangerous machinery </a:t>
            </a:r>
          </a:p>
          <a:p>
            <a:pPr>
              <a:spcBef>
                <a:spcPts val="300"/>
              </a:spcBef>
            </a:pPr>
            <a:r>
              <a:rPr lang="en-US" sz="3000" dirty="0" smtClean="0">
                <a:solidFill>
                  <a:schemeClr val="accent2">
                    <a:lumMod val="50000"/>
                  </a:schemeClr>
                </a:solidFill>
              </a:rPr>
              <a:t>Employment of women and children put men out of work </a:t>
            </a:r>
          </a:p>
          <a:p>
            <a:r>
              <a:rPr lang="en-US" sz="3000" dirty="0" smtClean="0">
                <a:solidFill>
                  <a:schemeClr val="accent2">
                    <a:lumMod val="50000"/>
                  </a:schemeClr>
                </a:solidFill>
              </a:rPr>
              <a:t>Factories driven solely by profit </a:t>
            </a:r>
          </a:p>
          <a:p>
            <a:pPr>
              <a:spcBef>
                <a:spcPts val="300"/>
              </a:spcBef>
            </a:pPr>
            <a:endParaRPr lang="en-US" sz="3000" dirty="0" smtClean="0">
              <a:solidFill>
                <a:schemeClr val="accent2">
                  <a:lumMod val="50000"/>
                </a:schemeClr>
              </a:solidFill>
            </a:endParaRPr>
          </a:p>
        </p:txBody>
      </p:sp>
      <p:pic>
        <p:nvPicPr>
          <p:cNvPr id="19458" name="Picture 2" descr="http://images.quickblogcast.com/8/2/8/8/2/238726-228828/Childlabor21.jpg?a=97"/>
          <p:cNvPicPr>
            <a:picLocks noChangeAspect="1" noChangeArrowheads="1"/>
          </p:cNvPicPr>
          <p:nvPr/>
        </p:nvPicPr>
        <p:blipFill>
          <a:blip r:embed="rId3" cstate="print"/>
          <a:srcRect/>
          <a:stretch>
            <a:fillRect/>
          </a:stretch>
        </p:blipFill>
        <p:spPr bwMode="auto">
          <a:xfrm>
            <a:off x="5638800" y="3962400"/>
            <a:ext cx="3336824" cy="2391680"/>
          </a:xfrm>
          <a:prstGeom prst="rect">
            <a:avLst/>
          </a:prstGeom>
          <a:noFill/>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6CDAE6">
            <a:alpha val="50000"/>
          </a:srgb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solidFill>
                  <a:schemeClr val="accent2">
                    <a:lumMod val="50000"/>
                  </a:schemeClr>
                </a:solidFill>
                <a:latin typeface="Aharoni" pitchFamily="2" charset="-79"/>
                <a:cs typeface="Aharoni" pitchFamily="2" charset="-79"/>
              </a:rPr>
              <a:t>Poor Living Conditions </a:t>
            </a:r>
            <a:endParaRPr lang="en-US" dirty="0">
              <a:solidFill>
                <a:schemeClr val="accent2">
                  <a:lumMod val="50000"/>
                </a:schemeClr>
              </a:solidFill>
              <a:latin typeface="Aharoni" pitchFamily="2" charset="-79"/>
              <a:cs typeface="Aharoni" pitchFamily="2" charset="-79"/>
            </a:endParaRPr>
          </a:p>
        </p:txBody>
      </p:sp>
      <p:sp>
        <p:nvSpPr>
          <p:cNvPr id="3" name="Content Placeholder 2"/>
          <p:cNvSpPr>
            <a:spLocks noGrp="1"/>
          </p:cNvSpPr>
          <p:nvPr>
            <p:ph idx="1"/>
          </p:nvPr>
        </p:nvSpPr>
        <p:spPr/>
        <p:txBody>
          <a:bodyPr>
            <a:normAutofit fontScale="92500"/>
          </a:bodyPr>
          <a:lstStyle/>
          <a:p>
            <a:r>
              <a:rPr lang="en-US" dirty="0" smtClean="0">
                <a:solidFill>
                  <a:schemeClr val="accent2">
                    <a:lumMod val="50000"/>
                  </a:schemeClr>
                </a:solidFill>
              </a:rPr>
              <a:t>Factory </a:t>
            </a:r>
            <a:r>
              <a:rPr lang="en-US" dirty="0">
                <a:solidFill>
                  <a:schemeClr val="accent2">
                    <a:lumMod val="50000"/>
                  </a:schemeClr>
                </a:solidFill>
              </a:rPr>
              <a:t>towns </a:t>
            </a:r>
          </a:p>
          <a:p>
            <a:pPr lvl="1"/>
            <a:r>
              <a:rPr lang="en-US" dirty="0" smtClean="0">
                <a:solidFill>
                  <a:schemeClr val="accent2">
                    <a:lumMod val="50000"/>
                  </a:schemeClr>
                </a:solidFill>
              </a:rPr>
              <a:t>Often </a:t>
            </a:r>
            <a:r>
              <a:rPr lang="en-US" dirty="0">
                <a:solidFill>
                  <a:schemeClr val="accent2">
                    <a:lumMod val="50000"/>
                  </a:schemeClr>
                </a:solidFill>
              </a:rPr>
              <a:t>built and owned by factories to house workers </a:t>
            </a:r>
          </a:p>
          <a:p>
            <a:pPr lvl="1"/>
            <a:r>
              <a:rPr lang="en-US" dirty="0" smtClean="0">
                <a:solidFill>
                  <a:schemeClr val="accent2">
                    <a:lumMod val="50000"/>
                  </a:schemeClr>
                </a:solidFill>
              </a:rPr>
              <a:t>Few services</a:t>
            </a:r>
            <a:endParaRPr lang="en-US" dirty="0">
              <a:solidFill>
                <a:schemeClr val="accent2">
                  <a:lumMod val="50000"/>
                </a:schemeClr>
              </a:solidFill>
            </a:endParaRPr>
          </a:p>
          <a:p>
            <a:pPr lvl="1"/>
            <a:r>
              <a:rPr lang="en-US" dirty="0" smtClean="0">
                <a:solidFill>
                  <a:schemeClr val="accent2">
                    <a:lumMod val="50000"/>
                  </a:schemeClr>
                </a:solidFill>
              </a:rPr>
              <a:t>Overcrowded </a:t>
            </a:r>
            <a:r>
              <a:rPr lang="en-US" dirty="0">
                <a:solidFill>
                  <a:schemeClr val="accent2">
                    <a:lumMod val="50000"/>
                  </a:schemeClr>
                </a:solidFill>
              </a:rPr>
              <a:t>and unsanitary</a:t>
            </a:r>
          </a:p>
          <a:p>
            <a:r>
              <a:rPr lang="en-US" dirty="0" smtClean="0">
                <a:solidFill>
                  <a:schemeClr val="accent2">
                    <a:lumMod val="50000"/>
                  </a:schemeClr>
                </a:solidFill>
              </a:rPr>
              <a:t>Workers </a:t>
            </a:r>
            <a:r>
              <a:rPr lang="en-US" dirty="0">
                <a:solidFill>
                  <a:schemeClr val="accent2">
                    <a:lumMod val="50000"/>
                  </a:schemeClr>
                </a:solidFill>
              </a:rPr>
              <a:t>charged higher prices than normal for rent, groceries, etc. </a:t>
            </a:r>
          </a:p>
          <a:p>
            <a:pPr lvl="1"/>
            <a:r>
              <a:rPr lang="en-US" dirty="0" smtClean="0">
                <a:solidFill>
                  <a:schemeClr val="accent2">
                    <a:lumMod val="50000"/>
                  </a:schemeClr>
                </a:solidFill>
              </a:rPr>
              <a:t>Workers </a:t>
            </a:r>
            <a:r>
              <a:rPr lang="en-US" dirty="0">
                <a:solidFill>
                  <a:schemeClr val="accent2">
                    <a:lumMod val="50000"/>
                  </a:schemeClr>
                </a:solidFill>
              </a:rPr>
              <a:t>often became indebted to their employers </a:t>
            </a:r>
          </a:p>
          <a:p>
            <a:pPr lvl="1"/>
            <a:r>
              <a:rPr lang="en-US" dirty="0" smtClean="0">
                <a:solidFill>
                  <a:schemeClr val="accent2">
                    <a:lumMod val="50000"/>
                  </a:schemeClr>
                </a:solidFill>
              </a:rPr>
              <a:t>Created </a:t>
            </a:r>
            <a:r>
              <a:rPr lang="en-US" dirty="0">
                <a:solidFill>
                  <a:schemeClr val="accent2">
                    <a:lumMod val="50000"/>
                  </a:schemeClr>
                </a:solidFill>
              </a:rPr>
              <a:t>a type of forced servitude as workers had to stay on at their jobs to pay their debts </a:t>
            </a:r>
          </a:p>
          <a:p>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6CDAE6">
            <a:alpha val="50000"/>
          </a:srgb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solidFill>
                  <a:schemeClr val="accent2">
                    <a:lumMod val="50000"/>
                  </a:schemeClr>
                </a:solidFill>
                <a:latin typeface="Aharoni" pitchFamily="2" charset="-79"/>
                <a:cs typeface="Aharoni" pitchFamily="2" charset="-79"/>
              </a:rPr>
              <a:t>Bottom-</a:t>
            </a:r>
            <a:r>
              <a:rPr lang="en-US" dirty="0" smtClean="0">
                <a:solidFill>
                  <a:schemeClr val="accent2">
                    <a:lumMod val="50000"/>
                  </a:schemeClr>
                </a:solidFill>
                <a:latin typeface="Aharoni" pitchFamily="2" charset="-79"/>
                <a:cs typeface="Aharoni" pitchFamily="2" charset="-79"/>
              </a:rPr>
              <a:t>L</a:t>
            </a:r>
            <a:r>
              <a:rPr lang="en-US" dirty="0" smtClean="0">
                <a:solidFill>
                  <a:schemeClr val="accent2">
                    <a:lumMod val="50000"/>
                  </a:schemeClr>
                </a:solidFill>
                <a:latin typeface="Aharoni" pitchFamily="2" charset="-79"/>
                <a:cs typeface="Aharoni" pitchFamily="2" charset="-79"/>
              </a:rPr>
              <a:t>ine</a:t>
            </a:r>
            <a:endParaRPr lang="en-US" dirty="0">
              <a:solidFill>
                <a:schemeClr val="accent2">
                  <a:lumMod val="50000"/>
                </a:schemeClr>
              </a:solidFill>
              <a:latin typeface="Aharoni" pitchFamily="2" charset="-79"/>
              <a:cs typeface="Aharoni" pitchFamily="2" charset="-79"/>
            </a:endParaRPr>
          </a:p>
        </p:txBody>
      </p:sp>
      <p:sp>
        <p:nvSpPr>
          <p:cNvPr id="3" name="Content Placeholder 2"/>
          <p:cNvSpPr>
            <a:spLocks noGrp="1"/>
          </p:cNvSpPr>
          <p:nvPr>
            <p:ph idx="1"/>
          </p:nvPr>
        </p:nvSpPr>
        <p:spPr>
          <a:xfrm>
            <a:off x="533400" y="1219200"/>
            <a:ext cx="8229600" cy="4525963"/>
          </a:xfrm>
        </p:spPr>
        <p:txBody>
          <a:bodyPr/>
          <a:lstStyle/>
          <a:p>
            <a:r>
              <a:rPr lang="en-US" dirty="0" smtClean="0">
                <a:solidFill>
                  <a:schemeClr val="accent2">
                    <a:lumMod val="50000"/>
                  </a:schemeClr>
                </a:solidFill>
              </a:rPr>
              <a:t>While there </a:t>
            </a:r>
            <a:r>
              <a:rPr lang="en-US" dirty="0" smtClean="0">
                <a:solidFill>
                  <a:schemeClr val="accent2">
                    <a:lumMod val="50000"/>
                  </a:schemeClr>
                </a:solidFill>
              </a:rPr>
              <a:t>are </a:t>
            </a:r>
            <a:r>
              <a:rPr lang="en-US" dirty="0" smtClean="0">
                <a:solidFill>
                  <a:schemeClr val="accent2">
                    <a:lumMod val="50000"/>
                  </a:schemeClr>
                </a:solidFill>
              </a:rPr>
              <a:t>many advantages to capitalisms and </a:t>
            </a:r>
            <a:r>
              <a:rPr lang="en-US" dirty="0" smtClean="0">
                <a:solidFill>
                  <a:schemeClr val="accent2">
                    <a:lumMod val="50000"/>
                  </a:schemeClr>
                </a:solidFill>
              </a:rPr>
              <a:t>the factory </a:t>
            </a:r>
            <a:r>
              <a:rPr lang="en-US" dirty="0" smtClean="0">
                <a:solidFill>
                  <a:schemeClr val="accent2">
                    <a:lumMod val="50000"/>
                  </a:schemeClr>
                </a:solidFill>
              </a:rPr>
              <a:t>system, workers </a:t>
            </a:r>
            <a:r>
              <a:rPr lang="en-US" dirty="0" smtClean="0">
                <a:solidFill>
                  <a:schemeClr val="accent2">
                    <a:lumMod val="50000"/>
                  </a:schemeClr>
                </a:solidFill>
              </a:rPr>
              <a:t>get </a:t>
            </a:r>
            <a:r>
              <a:rPr lang="en-US" dirty="0" smtClean="0">
                <a:solidFill>
                  <a:schemeClr val="accent2">
                    <a:lumMod val="50000"/>
                  </a:schemeClr>
                </a:solidFill>
              </a:rPr>
              <a:t>the short end of the stick.</a:t>
            </a:r>
          </a:p>
          <a:p>
            <a:r>
              <a:rPr lang="en-US" dirty="0" smtClean="0">
                <a:solidFill>
                  <a:schemeClr val="accent2">
                    <a:lumMod val="50000"/>
                  </a:schemeClr>
                </a:solidFill>
              </a:rPr>
              <a:t>“Rich get richer and the poor get poorer”</a:t>
            </a:r>
          </a:p>
          <a:p>
            <a:r>
              <a:rPr lang="en-US" dirty="0" smtClean="0">
                <a:solidFill>
                  <a:schemeClr val="accent2">
                    <a:lumMod val="50000"/>
                  </a:schemeClr>
                </a:solidFill>
              </a:rPr>
              <a:t>Workers were unsatisfied both inside and outside the factories </a:t>
            </a:r>
          </a:p>
          <a:p>
            <a:endParaRPr lang="en-US" dirty="0"/>
          </a:p>
        </p:txBody>
      </p:sp>
      <p:pic>
        <p:nvPicPr>
          <p:cNvPr id="4" name="Picture 1" descr="C:\Users\Caro\Desktop\Just Do it!.jpg"/>
          <p:cNvPicPr>
            <a:picLocks noChangeAspect="1" noChangeArrowheads="1"/>
          </p:cNvPicPr>
          <p:nvPr/>
        </p:nvPicPr>
        <p:blipFill>
          <a:blip r:embed="rId3" cstate="print"/>
          <a:srcRect b="3887"/>
          <a:stretch>
            <a:fillRect/>
          </a:stretch>
        </p:blipFill>
        <p:spPr bwMode="auto">
          <a:xfrm>
            <a:off x="4648200" y="3962400"/>
            <a:ext cx="3810000" cy="2590800"/>
          </a:xfrm>
          <a:prstGeom prst="rect">
            <a:avLst/>
          </a:prstGeom>
          <a:noFill/>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CF8AA"/>
        </a:solidFill>
        <a:effectLst/>
      </p:bgPr>
    </p:bg>
    <p:spTree>
      <p:nvGrpSpPr>
        <p:cNvPr id="1" name=""/>
        <p:cNvGrpSpPr/>
        <p:nvPr/>
      </p:nvGrpSpPr>
      <p:grpSpPr>
        <a:xfrm>
          <a:off x="0" y="0"/>
          <a:ext cx="0" cy="0"/>
          <a:chOff x="0" y="0"/>
          <a:chExt cx="0" cy="0"/>
        </a:xfrm>
      </p:grpSpPr>
      <p:sp>
        <p:nvSpPr>
          <p:cNvPr id="4" name="TextBox 3"/>
          <p:cNvSpPr txBox="1"/>
          <p:nvPr/>
        </p:nvSpPr>
        <p:spPr>
          <a:xfrm>
            <a:off x="457200" y="609600"/>
            <a:ext cx="5105400" cy="2123658"/>
          </a:xfrm>
          <a:prstGeom prst="rect">
            <a:avLst/>
          </a:prstGeom>
          <a:noFill/>
        </p:spPr>
        <p:txBody>
          <a:bodyPr wrap="square" rtlCol="0">
            <a:spAutoFit/>
          </a:bodyPr>
          <a:lstStyle/>
          <a:p>
            <a:r>
              <a:rPr lang="en-US" sz="4400" b="1" dirty="0" smtClean="0">
                <a:latin typeface="Aharoni" pitchFamily="2" charset="-79"/>
                <a:cs typeface="Aharoni" pitchFamily="2" charset="-79"/>
              </a:rPr>
              <a:t>Rock, Paper, Scissors </a:t>
            </a:r>
          </a:p>
          <a:p>
            <a:r>
              <a:rPr lang="en-US" sz="4400" b="1" dirty="0" smtClean="0">
                <a:latin typeface="Aharoni" pitchFamily="2" charset="-79"/>
                <a:cs typeface="Aharoni" pitchFamily="2" charset="-79"/>
              </a:rPr>
              <a:t>&amp; Karl Marx!!!</a:t>
            </a:r>
            <a:endParaRPr lang="en-US" sz="4400" b="1" dirty="0">
              <a:latin typeface="Aharoni" pitchFamily="2" charset="-79"/>
              <a:cs typeface="Aharoni" pitchFamily="2" charset="-79"/>
            </a:endParaRPr>
          </a:p>
        </p:txBody>
      </p:sp>
      <p:pic>
        <p:nvPicPr>
          <p:cNvPr id="1026" name="Picture 2" descr="http://www.chessandpoker.com/images/rock-paper-scissors-logo.jpg"/>
          <p:cNvPicPr>
            <a:picLocks noChangeAspect="1" noChangeArrowheads="1"/>
          </p:cNvPicPr>
          <p:nvPr/>
        </p:nvPicPr>
        <p:blipFill>
          <a:blip r:embed="rId2" cstate="print"/>
          <a:srcRect r="2439" b="6909"/>
          <a:stretch>
            <a:fillRect/>
          </a:stretch>
        </p:blipFill>
        <p:spPr bwMode="auto">
          <a:xfrm>
            <a:off x="609600" y="2971800"/>
            <a:ext cx="3962400" cy="2817707"/>
          </a:xfrm>
          <a:prstGeom prst="rect">
            <a:avLst/>
          </a:prstGeom>
          <a:noFill/>
        </p:spPr>
      </p:pic>
      <p:pic>
        <p:nvPicPr>
          <p:cNvPr id="1028" name="Picture 4" descr="http://2.bp.blogspot.com/-YGZ-wEshmE0/Tksbeq0e8mI/AAAAAAAACUo/z4nZYOEx1XA/s1600/karl_marx.jpg"/>
          <p:cNvPicPr>
            <a:picLocks noChangeAspect="1" noChangeArrowheads="1"/>
          </p:cNvPicPr>
          <p:nvPr/>
        </p:nvPicPr>
        <p:blipFill>
          <a:blip r:embed="rId3" cstate="print"/>
          <a:srcRect/>
          <a:stretch>
            <a:fillRect/>
          </a:stretch>
        </p:blipFill>
        <p:spPr bwMode="auto">
          <a:xfrm>
            <a:off x="5791200" y="1295400"/>
            <a:ext cx="2143125" cy="2781300"/>
          </a:xfrm>
          <a:prstGeom prst="rect">
            <a:avLst/>
          </a:prstGeom>
          <a:noFill/>
        </p:spPr>
      </p:pic>
      <p:pic>
        <p:nvPicPr>
          <p:cNvPr id="1030" name="Picture 6" descr="http://static.tumblr.com/pfhit4k/oswm1j49d/red-paperclip.jpg"/>
          <p:cNvPicPr>
            <a:picLocks noChangeAspect="1" noChangeArrowheads="1"/>
          </p:cNvPicPr>
          <p:nvPr/>
        </p:nvPicPr>
        <p:blipFill>
          <a:blip r:embed="rId4" cstate="print"/>
          <a:srcRect/>
          <a:stretch>
            <a:fillRect/>
          </a:stretch>
        </p:blipFill>
        <p:spPr bwMode="auto">
          <a:xfrm>
            <a:off x="5867400" y="4724400"/>
            <a:ext cx="2177141" cy="1524000"/>
          </a:xfrm>
          <a:prstGeom prst="rect">
            <a:avLst/>
          </a:prstGeom>
          <a:noFill/>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CF8AA"/>
        </a:solidFill>
        <a:effectLst/>
      </p:bgPr>
    </p:bg>
    <p:spTree>
      <p:nvGrpSpPr>
        <p:cNvPr id="1" name=""/>
        <p:cNvGrpSpPr/>
        <p:nvPr/>
      </p:nvGrpSpPr>
      <p:grpSpPr>
        <a:xfrm>
          <a:off x="0" y="0"/>
          <a:ext cx="0" cy="0"/>
          <a:chOff x="0" y="0"/>
          <a:chExt cx="0" cy="0"/>
        </a:xfrm>
      </p:grpSpPr>
      <p:sp>
        <p:nvSpPr>
          <p:cNvPr id="6" name="Content Placeholder 5"/>
          <p:cNvSpPr>
            <a:spLocks noGrp="1"/>
          </p:cNvSpPr>
          <p:nvPr>
            <p:ph idx="1"/>
          </p:nvPr>
        </p:nvSpPr>
        <p:spPr>
          <a:xfrm>
            <a:off x="457200" y="457200"/>
            <a:ext cx="8229600" cy="5668963"/>
          </a:xfrm>
        </p:spPr>
        <p:txBody>
          <a:bodyPr>
            <a:normAutofit fontScale="85000" lnSpcReduction="20000"/>
          </a:bodyPr>
          <a:lstStyle/>
          <a:p>
            <a:r>
              <a:rPr lang="en-US" dirty="0" smtClean="0"/>
              <a:t>You </a:t>
            </a:r>
            <a:r>
              <a:rPr lang="en-US" dirty="0" smtClean="0"/>
              <a:t>may accept or refuse a challenge to play, except from a player with more money.</a:t>
            </a:r>
          </a:p>
          <a:p>
            <a:r>
              <a:rPr lang="en-US" dirty="0" smtClean="0"/>
              <a:t>You </a:t>
            </a:r>
            <a:r>
              <a:rPr lang="en-US" dirty="0" smtClean="0"/>
              <a:t>may go at it alone, pool resources, divide winnings or create alliances.</a:t>
            </a:r>
          </a:p>
          <a:p>
            <a:r>
              <a:rPr lang="en-US" dirty="0" smtClean="0"/>
              <a:t>The </a:t>
            </a:r>
            <a:r>
              <a:rPr lang="en-US" dirty="0" smtClean="0"/>
              <a:t>winner of each challenge takes one unit of money from the loser.</a:t>
            </a:r>
          </a:p>
          <a:p>
            <a:r>
              <a:rPr lang="en-US" dirty="0" smtClean="0"/>
              <a:t>If </a:t>
            </a:r>
            <a:r>
              <a:rPr lang="en-US" dirty="0" smtClean="0"/>
              <a:t>you run out of money and lose a match, you become the employee of the winner of said match.</a:t>
            </a:r>
          </a:p>
          <a:p>
            <a:pPr lvl="1"/>
            <a:r>
              <a:rPr lang="en-US" dirty="0" smtClean="0"/>
              <a:t>As </a:t>
            </a:r>
            <a:r>
              <a:rPr lang="en-US" dirty="0" smtClean="0"/>
              <a:t>an employee, you  must challenge others on behalf of your boss. Once two units are earned for the boss, the employee keeps one unit, gives one to the boss and gains their independence</a:t>
            </a:r>
            <a:r>
              <a:rPr lang="en-US" dirty="0" smtClean="0"/>
              <a:t>.</a:t>
            </a:r>
            <a:r>
              <a:rPr lang="en-US" dirty="0" smtClean="0"/>
              <a:t> </a:t>
            </a:r>
          </a:p>
          <a:p>
            <a:r>
              <a:rPr lang="en-US" dirty="0" smtClean="0"/>
              <a:t>If </a:t>
            </a:r>
            <a:r>
              <a:rPr lang="en-US" dirty="0" smtClean="0"/>
              <a:t>an employee with nothing loses to another, he becomes the employee of the new winner</a:t>
            </a:r>
          </a:p>
          <a:p>
            <a:r>
              <a:rPr lang="en-US" dirty="0" smtClean="0"/>
              <a:t>Employees </a:t>
            </a:r>
            <a:r>
              <a:rPr lang="en-US" dirty="0" smtClean="0"/>
              <a:t>may not challenge their </a:t>
            </a:r>
            <a:r>
              <a:rPr lang="en-US" dirty="0" smtClean="0"/>
              <a:t>boss!</a:t>
            </a:r>
            <a:endParaRPr lang="en-US" dirty="0" smtClean="0"/>
          </a:p>
          <a:p>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CF8AA"/>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p:spPr>
        <p:txBody>
          <a:bodyPr/>
          <a:lstStyle/>
          <a:p>
            <a:r>
              <a:rPr lang="en-US" dirty="0" smtClean="0">
                <a:latin typeface="Aharoni" pitchFamily="2" charset="-79"/>
                <a:cs typeface="Aharoni" pitchFamily="2" charset="-79"/>
              </a:rPr>
              <a:t>The Communist Manifesto</a:t>
            </a:r>
            <a:endParaRPr lang="en-US" dirty="0">
              <a:latin typeface="Aharoni" pitchFamily="2" charset="-79"/>
              <a:cs typeface="Aharoni" pitchFamily="2" charset="-79"/>
            </a:endParaRPr>
          </a:p>
        </p:txBody>
      </p:sp>
      <p:sp>
        <p:nvSpPr>
          <p:cNvPr id="3" name="Content Placeholder 2"/>
          <p:cNvSpPr>
            <a:spLocks noGrp="1"/>
          </p:cNvSpPr>
          <p:nvPr>
            <p:ph idx="1"/>
          </p:nvPr>
        </p:nvSpPr>
        <p:spPr>
          <a:xfrm>
            <a:off x="457200" y="1143000"/>
            <a:ext cx="8229600" cy="4525963"/>
          </a:xfrm>
        </p:spPr>
        <p:txBody>
          <a:bodyPr>
            <a:normAutofit fontScale="92500" lnSpcReduction="20000"/>
          </a:bodyPr>
          <a:lstStyle/>
          <a:p>
            <a:pPr>
              <a:spcBef>
                <a:spcPts val="600"/>
              </a:spcBef>
            </a:pPr>
            <a:r>
              <a:rPr lang="en-US" dirty="0" smtClean="0"/>
              <a:t>Written by Karl Marx and Friedrich Engels (1848)</a:t>
            </a:r>
          </a:p>
          <a:p>
            <a:pPr>
              <a:spcBef>
                <a:spcPts val="600"/>
              </a:spcBef>
            </a:pPr>
            <a:r>
              <a:rPr lang="en-US" dirty="0" smtClean="0"/>
              <a:t>About their theories about the nature of</a:t>
            </a:r>
          </a:p>
          <a:p>
            <a:pPr>
              <a:spcBef>
                <a:spcPts val="600"/>
              </a:spcBef>
              <a:buNone/>
            </a:pPr>
            <a:r>
              <a:rPr lang="en-US" dirty="0" smtClean="0"/>
              <a:t>	 society and politics</a:t>
            </a:r>
          </a:p>
          <a:p>
            <a:pPr>
              <a:spcBef>
                <a:spcPts val="600"/>
              </a:spcBef>
            </a:pPr>
            <a:r>
              <a:rPr lang="en-US" dirty="0" smtClean="0"/>
              <a:t>Response </a:t>
            </a:r>
            <a:r>
              <a:rPr lang="en-US" dirty="0"/>
              <a:t>to the horrendous conditions in </a:t>
            </a:r>
            <a:r>
              <a:rPr lang="en-US" dirty="0" smtClean="0"/>
              <a:t>factories</a:t>
            </a:r>
          </a:p>
          <a:p>
            <a:pPr lvl="1">
              <a:spcBef>
                <a:spcPts val="600"/>
              </a:spcBef>
            </a:pPr>
            <a:r>
              <a:rPr lang="en-US" sz="2600" dirty="0" smtClean="0"/>
              <a:t>Blamed the system of industrial capitalism for the terrible conditions.</a:t>
            </a:r>
            <a:endParaRPr lang="en-US" sz="2600" dirty="0"/>
          </a:p>
          <a:p>
            <a:pPr>
              <a:spcBef>
                <a:spcPts val="600"/>
              </a:spcBef>
            </a:pPr>
            <a:r>
              <a:rPr lang="en-US" dirty="0" smtClean="0"/>
              <a:t>Solution was to create a </a:t>
            </a:r>
            <a:r>
              <a:rPr lang="en-US" dirty="0"/>
              <a:t>new </a:t>
            </a:r>
            <a:endParaRPr lang="en-US" dirty="0" smtClean="0"/>
          </a:p>
          <a:p>
            <a:pPr>
              <a:spcBef>
                <a:spcPts val="600"/>
              </a:spcBef>
              <a:buNone/>
            </a:pPr>
            <a:r>
              <a:rPr lang="en-US" dirty="0" smtClean="0"/>
              <a:t>	social system</a:t>
            </a:r>
          </a:p>
          <a:p>
            <a:pPr>
              <a:spcBef>
                <a:spcPts val="600"/>
              </a:spcBef>
              <a:buNone/>
            </a:pPr>
            <a:r>
              <a:rPr lang="en-US" dirty="0" smtClean="0"/>
              <a:t>	(eventually </a:t>
            </a:r>
            <a:r>
              <a:rPr lang="en-US" dirty="0"/>
              <a:t>known as </a:t>
            </a:r>
            <a:r>
              <a:rPr lang="en-US" dirty="0" smtClean="0"/>
              <a:t>communism)</a:t>
            </a:r>
            <a:endParaRPr lang="en-US" dirty="0"/>
          </a:p>
        </p:txBody>
      </p:sp>
      <p:pic>
        <p:nvPicPr>
          <p:cNvPr id="19458" name="Picture 2" descr="https://encrypted-tbn0.gstatic.com/images?q=tbn:ANd9GcTTwxPhzd61LNZMV9JWjnJkJHu8MqhWqXbYrklZspkgiUbBaJua0w"/>
          <p:cNvPicPr>
            <a:picLocks noChangeAspect="1" noChangeArrowheads="1"/>
          </p:cNvPicPr>
          <p:nvPr/>
        </p:nvPicPr>
        <p:blipFill>
          <a:blip r:embed="rId2" cstate="print"/>
          <a:srcRect/>
          <a:stretch>
            <a:fillRect/>
          </a:stretch>
        </p:blipFill>
        <p:spPr bwMode="auto">
          <a:xfrm>
            <a:off x="6858000" y="3733800"/>
            <a:ext cx="1828800" cy="2748197"/>
          </a:xfrm>
          <a:prstGeom prst="rect">
            <a:avLst/>
          </a:prstGeom>
          <a:noFill/>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CF8AA"/>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latin typeface="Aharoni" pitchFamily="2" charset="-79"/>
                <a:cs typeface="Aharoni" pitchFamily="2" charset="-79"/>
              </a:rPr>
              <a:t>Marx’s </a:t>
            </a:r>
            <a:r>
              <a:rPr lang="en-US" dirty="0" smtClean="0">
                <a:latin typeface="Aharoni" pitchFamily="2" charset="-79"/>
                <a:cs typeface="Aharoni" pitchFamily="2" charset="-79"/>
              </a:rPr>
              <a:t>Beliefs</a:t>
            </a:r>
            <a:r>
              <a:rPr lang="en-US" dirty="0"/>
              <a:t/>
            </a:r>
            <a:br>
              <a:rPr lang="en-US" dirty="0"/>
            </a:br>
            <a:endParaRPr lang="en-US" dirty="0"/>
          </a:p>
        </p:txBody>
      </p:sp>
      <p:sp>
        <p:nvSpPr>
          <p:cNvPr id="6" name="Text Placeholder 5"/>
          <p:cNvSpPr>
            <a:spLocks noGrp="1"/>
          </p:cNvSpPr>
          <p:nvPr>
            <p:ph type="body" idx="1"/>
          </p:nvPr>
        </p:nvSpPr>
        <p:spPr>
          <a:xfrm>
            <a:off x="762000" y="990600"/>
            <a:ext cx="7543800" cy="639762"/>
          </a:xfrm>
        </p:spPr>
        <p:txBody>
          <a:bodyPr>
            <a:normAutofit/>
          </a:bodyPr>
          <a:lstStyle/>
          <a:p>
            <a:r>
              <a:rPr lang="en-US" dirty="0" smtClean="0"/>
              <a:t>All of history was a “history of </a:t>
            </a:r>
            <a:r>
              <a:rPr lang="en-US" u="sng" dirty="0" smtClean="0"/>
              <a:t>class struggles</a:t>
            </a:r>
            <a:r>
              <a:rPr lang="en-US" dirty="0" smtClean="0"/>
              <a:t>”</a:t>
            </a:r>
          </a:p>
        </p:txBody>
      </p:sp>
      <p:sp>
        <p:nvSpPr>
          <p:cNvPr id="3" name="Content Placeholder 2"/>
          <p:cNvSpPr>
            <a:spLocks noGrp="1"/>
          </p:cNvSpPr>
          <p:nvPr>
            <p:ph sz="half" idx="2"/>
          </p:nvPr>
        </p:nvSpPr>
        <p:spPr>
          <a:xfrm>
            <a:off x="381000" y="1981200"/>
            <a:ext cx="4040188" cy="3951288"/>
          </a:xfrm>
        </p:spPr>
        <p:txBody>
          <a:bodyPr>
            <a:normAutofit/>
          </a:bodyPr>
          <a:lstStyle/>
          <a:p>
            <a:r>
              <a:rPr lang="en-US" sz="2500" dirty="0" smtClean="0"/>
              <a:t>Oppressors vs. oppressed</a:t>
            </a:r>
          </a:p>
          <a:p>
            <a:r>
              <a:rPr lang="en-US" sz="2500" dirty="0" smtClean="0"/>
              <a:t>Oppressors: own means to production (land, raw materials and money)</a:t>
            </a:r>
          </a:p>
          <a:p>
            <a:pPr lvl="1"/>
            <a:r>
              <a:rPr lang="en-US" sz="2100" dirty="0" smtClean="0"/>
              <a:t>Controlled </a:t>
            </a:r>
            <a:r>
              <a:rPr lang="en-US" sz="2100" dirty="0"/>
              <a:t>government and society</a:t>
            </a:r>
          </a:p>
          <a:p>
            <a:r>
              <a:rPr lang="en-US" sz="2500" dirty="0" smtClean="0"/>
              <a:t>Oppressed: </a:t>
            </a:r>
            <a:r>
              <a:rPr lang="en-US" sz="2500" dirty="0"/>
              <a:t>dependent on the owners of the means of production</a:t>
            </a:r>
          </a:p>
          <a:p>
            <a:endParaRPr lang="en-US" dirty="0"/>
          </a:p>
        </p:txBody>
      </p:sp>
      <p:pic>
        <p:nvPicPr>
          <p:cNvPr id="12289" name="Picture 1" descr="C:\Users\Caro\Desktop\Inequality.jpg"/>
          <p:cNvPicPr>
            <a:picLocks noChangeAspect="1" noChangeArrowheads="1"/>
          </p:cNvPicPr>
          <p:nvPr/>
        </p:nvPicPr>
        <p:blipFill>
          <a:blip r:embed="rId2" cstate="print"/>
          <a:srcRect/>
          <a:stretch>
            <a:fillRect/>
          </a:stretch>
        </p:blipFill>
        <p:spPr bwMode="auto">
          <a:xfrm>
            <a:off x="4572000" y="2209800"/>
            <a:ext cx="4110281" cy="3230994"/>
          </a:xfrm>
          <a:prstGeom prst="rect">
            <a:avLst/>
          </a:prstGeom>
          <a:noFill/>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CF8AA"/>
        </a:solidFill>
        <a:effectLst/>
      </p:bgPr>
    </p:bg>
    <p:spTree>
      <p:nvGrpSpPr>
        <p:cNvPr id="1" name=""/>
        <p:cNvGrpSpPr/>
        <p:nvPr/>
      </p:nvGrpSpPr>
      <p:grpSpPr>
        <a:xfrm>
          <a:off x="0" y="0"/>
          <a:ext cx="0" cy="0"/>
          <a:chOff x="0" y="0"/>
          <a:chExt cx="0" cy="0"/>
        </a:xfrm>
      </p:grpSpPr>
      <p:sp>
        <p:nvSpPr>
          <p:cNvPr id="5" name="Text Placeholder 4"/>
          <p:cNvSpPr>
            <a:spLocks noGrp="1"/>
          </p:cNvSpPr>
          <p:nvPr>
            <p:ph type="body" idx="1"/>
          </p:nvPr>
        </p:nvSpPr>
        <p:spPr>
          <a:xfrm>
            <a:off x="533400" y="533400"/>
            <a:ext cx="8229600" cy="1523999"/>
          </a:xfrm>
        </p:spPr>
        <p:txBody>
          <a:bodyPr>
            <a:normAutofit/>
          </a:bodyPr>
          <a:lstStyle/>
          <a:p>
            <a:r>
              <a:rPr lang="en-US" dirty="0" smtClean="0"/>
              <a:t>“Society as a whole is more and more splitting up into two great hostile camps, into two great classes directly facing each other: Bourgeoisie and Proletariat”</a:t>
            </a:r>
          </a:p>
          <a:p>
            <a:endParaRPr lang="en-US" dirty="0"/>
          </a:p>
        </p:txBody>
      </p:sp>
      <p:sp>
        <p:nvSpPr>
          <p:cNvPr id="3" name="Content Placeholder 2"/>
          <p:cNvSpPr>
            <a:spLocks noGrp="1"/>
          </p:cNvSpPr>
          <p:nvPr>
            <p:ph sz="half" idx="2"/>
          </p:nvPr>
        </p:nvSpPr>
        <p:spPr>
          <a:xfrm>
            <a:off x="457200" y="2209800"/>
            <a:ext cx="4040188" cy="3951288"/>
          </a:xfrm>
        </p:spPr>
        <p:txBody>
          <a:bodyPr>
            <a:normAutofit/>
          </a:bodyPr>
          <a:lstStyle/>
          <a:p>
            <a:r>
              <a:rPr lang="en-US" sz="3000" b="1" dirty="0" smtClean="0"/>
              <a:t>Bourgeoisie-</a:t>
            </a:r>
            <a:r>
              <a:rPr lang="en-US" sz="3000" dirty="0" smtClean="0"/>
              <a:t> </a:t>
            </a:r>
            <a:r>
              <a:rPr lang="en-US" sz="3000" dirty="0"/>
              <a:t>the middle/upper class- also known as the oppressors</a:t>
            </a:r>
          </a:p>
          <a:p>
            <a:r>
              <a:rPr lang="en-US" sz="3000" b="1" dirty="0"/>
              <a:t>Proletariat</a:t>
            </a:r>
            <a:r>
              <a:rPr lang="en-US" sz="3000" dirty="0"/>
              <a:t>-working class –also known as the oppressed</a:t>
            </a:r>
            <a:r>
              <a:rPr lang="en-US" sz="3000" dirty="0" smtClean="0"/>
              <a:t>.</a:t>
            </a:r>
            <a:endParaRPr lang="en-US" sz="3000" dirty="0"/>
          </a:p>
        </p:txBody>
      </p:sp>
      <p:pic>
        <p:nvPicPr>
          <p:cNvPr id="58370" name="Picture 2" descr="https://encrypted-tbn3.gstatic.com/images?q=tbn:ANd9GcQ8aNZ3N1k95vT5SqnHpkye_dLW8LaRisY34xjHDE11Y1qGK68igg"/>
          <p:cNvPicPr>
            <a:picLocks noChangeAspect="1" noChangeArrowheads="1"/>
          </p:cNvPicPr>
          <p:nvPr/>
        </p:nvPicPr>
        <p:blipFill>
          <a:blip r:embed="rId2" cstate="print"/>
          <a:srcRect/>
          <a:stretch>
            <a:fillRect/>
          </a:stretch>
        </p:blipFill>
        <p:spPr bwMode="auto">
          <a:xfrm>
            <a:off x="4648200" y="2209800"/>
            <a:ext cx="3969988" cy="3952875"/>
          </a:xfrm>
          <a:prstGeom prst="rect">
            <a:avLst/>
          </a:prstGeom>
          <a:noFill/>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CF8AA"/>
        </a:solidFill>
        <a:effectLst/>
      </p:bgPr>
    </p:bg>
    <p:spTree>
      <p:nvGrpSpPr>
        <p:cNvPr id="1" name=""/>
        <p:cNvGrpSpPr/>
        <p:nvPr/>
      </p:nvGrpSpPr>
      <p:grpSpPr>
        <a:xfrm>
          <a:off x="0" y="0"/>
          <a:ext cx="0" cy="0"/>
          <a:chOff x="0" y="0"/>
          <a:chExt cx="0" cy="0"/>
        </a:xfrm>
      </p:grpSpPr>
      <p:sp>
        <p:nvSpPr>
          <p:cNvPr id="5" name="Content Placeholder 4"/>
          <p:cNvSpPr>
            <a:spLocks noGrp="1"/>
          </p:cNvSpPr>
          <p:nvPr>
            <p:ph idx="1"/>
          </p:nvPr>
        </p:nvSpPr>
        <p:spPr>
          <a:xfrm>
            <a:off x="609600" y="457200"/>
            <a:ext cx="8153400" cy="3352800"/>
          </a:xfrm>
        </p:spPr>
        <p:txBody>
          <a:bodyPr/>
          <a:lstStyle/>
          <a:p>
            <a:r>
              <a:rPr lang="en-US" sz="3100" dirty="0" smtClean="0"/>
              <a:t>Struggle between proletariat and bourgeoisie will eventually lead to a revolution.</a:t>
            </a:r>
          </a:p>
          <a:p>
            <a:r>
              <a:rPr lang="en-US" sz="3100" dirty="0" smtClean="0"/>
              <a:t>Proletariat would overthrow bourgeoisie</a:t>
            </a:r>
          </a:p>
          <a:p>
            <a:r>
              <a:rPr lang="en-US" sz="3100" dirty="0" smtClean="0"/>
              <a:t>End economic differences that create separate social classes.</a:t>
            </a:r>
          </a:p>
          <a:p>
            <a:r>
              <a:rPr lang="en-US" sz="3100" dirty="0" smtClean="0"/>
              <a:t>Have a classless society</a:t>
            </a:r>
          </a:p>
        </p:txBody>
      </p:sp>
      <p:pic>
        <p:nvPicPr>
          <p:cNvPr id="57346" name="Picture 2" descr="Workers Unite"/>
          <p:cNvPicPr>
            <a:picLocks noChangeAspect="1" noChangeArrowheads="1"/>
          </p:cNvPicPr>
          <p:nvPr/>
        </p:nvPicPr>
        <p:blipFill>
          <a:blip r:embed="rId2" cstate="print"/>
          <a:srcRect l="6138" t="2360" r="6842" b="22124"/>
          <a:stretch>
            <a:fillRect/>
          </a:stretch>
        </p:blipFill>
        <p:spPr bwMode="auto">
          <a:xfrm>
            <a:off x="2286000" y="3886200"/>
            <a:ext cx="5181600" cy="2550160"/>
          </a:xfrm>
          <a:prstGeom prst="rect">
            <a:avLst/>
          </a:prstGeom>
          <a:noFill/>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alphaModFix amt="55000"/>
            <a:lum/>
          </a:blip>
          <a:srcRect/>
          <a:stretch>
            <a:fillRect t="-25000" b="-25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000"/>
            <a:ext cx="8077200" cy="2286000"/>
          </a:xfrm>
        </p:spPr>
        <p:txBody>
          <a:bodyPr>
            <a:normAutofit fontScale="90000"/>
          </a:bodyPr>
          <a:lstStyle/>
          <a:p>
            <a:r>
              <a:rPr lang="en-US" sz="7300" b="1" dirty="0" smtClean="0">
                <a:solidFill>
                  <a:schemeClr val="accent2">
                    <a:lumMod val="50000"/>
                  </a:schemeClr>
                </a:solidFill>
                <a:latin typeface="Gungsuh" pitchFamily="18" charset="-127"/>
                <a:ea typeface="Gungsuh" pitchFamily="18" charset="-127"/>
                <a:cs typeface="Aharoni" pitchFamily="2" charset="-79"/>
              </a:rPr>
              <a:t>Characteristics </a:t>
            </a:r>
            <a:r>
              <a:rPr lang="en-US" sz="7300" b="1" dirty="0">
                <a:solidFill>
                  <a:schemeClr val="accent2">
                    <a:lumMod val="50000"/>
                  </a:schemeClr>
                </a:solidFill>
                <a:latin typeface="Gungsuh" pitchFamily="18" charset="-127"/>
                <a:ea typeface="Gungsuh" pitchFamily="18" charset="-127"/>
                <a:cs typeface="Aharoni" pitchFamily="2" charset="-79"/>
              </a:rPr>
              <a:t>of C</a:t>
            </a:r>
            <a:r>
              <a:rPr lang="en-US" sz="7300" b="1" dirty="0" smtClean="0">
                <a:solidFill>
                  <a:schemeClr val="accent2">
                    <a:lumMod val="50000"/>
                  </a:schemeClr>
                </a:solidFill>
                <a:latin typeface="Gungsuh" pitchFamily="18" charset="-127"/>
                <a:ea typeface="Gungsuh" pitchFamily="18" charset="-127"/>
                <a:cs typeface="Aharoni" pitchFamily="2" charset="-79"/>
              </a:rPr>
              <a:t>ommunism</a:t>
            </a:r>
            <a:r>
              <a:rPr lang="en-US" dirty="0"/>
              <a:t/>
            </a:r>
            <a:br>
              <a:rPr lang="en-US" dirty="0"/>
            </a:br>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C000">
            <a:alpha val="48000"/>
          </a:srgb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latin typeface="Aharoni" pitchFamily="2" charset="-79"/>
                <a:cs typeface="Aharoni" pitchFamily="2" charset="-79"/>
              </a:rPr>
              <a:t>DEFINITION &amp;PHILOSOPHY</a:t>
            </a:r>
            <a:endParaRPr lang="en-US" b="1" dirty="0">
              <a:latin typeface="Aharoni" pitchFamily="2" charset="-79"/>
              <a:cs typeface="Aharoni" pitchFamily="2" charset="-79"/>
            </a:endParaRPr>
          </a:p>
        </p:txBody>
      </p:sp>
      <p:sp>
        <p:nvSpPr>
          <p:cNvPr id="3" name="Content Placeholder 2"/>
          <p:cNvSpPr>
            <a:spLocks noGrp="1"/>
          </p:cNvSpPr>
          <p:nvPr>
            <p:ph idx="1"/>
          </p:nvPr>
        </p:nvSpPr>
        <p:spPr/>
        <p:txBody>
          <a:bodyPr/>
          <a:lstStyle/>
          <a:p>
            <a:r>
              <a:rPr lang="en-US" b="1" dirty="0" smtClean="0"/>
              <a:t>A </a:t>
            </a:r>
            <a:r>
              <a:rPr lang="en-US" b="1" dirty="0"/>
              <a:t>theory or system of social organization based on the holding of all property in common, with actual ownership ascribed to the community or </a:t>
            </a:r>
            <a:r>
              <a:rPr lang="en-US" b="1" dirty="0" smtClean="0"/>
              <a:t>state</a:t>
            </a:r>
          </a:p>
          <a:p>
            <a:r>
              <a:rPr lang="en-US" b="1" dirty="0" smtClean="0"/>
              <a:t>“From each according to his ability, to each according to his needs.”</a:t>
            </a:r>
          </a:p>
          <a:p>
            <a:pPr>
              <a:buNone/>
            </a:pPr>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C000">
            <a:alpha val="48000"/>
          </a:srgb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latin typeface="Aharoni" pitchFamily="2" charset="-79"/>
                <a:cs typeface="Aharoni" pitchFamily="2" charset="-79"/>
              </a:rPr>
              <a:t>MAJOR IDEAS BEHIND COMMUNISM</a:t>
            </a:r>
            <a:endParaRPr lang="en-US" dirty="0">
              <a:latin typeface="Aharoni" pitchFamily="2" charset="-79"/>
              <a:cs typeface="Aharoni" pitchFamily="2" charset="-79"/>
            </a:endParaRPr>
          </a:p>
        </p:txBody>
      </p:sp>
      <p:sp>
        <p:nvSpPr>
          <p:cNvPr id="3" name="Content Placeholder 2"/>
          <p:cNvSpPr>
            <a:spLocks noGrp="1"/>
          </p:cNvSpPr>
          <p:nvPr>
            <p:ph idx="1"/>
          </p:nvPr>
        </p:nvSpPr>
        <p:spPr>
          <a:xfrm>
            <a:off x="533400" y="1371600"/>
            <a:ext cx="8229600" cy="4525963"/>
          </a:xfrm>
        </p:spPr>
        <p:txBody>
          <a:bodyPr/>
          <a:lstStyle/>
          <a:p>
            <a:r>
              <a:rPr lang="en-US" dirty="0"/>
              <a:t>Human societies have always been divided into warring classes. </a:t>
            </a:r>
          </a:p>
          <a:p>
            <a:r>
              <a:rPr lang="en-US" dirty="0"/>
              <a:t>The Industrial Revolution enriched the wealthy and impoverished the poor. </a:t>
            </a:r>
          </a:p>
          <a:p>
            <a:r>
              <a:rPr lang="en-US" dirty="0"/>
              <a:t>The workers must overthrow the </a:t>
            </a:r>
            <a:r>
              <a:rPr lang="en-US" dirty="0" smtClean="0"/>
              <a:t>Bourgeois.</a:t>
            </a:r>
            <a:endParaRPr lang="en-US" dirty="0"/>
          </a:p>
        </p:txBody>
      </p:sp>
      <p:pic>
        <p:nvPicPr>
          <p:cNvPr id="7170" name="Picture 2" descr="http://3.bp.blogspot.com/_0Oq8GFXLdA8/SbWaLMrLgjI/AAAAAAAAABw/Zf3zXf8x8EE/s400/abandon%2520rights%2520at%2520corporate%2520gate%2520cartoon.bmp"/>
          <p:cNvPicPr>
            <a:picLocks noChangeAspect="1" noChangeArrowheads="1"/>
          </p:cNvPicPr>
          <p:nvPr/>
        </p:nvPicPr>
        <p:blipFill>
          <a:blip r:embed="rId2" cstate="print"/>
          <a:srcRect/>
          <a:stretch>
            <a:fillRect/>
          </a:stretch>
        </p:blipFill>
        <p:spPr bwMode="auto">
          <a:xfrm>
            <a:off x="3962400" y="4114800"/>
            <a:ext cx="2819400" cy="2459927"/>
          </a:xfrm>
          <a:prstGeom prst="rect">
            <a:avLst/>
          </a:prstGeom>
          <a:noFill/>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C000">
            <a:alpha val="48000"/>
          </a:srgb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latin typeface="Aharoni" pitchFamily="2" charset="-79"/>
                <a:cs typeface="Aharoni" pitchFamily="2" charset="-79"/>
              </a:rPr>
              <a:t>SOCIAL </a:t>
            </a:r>
            <a:r>
              <a:rPr lang="en-US" dirty="0" smtClean="0">
                <a:latin typeface="Aharoni" pitchFamily="2" charset="-79"/>
                <a:cs typeface="Aharoni" pitchFamily="2" charset="-79"/>
              </a:rPr>
              <a:t>STRUCTURE</a:t>
            </a:r>
            <a:endParaRPr lang="en-US" dirty="0">
              <a:latin typeface="Aharoni" pitchFamily="2" charset="-79"/>
              <a:cs typeface="Aharoni" pitchFamily="2" charset="-79"/>
            </a:endParaRPr>
          </a:p>
        </p:txBody>
      </p:sp>
      <p:sp>
        <p:nvSpPr>
          <p:cNvPr id="3" name="Content Placeholder 2"/>
          <p:cNvSpPr>
            <a:spLocks noGrp="1"/>
          </p:cNvSpPr>
          <p:nvPr>
            <p:ph idx="1"/>
          </p:nvPr>
        </p:nvSpPr>
        <p:spPr/>
        <p:txBody>
          <a:bodyPr/>
          <a:lstStyle/>
          <a:p>
            <a:r>
              <a:rPr lang="en-US" dirty="0"/>
              <a:t>All class distinctions are eliminated. In theory, all members of the state are considered equal. </a:t>
            </a:r>
          </a:p>
        </p:txBody>
      </p:sp>
      <p:pic>
        <p:nvPicPr>
          <p:cNvPr id="55300" name="Picture 4" descr="https://encrypted-tbn2.gstatic.com/images?q=tbn:ANd9GcRenlOG5mB34PTUGxHyDgpUrHGqbAKS3NYfYztFZyYR0yBIUo99"/>
          <p:cNvPicPr>
            <a:picLocks noChangeAspect="1" noChangeArrowheads="1"/>
          </p:cNvPicPr>
          <p:nvPr/>
        </p:nvPicPr>
        <p:blipFill>
          <a:blip r:embed="rId3" cstate="print"/>
          <a:srcRect/>
          <a:stretch>
            <a:fillRect/>
          </a:stretch>
        </p:blipFill>
        <p:spPr bwMode="auto">
          <a:xfrm>
            <a:off x="533400" y="2819400"/>
            <a:ext cx="2895600" cy="3164959"/>
          </a:xfrm>
          <a:prstGeom prst="rect">
            <a:avLst/>
          </a:prstGeom>
          <a:noFill/>
        </p:spPr>
      </p:pic>
      <p:pic>
        <p:nvPicPr>
          <p:cNvPr id="6146" name="Picture 2" descr="loparshley-cuba4.jpg"/>
          <p:cNvPicPr>
            <a:picLocks noChangeAspect="1" noChangeArrowheads="1"/>
          </p:cNvPicPr>
          <p:nvPr/>
        </p:nvPicPr>
        <p:blipFill>
          <a:blip r:embed="rId4" cstate="print"/>
          <a:srcRect/>
          <a:stretch>
            <a:fillRect/>
          </a:stretch>
        </p:blipFill>
        <p:spPr bwMode="auto">
          <a:xfrm>
            <a:off x="3962400" y="2819400"/>
            <a:ext cx="4663551" cy="3124200"/>
          </a:xfrm>
          <a:prstGeom prst="rect">
            <a:avLst/>
          </a:prstGeom>
          <a:noFill/>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C000">
            <a:alpha val="48000"/>
          </a:srgb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latin typeface="Aharoni" pitchFamily="2" charset="-79"/>
                <a:cs typeface="Aharoni" pitchFamily="2" charset="-79"/>
              </a:rPr>
              <a:t>ECONOMIC </a:t>
            </a:r>
            <a:r>
              <a:rPr lang="en-US" dirty="0" smtClean="0">
                <a:latin typeface="Aharoni" pitchFamily="2" charset="-79"/>
                <a:cs typeface="Aharoni" pitchFamily="2" charset="-79"/>
              </a:rPr>
              <a:t>SYSTEM</a:t>
            </a:r>
            <a:endParaRPr lang="en-US" dirty="0">
              <a:latin typeface="Aharoni" pitchFamily="2" charset="-79"/>
              <a:cs typeface="Aharoni" pitchFamily="2" charset="-79"/>
            </a:endParaRPr>
          </a:p>
        </p:txBody>
      </p:sp>
      <p:sp>
        <p:nvSpPr>
          <p:cNvPr id="3" name="Content Placeholder 2"/>
          <p:cNvSpPr>
            <a:spLocks noGrp="1"/>
          </p:cNvSpPr>
          <p:nvPr>
            <p:ph idx="1"/>
          </p:nvPr>
        </p:nvSpPr>
        <p:spPr/>
        <p:txBody>
          <a:bodyPr/>
          <a:lstStyle/>
          <a:p>
            <a:r>
              <a:rPr lang="en-US" dirty="0"/>
              <a:t>Wealth redistributed so that everyone </a:t>
            </a:r>
            <a:r>
              <a:rPr lang="en-US" dirty="0" smtClean="0"/>
              <a:t>is </a:t>
            </a:r>
            <a:r>
              <a:rPr lang="en-US" dirty="0"/>
              <a:t>given equal shares of the benefits derived from labor. All means of production are controlled by the state.</a:t>
            </a:r>
          </a:p>
        </p:txBody>
      </p:sp>
      <p:pic>
        <p:nvPicPr>
          <p:cNvPr id="41986" name="Picture 2" descr="http://4.bp.blogspot.com/-olAew6dzDaU/T9IWutLgCZI/AAAAAAAAGbc/41k7XozXT2I/s320/redistribution.jpg"/>
          <p:cNvPicPr>
            <a:picLocks noChangeAspect="1" noChangeArrowheads="1"/>
          </p:cNvPicPr>
          <p:nvPr/>
        </p:nvPicPr>
        <p:blipFill>
          <a:blip r:embed="rId2" cstate="print"/>
          <a:srcRect/>
          <a:stretch>
            <a:fillRect/>
          </a:stretch>
        </p:blipFill>
        <p:spPr bwMode="auto">
          <a:xfrm>
            <a:off x="1600200" y="3657600"/>
            <a:ext cx="2514600" cy="2843365"/>
          </a:xfrm>
          <a:prstGeom prst="rect">
            <a:avLst/>
          </a:prstGeom>
          <a:noFill/>
        </p:spPr>
      </p:pic>
      <p:pic>
        <p:nvPicPr>
          <p:cNvPr id="4098" name="Picture 2" descr="https://encrypted-tbn1.gstatic.com/images?q=tbn:ANd9GcRXwk46mIUja2LRhCa3JXkS0J7R-rJVnQ7SHu5-im6sAJLa7fYs"/>
          <p:cNvPicPr>
            <a:picLocks noChangeAspect="1" noChangeArrowheads="1"/>
          </p:cNvPicPr>
          <p:nvPr/>
        </p:nvPicPr>
        <p:blipFill>
          <a:blip r:embed="rId3" cstate="print"/>
          <a:srcRect/>
          <a:stretch>
            <a:fillRect/>
          </a:stretch>
        </p:blipFill>
        <p:spPr bwMode="auto">
          <a:xfrm>
            <a:off x="5867400" y="3276600"/>
            <a:ext cx="2590800" cy="2960917"/>
          </a:xfrm>
          <a:prstGeom prst="rect">
            <a:avLst/>
          </a:prstGeom>
          <a:noFill/>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C000">
            <a:alpha val="48000"/>
          </a:srgb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latin typeface="Aharoni" pitchFamily="2" charset="-79"/>
                <a:cs typeface="Aharoni" pitchFamily="2" charset="-79"/>
              </a:rPr>
              <a:t>ECONOMIC COORDINATION/ KEY </a:t>
            </a:r>
            <a:r>
              <a:rPr lang="en-US" dirty="0" smtClean="0">
                <a:latin typeface="Aharoni" pitchFamily="2" charset="-79"/>
                <a:cs typeface="Aharoni" pitchFamily="2" charset="-79"/>
              </a:rPr>
              <a:t>ELEMENTS</a:t>
            </a:r>
            <a:endParaRPr lang="en-US" dirty="0">
              <a:latin typeface="Aharoni" pitchFamily="2" charset="-79"/>
              <a:cs typeface="Aharoni" pitchFamily="2" charset="-79"/>
            </a:endParaRPr>
          </a:p>
        </p:txBody>
      </p:sp>
      <p:sp>
        <p:nvSpPr>
          <p:cNvPr id="3" name="Content Placeholder 2"/>
          <p:cNvSpPr>
            <a:spLocks noGrp="1"/>
          </p:cNvSpPr>
          <p:nvPr>
            <p:ph idx="1"/>
          </p:nvPr>
        </p:nvSpPr>
        <p:spPr>
          <a:xfrm>
            <a:off x="457200" y="1600201"/>
            <a:ext cx="8229600" cy="1371600"/>
          </a:xfrm>
        </p:spPr>
        <p:txBody>
          <a:bodyPr/>
          <a:lstStyle/>
          <a:p>
            <a:r>
              <a:rPr lang="en-US" dirty="0"/>
              <a:t>Government controls all business, as well as business decisions.</a:t>
            </a:r>
          </a:p>
        </p:txBody>
      </p:sp>
      <p:pic>
        <p:nvPicPr>
          <p:cNvPr id="45058" name="Picture 2" descr="https://encrypted-tbn2.gstatic.com/images?q=tbn:ANd9GcTbYDcfQjFFxVw0E2sOQeYFzwyMnv3ioembbw_gaQH9IrRIMA4K"/>
          <p:cNvPicPr>
            <a:picLocks noChangeAspect="1" noChangeArrowheads="1"/>
          </p:cNvPicPr>
          <p:nvPr/>
        </p:nvPicPr>
        <p:blipFill>
          <a:blip r:embed="rId2" cstate="print"/>
          <a:srcRect/>
          <a:stretch>
            <a:fillRect/>
          </a:stretch>
        </p:blipFill>
        <p:spPr bwMode="auto">
          <a:xfrm>
            <a:off x="1447800" y="2971800"/>
            <a:ext cx="5715000" cy="2819400"/>
          </a:xfrm>
          <a:prstGeom prst="rect">
            <a:avLst/>
          </a:prstGeom>
          <a:noFill/>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C000">
            <a:alpha val="48000"/>
          </a:srgb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Aharoni" pitchFamily="2" charset="-79"/>
                <a:cs typeface="Aharoni" pitchFamily="2" charset="-79"/>
              </a:rPr>
              <a:t>OWNERSHIP STRUCTURE</a:t>
            </a:r>
          </a:p>
        </p:txBody>
      </p:sp>
      <p:sp>
        <p:nvSpPr>
          <p:cNvPr id="3" name="Content Placeholder 2"/>
          <p:cNvSpPr>
            <a:spLocks noGrp="1"/>
          </p:cNvSpPr>
          <p:nvPr>
            <p:ph idx="1"/>
          </p:nvPr>
        </p:nvSpPr>
        <p:spPr>
          <a:xfrm>
            <a:off x="381000" y="1371600"/>
            <a:ext cx="8229600" cy="3048000"/>
          </a:xfrm>
        </p:spPr>
        <p:txBody>
          <a:bodyPr/>
          <a:lstStyle/>
          <a:p>
            <a:r>
              <a:rPr lang="en-US" dirty="0"/>
              <a:t>Private property abolished. </a:t>
            </a:r>
            <a:endParaRPr lang="en-US" dirty="0" smtClean="0"/>
          </a:p>
          <a:p>
            <a:r>
              <a:rPr lang="en-US" dirty="0" smtClean="0"/>
              <a:t>The </a:t>
            </a:r>
            <a:r>
              <a:rPr lang="en-US" dirty="0"/>
              <a:t>means of production are </a:t>
            </a:r>
            <a:r>
              <a:rPr lang="en-US" dirty="0" smtClean="0"/>
              <a:t>commonly-owned.</a:t>
            </a:r>
          </a:p>
          <a:p>
            <a:r>
              <a:rPr lang="en-US" dirty="0" smtClean="0"/>
              <a:t>Importance </a:t>
            </a:r>
            <a:r>
              <a:rPr lang="en-US" dirty="0"/>
              <a:t>is ascribed to "user-ship" over “ownership”. </a:t>
            </a:r>
          </a:p>
        </p:txBody>
      </p:sp>
      <p:pic>
        <p:nvPicPr>
          <p:cNvPr id="44036" name="Picture 4" descr="https://encrypted-tbn3.gstatic.com/images?q=tbn:ANd9GcSv1k_Jmp7YkRy2RFFM6LCZ4zRjaWPtWhrZMh4bCDzF9i2QE3fO7g"/>
          <p:cNvPicPr>
            <a:picLocks noChangeAspect="1" noChangeArrowheads="1"/>
          </p:cNvPicPr>
          <p:nvPr/>
        </p:nvPicPr>
        <p:blipFill>
          <a:blip r:embed="rId2" cstate="print"/>
          <a:srcRect/>
          <a:stretch>
            <a:fillRect/>
          </a:stretch>
        </p:blipFill>
        <p:spPr bwMode="auto">
          <a:xfrm>
            <a:off x="4648200" y="3962400"/>
            <a:ext cx="3048000" cy="2028307"/>
          </a:xfrm>
          <a:prstGeom prst="rect">
            <a:avLst/>
          </a:prstGeom>
          <a:noFill/>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C000">
            <a:alpha val="48000"/>
          </a:srgb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latin typeface="Aharoni" pitchFamily="2" charset="-79"/>
                <a:cs typeface="Aharoni" pitchFamily="2" charset="-79"/>
              </a:rPr>
              <a:t>POLITICAL </a:t>
            </a:r>
            <a:r>
              <a:rPr lang="en-US" dirty="0" smtClean="0">
                <a:latin typeface="Aharoni" pitchFamily="2" charset="-79"/>
                <a:cs typeface="Aharoni" pitchFamily="2" charset="-79"/>
              </a:rPr>
              <a:t>SYSTEM</a:t>
            </a:r>
            <a:endParaRPr lang="en-US" dirty="0">
              <a:latin typeface="Aharoni" pitchFamily="2" charset="-79"/>
              <a:cs typeface="Aharoni" pitchFamily="2" charset="-79"/>
            </a:endParaRPr>
          </a:p>
        </p:txBody>
      </p:sp>
      <p:sp>
        <p:nvSpPr>
          <p:cNvPr id="3" name="Content Placeholder 2"/>
          <p:cNvSpPr>
            <a:spLocks noGrp="1"/>
          </p:cNvSpPr>
          <p:nvPr>
            <p:ph idx="1"/>
          </p:nvPr>
        </p:nvSpPr>
        <p:spPr/>
        <p:txBody>
          <a:bodyPr/>
          <a:lstStyle/>
          <a:p>
            <a:r>
              <a:rPr lang="en-US" dirty="0" smtClean="0"/>
              <a:t>Government directed by the people with no leader. </a:t>
            </a:r>
            <a:r>
              <a:rPr lang="en-US" dirty="0"/>
              <a:t>This has never been actually </a:t>
            </a:r>
            <a:r>
              <a:rPr lang="en-US" dirty="0" smtClean="0"/>
              <a:t>practiced.</a:t>
            </a:r>
            <a:endParaRPr lang="en-US" dirty="0"/>
          </a:p>
        </p:txBody>
      </p:sp>
      <p:pic>
        <p:nvPicPr>
          <p:cNvPr id="43010" name="Picture 2" descr="https://encrypted-tbn2.gstatic.com/images?q=tbn:ANd9GcR2Rl05vBBt8RqU3aJEwNkzsm-Hsrt33ioWdKGxkDA0O_awoFx3"/>
          <p:cNvPicPr>
            <a:picLocks noChangeAspect="1" noChangeArrowheads="1"/>
          </p:cNvPicPr>
          <p:nvPr/>
        </p:nvPicPr>
        <p:blipFill>
          <a:blip r:embed="rId2" cstate="print"/>
          <a:srcRect/>
          <a:stretch>
            <a:fillRect/>
          </a:stretch>
        </p:blipFill>
        <p:spPr bwMode="auto">
          <a:xfrm>
            <a:off x="4876800" y="3276600"/>
            <a:ext cx="3336637" cy="2590800"/>
          </a:xfrm>
          <a:prstGeom prst="rect">
            <a:avLst/>
          </a:prstGeom>
          <a:noFill/>
        </p:spPr>
      </p:pic>
      <p:pic>
        <p:nvPicPr>
          <p:cNvPr id="1026" name="Picture 2" descr="https://encrypted-tbn1.gstatic.com/images?q=tbn:ANd9GcSgfc6czODPIyvIrMHyX1Op9W6i4FHxqo5xF-co0kzR3tcksftUDw"/>
          <p:cNvPicPr>
            <a:picLocks noChangeAspect="1" noChangeArrowheads="1"/>
          </p:cNvPicPr>
          <p:nvPr/>
        </p:nvPicPr>
        <p:blipFill>
          <a:blip r:embed="rId3" cstate="print"/>
          <a:srcRect/>
          <a:stretch>
            <a:fillRect/>
          </a:stretch>
        </p:blipFill>
        <p:spPr bwMode="auto">
          <a:xfrm>
            <a:off x="1295400" y="3200400"/>
            <a:ext cx="2133600" cy="2747818"/>
          </a:xfrm>
          <a:prstGeom prst="rect">
            <a:avLst/>
          </a:prstGeom>
          <a:noFill/>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6249</TotalTime>
  <Words>832</Words>
  <Application>Microsoft Office PowerPoint</Application>
  <PresentationFormat>On-screen Show (4:3)</PresentationFormat>
  <Paragraphs>113</Paragraphs>
  <Slides>24</Slides>
  <Notes>5</Notes>
  <HiddenSlides>0</HiddenSlides>
  <MMClips>0</MMClips>
  <ScaleCrop>false</ScaleCrop>
  <HeadingPairs>
    <vt:vector size="4" baseType="variant">
      <vt:variant>
        <vt:lpstr>Theme</vt:lpstr>
      </vt:variant>
      <vt:variant>
        <vt:i4>1</vt:i4>
      </vt:variant>
      <vt:variant>
        <vt:lpstr>Slide Titles</vt:lpstr>
      </vt:variant>
      <vt:variant>
        <vt:i4>24</vt:i4>
      </vt:variant>
    </vt:vector>
  </HeadingPairs>
  <TitlesOfParts>
    <vt:vector size="25" baseType="lpstr">
      <vt:lpstr>Office Theme</vt:lpstr>
      <vt:lpstr>During the Industrial Revolution</vt:lpstr>
      <vt:lpstr>Benefits</vt:lpstr>
      <vt:lpstr>Disadvantages </vt:lpstr>
      <vt:lpstr>Industrial Revolution, Capitalism, and the Factory System</vt:lpstr>
      <vt:lpstr>Development of Capitalism During the Industrial Revolution</vt:lpstr>
      <vt:lpstr>Slide 6</vt:lpstr>
      <vt:lpstr>Problems with the Factory System</vt:lpstr>
      <vt:lpstr>Problems with the Factory System</vt:lpstr>
      <vt:lpstr>Poor Living Conditions </vt:lpstr>
      <vt:lpstr>Bottom-Line</vt:lpstr>
      <vt:lpstr>Slide 11</vt:lpstr>
      <vt:lpstr>Slide 12</vt:lpstr>
      <vt:lpstr>The Communist Manifesto</vt:lpstr>
      <vt:lpstr>Marx’s Beliefs </vt:lpstr>
      <vt:lpstr>Slide 15</vt:lpstr>
      <vt:lpstr>Slide 16</vt:lpstr>
      <vt:lpstr>Characteristics of Communism </vt:lpstr>
      <vt:lpstr>DEFINITION &amp;PHILOSOPHY</vt:lpstr>
      <vt:lpstr>MAJOR IDEAS BEHIND COMMUNISM</vt:lpstr>
      <vt:lpstr>SOCIAL STRUCTURE</vt:lpstr>
      <vt:lpstr>ECONOMIC SYSTEM</vt:lpstr>
      <vt:lpstr>ECONOMIC COORDINATION/ KEY ELEMENTS</vt:lpstr>
      <vt:lpstr>OWNERSHIP STRUCTURE</vt:lpstr>
      <vt:lpstr>POLITICAL SYSTEM</vt:lpstr>
    </vt:vector>
  </TitlesOfParts>
  <Company>Toshiba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Caro</dc:creator>
  <cp:lastModifiedBy>Caro</cp:lastModifiedBy>
  <cp:revision>151</cp:revision>
  <dcterms:created xsi:type="dcterms:W3CDTF">2012-11-21T21:40:53Z</dcterms:created>
  <dcterms:modified xsi:type="dcterms:W3CDTF">2012-11-26T18:08:36Z</dcterms:modified>
</cp:coreProperties>
</file>