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6"/>
  </p:handoutMasterIdLst>
  <p:sldIdLst>
    <p:sldId id="256" r:id="rId2"/>
    <p:sldId id="263" r:id="rId3"/>
    <p:sldId id="257" r:id="rId4"/>
    <p:sldId id="264" r:id="rId5"/>
    <p:sldId id="262" r:id="rId6"/>
    <p:sldId id="259" r:id="rId7"/>
    <p:sldId id="258" r:id="rId8"/>
    <p:sldId id="260" r:id="rId9"/>
    <p:sldId id="268" r:id="rId10"/>
    <p:sldId id="267" r:id="rId11"/>
    <p:sldId id="261" r:id="rId12"/>
    <p:sldId id="265" r:id="rId13"/>
    <p:sldId id="270" r:id="rId14"/>
    <p:sldId id="266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33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6FA7734-F2B9-44CC-8F34-7E001E1747FD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5148009-9109-4C16-A4B7-2700E4B06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5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5B7D-C7A3-4569-B40B-3A34517A235E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85E6A-9475-48C3-AC92-C3C45CC87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42668-3E3D-4CC8-8937-B75EAD60F938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EB062-DE5D-4C1C-9F1C-7DB90C97F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92795-17DE-4380-9EBE-CE39AE807594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A575F-5E72-4BA1-80CF-CEA9E8B9A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0834A-B34A-4381-BD67-2765B9A6DA75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2CDCE-5D30-4BD2-AA2A-90B6F59B6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2B2E0-5A97-40F0-B6B6-9F381B648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05BED-66B3-4F10-BE6C-5A70276CA317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105C3-E2C3-41AE-8F0E-24BB826AD42A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D0E51-BE7B-43AC-BDC7-64371DB08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79BFB-0782-45F0-947C-C8B2A1AEC1CA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C46F5-33B8-487D-808F-47266169A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67FB6-33D9-44D9-85F6-2DBD85274A16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40A89-BA82-4772-B467-388F9C458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1E4B1-6743-4345-8B00-FD6463D42EBF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6CE71-6A40-4186-B0DA-1139A2CD4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5DD06-084D-4A20-8B94-59A09257BD9F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0E4FF-7F43-478B-B11D-5C526B304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B0CD1-6FCB-4342-87C3-3BF40C6ED88C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4E1A-E604-4BF4-838D-BAD9F70FE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DBDEB5-2812-4F4C-ABAA-104254A6D1CA}" type="datetimeFigureOut">
              <a:rPr lang="en-US"/>
              <a:pPr>
                <a:defRPr/>
              </a:pPr>
              <a:t>10/2/2012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7F07DC-7EE4-4BC2-9F4D-ACFF8D100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0" r:id="rId2"/>
    <p:sldLayoutId id="2147483709" r:id="rId3"/>
    <p:sldLayoutId id="2147483701" r:id="rId4"/>
    <p:sldLayoutId id="2147483710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???" TargetMode="Externa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image" Target="../media/image17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33513"/>
            <a:ext cx="83058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/>
          </a:p>
        </p:txBody>
      </p:sp>
      <p:pic>
        <p:nvPicPr>
          <p:cNvPr id="1433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1</a:t>
            </a:r>
            <a:r>
              <a:rPr lang="en-US" sz="3600" baseline="30000" smtClean="0"/>
              <a:t>st</a:t>
            </a:r>
            <a:r>
              <a:rPr lang="en-US" sz="3600" smtClean="0"/>
              <a:t> Reading: SWBAT describe and clarify the idea of “fear” by writing a QuickWrite and identifying the Big Idea of an article </a:t>
            </a:r>
          </a:p>
          <a:p>
            <a:pPr eaLnBrk="1" hangingPunct="1"/>
            <a:r>
              <a:rPr lang="en-US" sz="3600" smtClean="0"/>
              <a:t>2</a:t>
            </a:r>
            <a:r>
              <a:rPr lang="en-US" sz="3600" baseline="30000" smtClean="0"/>
              <a:t>nd</a:t>
            </a:r>
            <a:r>
              <a:rPr lang="en-US" sz="3600" smtClean="0"/>
              <a:t> Reading: SWBAT assess the validity of arguments regarding rational and irrational fear by  annotating and categorizing the ideas in an article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6000" smtClean="0"/>
              <a:t>Objective</a:t>
            </a:r>
            <a:endParaRPr sz="6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247775"/>
            <a:ext cx="7427913" cy="4953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mtClean="0">
                <a:latin typeface="Copperplate Gothic Bold" pitchFamily="34" charset="0"/>
              </a:rPr>
              <a:t>Essential Question:</a:t>
            </a:r>
            <a:endParaRPr>
              <a:latin typeface="Copperplate Gothic Bold" pitchFamily="34" charset="0"/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1371600" y="4876800"/>
            <a:ext cx="61055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0">
                <a:latin typeface="Chiller" pitchFamily="82" charset="0"/>
              </a:rPr>
              <a:t>What do we </a:t>
            </a:r>
            <a:r>
              <a:rPr lang="en-US" sz="8000">
                <a:solidFill>
                  <a:srgbClr val="C00000"/>
                </a:solidFill>
                <a:latin typeface="Chiller" pitchFamily="82" charset="0"/>
              </a:rPr>
              <a:t>FEAR</a:t>
            </a:r>
            <a:r>
              <a:rPr lang="en-US" sz="8000">
                <a:latin typeface="Chiller" pitchFamily="8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3200" smtClean="0"/>
              <a:t>What are you afraid of?  Can you explain this fear?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3200" smtClean="0"/>
              <a:t>Please complete a single paragraph response to these questions.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6000" smtClean="0"/>
              <a:t>Quick-write</a:t>
            </a:r>
            <a:endParaRPr sz="6000"/>
          </a:p>
        </p:txBody>
      </p:sp>
      <p:pic>
        <p:nvPicPr>
          <p:cNvPr id="17411" name="Picture 3" descr="scaryclow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8613" y="3276600"/>
            <a:ext cx="42719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47800"/>
            <a:ext cx="3017838" cy="2438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What do you think are the most common fears or phobias?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659188"/>
            <a:ext cx="2085975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611563"/>
            <a:ext cx="32766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871538"/>
            <a:ext cx="224790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0100" y="2563813"/>
            <a:ext cx="59690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75"/>
            <a:ext cx="9144000" cy="6813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/>
          </a:p>
        </p:txBody>
      </p:sp>
      <p:pic>
        <p:nvPicPr>
          <p:cNvPr id="22530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7019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0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48263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</a:pPr>
            <a:endParaRPr lang="en-US" sz="2800" smtClean="0"/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800" smtClean="0"/>
              <a:t>First Reading: Read for the Big Idea. What is the main point the authors are trying to convey?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800" smtClean="0"/>
              <a:t>Respond in your notes (2-3 sentences)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z="2800" smtClean="0"/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z="2400" smtClean="0"/>
          </a:p>
        </p:txBody>
      </p:sp>
      <p:sp>
        <p:nvSpPr>
          <p:cNvPr id="20491" name="TextBox 3"/>
          <p:cNvSpPr txBox="1">
            <a:spLocks noChangeArrowheads="1"/>
          </p:cNvSpPr>
          <p:nvPr/>
        </p:nvSpPr>
        <p:spPr bwMode="auto">
          <a:xfrm>
            <a:off x="457200" y="438150"/>
            <a:ext cx="85232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nstantia" pitchFamily="18" charset="0"/>
              </a:rPr>
              <a:t>Read article 1: “What Should You Worry About”</a:t>
            </a:r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667000" y="3124200"/>
          <a:ext cx="314960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Document" r:id="rId3" imgW="12596825" imgH="11733333" progId="Word.Document.12">
                  <p:link updateAutomatic="1"/>
                </p:oleObj>
              </mc:Choice>
              <mc:Fallback>
                <p:oleObj name="Document" r:id="rId3" imgW="12596825" imgH="11733333" progId="Word.Document.12">
                  <p:link updateAutomatic="1"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124200"/>
                        <a:ext cx="3149600" cy="293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7" name="Content Placeholder 1"/>
          <p:cNvSpPr>
            <a:spLocks noGrp="1"/>
          </p:cNvSpPr>
          <p:nvPr>
            <p:ph idx="4294967295"/>
          </p:nvPr>
        </p:nvSpPr>
        <p:spPr>
          <a:xfrm>
            <a:off x="304800" y="990600"/>
            <a:ext cx="8382000" cy="5148263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b="1" smtClean="0"/>
              <a:t>Second Reading: Guided Annotation 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1. Highlight examples of </a:t>
            </a:r>
            <a:r>
              <a:rPr lang="en-US" sz="2400" u="sng" smtClean="0">
                <a:solidFill>
                  <a:srgbClr val="FFFF66"/>
                </a:solidFill>
              </a:rPr>
              <a:t>PATHOS</a:t>
            </a:r>
            <a:r>
              <a:rPr lang="en-US" sz="2400" smtClean="0"/>
              <a:t> in one color, and </a:t>
            </a:r>
            <a:r>
              <a:rPr lang="en-US" sz="2400" u="sng" smtClean="0">
                <a:solidFill>
                  <a:srgbClr val="3399FF"/>
                </a:solidFill>
              </a:rPr>
              <a:t>LOGOS</a:t>
            </a:r>
            <a:r>
              <a:rPr lang="en-US" sz="2400" smtClean="0"/>
              <a:t> in another color.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2. Add CM (your own words) to explain, such as: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	* The authors use logos in order to ___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	* The authors’ use of logos is particularly effective 			because ___.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	* By employing pathos, the authors are able to convey 			___. 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en-US" sz="2400" smtClean="0"/>
              <a:t>	3. Look also for evidence of:  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z="2400" smtClean="0"/>
          </a:p>
        </p:txBody>
      </p:sp>
      <p:sp>
        <p:nvSpPr>
          <p:cNvPr id="30748" name="TextBox 3"/>
          <p:cNvSpPr txBox="1">
            <a:spLocks noChangeArrowheads="1"/>
          </p:cNvSpPr>
          <p:nvPr/>
        </p:nvSpPr>
        <p:spPr bwMode="auto">
          <a:xfrm>
            <a:off x="457200" y="438150"/>
            <a:ext cx="85232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nstantia" pitchFamily="18" charset="0"/>
              </a:rPr>
              <a:t>Read article 1: “What Should You Worry About”</a:t>
            </a:r>
          </a:p>
        </p:txBody>
      </p:sp>
      <p:graphicFrame>
        <p:nvGraphicFramePr>
          <p:cNvPr id="72711" name="Object 24"/>
          <p:cNvGraphicFramePr>
            <a:graphicFrameLocks noChangeAspect="1"/>
          </p:cNvGraphicFramePr>
          <p:nvPr/>
        </p:nvGraphicFramePr>
        <p:xfrm>
          <a:off x="4495800" y="5181600"/>
          <a:ext cx="884238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Document" r:id="rId3" imgW="457183" imgH="469883" progId="Word.Document.12">
                  <p:link updateAutomatic="1"/>
                </p:oleObj>
              </mc:Choice>
              <mc:Fallback>
                <p:oleObj name="Document" r:id="rId3" imgW="457183" imgH="469883" progId="Word.Document.12">
                  <p:link updateAutomatic="1"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181600"/>
                        <a:ext cx="884238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8" descr="patterns.jpg"/>
          <p:cNvPicPr>
            <a:picLocks noChangeAspect="1"/>
          </p:cNvPicPr>
          <p:nvPr/>
        </p:nvPicPr>
        <p:blipFill>
          <a:blip r:embed="rId5"/>
          <a:srcRect l="14815" r="7407" b="14272"/>
          <a:stretch>
            <a:fillRect/>
          </a:stretch>
        </p:blipFill>
        <p:spPr bwMode="auto">
          <a:xfrm>
            <a:off x="5638800" y="5105400"/>
            <a:ext cx="85090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2710" name="Object 25"/>
          <p:cNvGraphicFramePr>
            <a:graphicFrameLocks noChangeAspect="1"/>
          </p:cNvGraphicFramePr>
          <p:nvPr/>
        </p:nvGraphicFramePr>
        <p:xfrm>
          <a:off x="2209800" y="5334000"/>
          <a:ext cx="7874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4" name="Document" r:id="rId3" imgW="457183" imgH="380986" progId="Word.Document.12">
                  <p:link updateAutomatic="1"/>
                </p:oleObj>
              </mc:Choice>
              <mc:Fallback>
                <p:oleObj name="Document" r:id="rId3" imgW="457183" imgH="380986" progId="Word.Document.12">
                  <p:link updateAutomatic="1"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334000"/>
                        <a:ext cx="7874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0" y="5257800"/>
            <a:ext cx="9699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2712" name="Object 26"/>
          <p:cNvGraphicFramePr>
            <a:graphicFrameLocks noChangeAspect="1"/>
          </p:cNvGraphicFramePr>
          <p:nvPr/>
        </p:nvGraphicFramePr>
        <p:xfrm>
          <a:off x="3352800" y="5334000"/>
          <a:ext cx="674688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5" name="Document" r:id="rId3" imgW="457183" imgH="457183" progId="Word.Document.12">
                  <p:link updateAutomatic="1"/>
                </p:oleObj>
              </mc:Choice>
              <mc:Fallback>
                <p:oleObj name="Document" r:id="rId3" imgW="457183" imgH="457183" progId="Word.Document.12">
                  <p:link updateAutomatic="1"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334000"/>
                        <a:ext cx="674688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334000"/>
            <a:ext cx="7270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1"/>
          <p:cNvSpPr>
            <a:spLocks noGrp="1"/>
          </p:cNvSpPr>
          <p:nvPr>
            <p:ph idx="4294967295"/>
          </p:nvPr>
        </p:nvSpPr>
        <p:spPr>
          <a:xfrm>
            <a:off x="328613" y="1023938"/>
            <a:ext cx="3886200" cy="5148262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AutoNum type="arabicParenR"/>
            </a:pPr>
            <a:r>
              <a:rPr lang="en-US" sz="2800" smtClean="0"/>
              <a:t>According to Levitt and Dubner, the ideas involved with economics are effective tools for assessing risk because ____.</a:t>
            </a:r>
          </a:p>
          <a:p>
            <a:pPr marL="514350" indent="-514350" eaLnBrk="1" hangingPunct="1">
              <a:buFont typeface="Wingdings 2" pitchFamily="18" charset="2"/>
              <a:buAutoNum type="arabicParenR"/>
            </a:pPr>
            <a:r>
              <a:rPr lang="en-US" sz="2800" smtClean="0"/>
              <a:t>Levitt and Dubner claim that our fears and perceptions of risk are shaped by ___. (List several)</a:t>
            </a:r>
          </a:p>
        </p:txBody>
      </p:sp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457200" y="438150"/>
            <a:ext cx="85232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nstantia" pitchFamily="18" charset="0"/>
              </a:rPr>
              <a:t>Read article 1: “What Should You Worry About”</a:t>
            </a:r>
          </a:p>
        </p:txBody>
      </p:sp>
      <p:pic>
        <p:nvPicPr>
          <p:cNvPr id="31747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143000"/>
            <a:ext cx="47656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4038600"/>
            <a:ext cx="17145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3563" y="4638675"/>
            <a:ext cx="20669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en-US" smtClean="0"/>
              <a:t>3) Besides taking an economists view of “unsolvable” problems, the writers provide historical context, as well.  </a:t>
            </a:r>
            <a:r>
              <a:rPr lang="en-US" b="1" smtClean="0"/>
              <a:t>The historical “script” that has “nearly always been the same,” according to Levitt and Dubner, is ___.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Article 1 Continued:</a:t>
            </a:r>
            <a:endParaRPr/>
          </a:p>
        </p:txBody>
      </p:sp>
      <p:pic>
        <p:nvPicPr>
          <p:cNvPr id="32771" name="Picture 2" descr="http://t1.gstatic.com/images?q=tbn:ANd9GcQHir6sZBxbzrhyfYznertxL5oORgCsfRWjKuJ2YMCrjvof90i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8738" y="3148013"/>
            <a:ext cx="3624262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identitythef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200400"/>
            <a:ext cx="46942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3" descr="swine flu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981200"/>
            <a:ext cx="3021013" cy="3657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 Article 2: “Quit Living in Swine Fear”: Write your responses as a paragraph</a:t>
            </a:r>
            <a:endParaRPr dirty="0"/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3429000" y="1524000"/>
            <a:ext cx="5486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rabicParenR"/>
            </a:pPr>
            <a:r>
              <a:rPr lang="en-US" sz="2400" dirty="0">
                <a:latin typeface="Constantia" pitchFamily="18" charset="0"/>
              </a:rPr>
              <a:t>According to </a:t>
            </a:r>
            <a:r>
              <a:rPr lang="en-US" sz="2400" dirty="0" err="1">
                <a:latin typeface="Constantia" pitchFamily="18" charset="0"/>
              </a:rPr>
              <a:t>Zucco</a:t>
            </a:r>
            <a:r>
              <a:rPr lang="en-US" sz="2400" dirty="0">
                <a:latin typeface="Constantia" pitchFamily="18" charset="0"/>
              </a:rPr>
              <a:t>, people are in hysterics over the  Swine flu because ___.  </a:t>
            </a:r>
          </a:p>
          <a:p>
            <a:pPr marL="457200" indent="-457200">
              <a:buFontTx/>
              <a:buAutoNum type="arabicParenR" startAt="2"/>
            </a:pPr>
            <a:r>
              <a:rPr lang="en-US" sz="2400" dirty="0" err="1">
                <a:latin typeface="Constantia" pitchFamily="18" charset="0"/>
              </a:rPr>
              <a:t>Zucco</a:t>
            </a:r>
            <a:r>
              <a:rPr lang="en-US" sz="2400" dirty="0">
                <a:latin typeface="Constantia" pitchFamily="18" charset="0"/>
              </a:rPr>
              <a:t> argues that the media</a:t>
            </a:r>
          </a:p>
          <a:p>
            <a:pPr marL="457200" indent="-457200"/>
            <a:r>
              <a:rPr lang="en-US" sz="2400" dirty="0">
                <a:latin typeface="Constantia" pitchFamily="18" charset="0"/>
              </a:rPr>
              <a:t>      contributes to a “Culture of fear” by ___.</a:t>
            </a:r>
          </a:p>
          <a:p>
            <a:pPr marL="457200" indent="-457200"/>
            <a:r>
              <a:rPr lang="en-US" sz="2400" dirty="0">
                <a:latin typeface="Constantia" pitchFamily="18" charset="0"/>
              </a:rPr>
              <a:t>3.) Her most persuasive argument is when she uses (ethos/pathos/logos) to assert _(quote)__.  It is effective because ___. </a:t>
            </a:r>
          </a:p>
          <a:p>
            <a:pPr marL="457200" indent="-457200"/>
            <a:r>
              <a:rPr lang="en-US" sz="2400" dirty="0">
                <a:latin typeface="Constantia" pitchFamily="18" charset="0"/>
              </a:rPr>
              <a:t>4) The writer claims that we </a:t>
            </a:r>
          </a:p>
          <a:p>
            <a:pPr marL="457200" indent="-457200"/>
            <a:r>
              <a:rPr lang="en-US" sz="2400" dirty="0">
                <a:latin typeface="Constantia" pitchFamily="18" charset="0"/>
              </a:rPr>
              <a:t>     live in a “constant state of </a:t>
            </a:r>
          </a:p>
          <a:p>
            <a:pPr marL="457200" indent="-457200"/>
            <a:r>
              <a:rPr lang="en-US" sz="2400" dirty="0">
                <a:latin typeface="Constantia" pitchFamily="18" charset="0"/>
              </a:rPr>
              <a:t>    concern,” and she proposes 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228600" y="228600"/>
            <a:ext cx="86868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dirty="0"/>
              <a:t>	</a:t>
            </a:r>
            <a:r>
              <a:rPr lang="en-US" sz="2800" dirty="0"/>
              <a:t>According to </a:t>
            </a:r>
            <a:r>
              <a:rPr lang="en-US" sz="2800" dirty="0" err="1"/>
              <a:t>Zucco</a:t>
            </a:r>
            <a:r>
              <a:rPr lang="en-US" sz="2800" dirty="0"/>
              <a:t>, people are in hysterics over the Swine flu because </a:t>
            </a:r>
            <a:r>
              <a:rPr lang="en-US" sz="2800" dirty="0" smtClean="0"/>
              <a:t>the media over-publicizes certain illnesses in the interest of ratings,  which leads to public panic and a belief that things are worse than they really are.  </a:t>
            </a:r>
            <a:r>
              <a:rPr lang="en-US" sz="2800" dirty="0" err="1" smtClean="0"/>
              <a:t>Zucco</a:t>
            </a:r>
            <a:r>
              <a:rPr lang="en-US" sz="2800" dirty="0" smtClean="0"/>
              <a:t> </a:t>
            </a:r>
            <a:r>
              <a:rPr lang="en-US" sz="2800" dirty="0"/>
              <a:t>argues that the media contributes to a “Culture of fear” (3) by “constantly construct[</a:t>
            </a:r>
            <a:r>
              <a:rPr lang="en-US" sz="2800" dirty="0" err="1"/>
              <a:t>ing</a:t>
            </a:r>
            <a:r>
              <a:rPr lang="en-US" sz="2800" dirty="0"/>
              <a:t>] widespread perceptions of danger – sometimes by accident and sometimes on purpose” (4).  The writer claims that we live in a “constant state of concern (6),” and she proposes “we need to use our own judgment and those of people we trust to discern between the actual and the exaggerated” (7).</a:t>
            </a:r>
          </a:p>
        </p:txBody>
      </p:sp>
    </p:spTree>
    <p:extLst>
      <p:ext uri="{BB962C8B-B14F-4D97-AF65-F5344CB8AC3E}">
        <p14:creationId xmlns:p14="http://schemas.microsoft.com/office/powerpoint/2010/main" val="31626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76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400" smtClean="0"/>
              <a:t>4) The writer implies that the media, public policy makers, and corporations create a “Culture of Fear”.  Take a stance: Do you agree?  Why would they do this? Write your response without using the word “I.”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2400" smtClean="0"/>
              <a:t>5) Zucco raises questions about trust in the government.  Does the government play a helpful role in determining real “threats” and effective responses?  Do you trust the government to protect you from danger? Write your response without using the word “I.”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Article 2 Continued: Respond to ONE </a:t>
            </a:r>
            <a:endParaRPr/>
          </a:p>
        </p:txBody>
      </p:sp>
      <p:pic>
        <p:nvPicPr>
          <p:cNvPr id="34819" name="Picture 3" descr="bioterr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4800600"/>
            <a:ext cx="4876800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3847</TotalTime>
  <Words>439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Paper</vt:lpstr>
      <vt:lpstr>???</vt:lpstr>
      <vt:lpstr>???</vt:lpstr>
      <vt:lpstr>???</vt:lpstr>
      <vt:lpstr>???</vt:lpstr>
      <vt:lpstr>PowerPoint Presentation</vt:lpstr>
      <vt:lpstr>Objective</vt:lpstr>
      <vt:lpstr>Essential Question:</vt:lpstr>
      <vt:lpstr>Quick-write</vt:lpstr>
      <vt:lpstr>What do you think are the most common fears or phobias?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Article 1 Continued:</vt:lpstr>
      <vt:lpstr> Article 2: “Quit Living in Swine Fear”: Write your responses as a paragraph</vt:lpstr>
      <vt:lpstr>PowerPoint Presentation</vt:lpstr>
      <vt:lpstr>Article 2 Continued: Respond to ONE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infosys</dc:creator>
  <cp:lastModifiedBy>infosys</cp:lastModifiedBy>
  <cp:revision>24</cp:revision>
  <cp:lastPrinted>2012-09-28T16:13:00Z</cp:lastPrinted>
  <dcterms:created xsi:type="dcterms:W3CDTF">2012-09-17T04:09:12Z</dcterms:created>
  <dcterms:modified xsi:type="dcterms:W3CDTF">2012-10-02T19:45:42Z</dcterms:modified>
</cp:coreProperties>
</file>