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4"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7" r:id="rId30"/>
    <p:sldId id="288" r:id="rId31"/>
    <p:sldId id="284" r:id="rId32"/>
    <p:sldId id="285"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90" autoAdjust="0"/>
  </p:normalViewPr>
  <p:slideViewPr>
    <p:cSldViewPr>
      <p:cViewPr varScale="1">
        <p:scale>
          <a:sx n="69" d="100"/>
          <a:sy n="69" d="100"/>
        </p:scale>
        <p:origin x="-540" y="-102"/>
      </p:cViewPr>
      <p:guideLst>
        <p:guide orient="horz" pos="2160"/>
        <p:guide pos="2880"/>
      </p:guideLst>
    </p:cSldViewPr>
  </p:slideViewPr>
  <p:outlineViewPr>
    <p:cViewPr>
      <p:scale>
        <a:sx n="33" d="100"/>
        <a:sy n="33" d="100"/>
      </p:scale>
      <p:origin x="0" y="1678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24A8E737-09A9-4AC6-80D5-C76E45E6BFE0}" type="datetimeFigureOut">
              <a:rPr lang="en-US"/>
              <a:pPr>
                <a:defRPr/>
              </a:pPr>
              <a:t>11/18/2010</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96F27890-8397-4142-9A25-4AEF00DCF15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fld id="{6397C7C7-866F-4213-9049-68E6CF6E7315}" type="datetimeFigureOut">
              <a:rPr lang="en-US"/>
              <a:pPr>
                <a:defRPr/>
              </a:pPr>
              <a:t>11/18/2010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2D917D7F-441B-4C38-B344-410BEAF2B5B0}" type="slidenum">
              <a:rPr lang="en-US"/>
              <a:pPr>
                <a:defRPr/>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7A1662F7-FB02-4002-9EA9-5F03AC6A1D8B}" type="datetimeFigureOut">
              <a:rPr lang="en-US"/>
              <a:pPr>
                <a:defRPr/>
              </a:pPr>
              <a:t>11/18/2010</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2BFA2200-B5A2-4CBD-98ED-974E830CADD4}"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F09AD6F5-9474-4CF4-B9D5-8485BF6BC487}" type="datetimeFigureOut">
              <a:rPr lang="en-US"/>
              <a:pPr>
                <a:defRPr/>
              </a:pPr>
              <a:t>11/18/2010</a:t>
            </a:fld>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65CD49D9-7A9F-4E16-BCAC-7B0B93E0F485}"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76502A2D-F154-4B48-A790-C49583291080}" type="datetimeFigureOut">
              <a:rPr lang="en-US"/>
              <a:pPr>
                <a:defRPr/>
              </a:pPr>
              <a:t>11/18/2010</a:t>
            </a:fld>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E4B9B682-43FF-4530-AD84-4257CA29DDB3}"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3F92D324-4786-493C-A9CC-CBB2EFC72C3D}" type="datetimeFigureOut">
              <a:rPr lang="en-US"/>
              <a:pPr>
                <a:defRPr/>
              </a:pPr>
              <a:t>11/18/2010</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61626F07-E7C9-4C76-B055-5CE2321782A7}" type="slidenum">
              <a:rPr lang="en-US"/>
              <a:pPr>
                <a:defRPr/>
              </a:pPr>
              <a:t>‹#›</a:t>
            </a:fld>
            <a:endParaRPr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AD04C311-A836-4AA5-A34C-4185A3A4E2FE}" type="datetimeFigureOut">
              <a:rPr lang="en-US"/>
              <a:pPr>
                <a:defRPr/>
              </a:pPr>
              <a:t>11/18/2010</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9F4E106E-1D19-43F3-A024-2BBCD3361A5B}" type="slidenum">
              <a:rPr lang="en-US"/>
              <a:pPr>
                <a:defRPr/>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87835C5A-C0D1-4F44-B284-E7249AEEE985}" type="datetimeFigureOut">
              <a:rPr lang="en-US"/>
              <a:pPr>
                <a:defRPr/>
              </a:pPr>
              <a:t>11/18/2010</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98DD87D6-C08E-4290-A1C7-C623823F0A58}" type="slidenum">
              <a:rPr lang="en-US"/>
              <a:pPr>
                <a:defRPr/>
              </a:pPr>
              <a:t>‹#›</a:t>
            </a:fld>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CA43285F-CCDB-41BB-B181-440D148C78A9}" type="datetimeFigureOut">
              <a:rPr lang="en-US"/>
              <a:pPr>
                <a:defRPr/>
              </a:pPr>
              <a:t>11/18/2010</a:t>
            </a:fld>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smtClean="0"/>
            </a:lvl1pPr>
          </a:lstStyle>
          <a:p>
            <a:pPr>
              <a:defRPr/>
            </a:pPr>
            <a:fld id="{F6E8EEF0-2273-438E-8212-0D8ECB350736}"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C395FC3-5EB6-4902-9C74-0EC0EA16FE48}" type="datetimeFigureOut">
              <a:rPr lang="en-US"/>
              <a:pPr>
                <a:defRPr/>
              </a:pPr>
              <a:t>11/18/2010</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5BD9F22-70F6-4148-B0DC-963EECDEF102}" type="slidenum">
              <a:rPr lang="en-US"/>
              <a:pPr>
                <a:defRPr/>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127594FC-63C1-4FBB-AE62-7FD0104539AB}" type="datetimeFigureOut">
              <a:rPr lang="en-US"/>
              <a:pPr>
                <a:defRPr/>
              </a:pPr>
              <a:t>11/18/2010</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F2EE8C20-E07A-4A92-B60B-7B264EFAEB8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AC616DB6-5D69-419C-A11C-08455778856F}" type="datetimeFigureOut">
              <a:rPr lang="en-US"/>
              <a:pPr>
                <a:defRPr/>
              </a:pPr>
              <a:t>11/18/2010</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smtClean="0">
                <a:solidFill>
                  <a:srgbClr val="FFFFFF"/>
                </a:solidFill>
                <a:latin typeface="+mn-lt"/>
                <a:cs typeface="+mn-cs"/>
              </a:defRPr>
            </a:lvl1pPr>
          </a:lstStyle>
          <a:p>
            <a:pPr>
              <a:defRPr/>
            </a:pPr>
            <a:fld id="{7353CB0A-51A7-4488-9894-A517F681BAC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4" r:id="rId3"/>
    <p:sldLayoutId id="2147483685" r:id="rId4"/>
    <p:sldLayoutId id="2147483686" r:id="rId5"/>
    <p:sldLayoutId id="2147483681" r:id="rId6"/>
    <p:sldLayoutId id="2147483687" r:id="rId7"/>
    <p:sldLayoutId id="2147483680" r:id="rId8"/>
    <p:sldLayoutId id="2147483688" r:id="rId9"/>
    <p:sldLayoutId id="2147483679" r:id="rId10"/>
    <p:sldLayoutId id="2147483689" r:id="rId11"/>
  </p:sldLayoutIdLst>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w Cen MT" pitchFamily="34" charset="0"/>
        </a:defRPr>
      </a:lvl2pPr>
      <a:lvl3pPr algn="l" rtl="0" fontAlgn="base">
        <a:spcBef>
          <a:spcPct val="0"/>
        </a:spcBef>
        <a:spcAft>
          <a:spcPct val="0"/>
        </a:spcAft>
        <a:defRPr sz="4400">
          <a:solidFill>
            <a:schemeClr val="tx2"/>
          </a:solidFill>
          <a:latin typeface="Tw Cen MT" pitchFamily="34" charset="0"/>
        </a:defRPr>
      </a:lvl3pPr>
      <a:lvl4pPr algn="l" rtl="0" fontAlgn="base">
        <a:spcBef>
          <a:spcPct val="0"/>
        </a:spcBef>
        <a:spcAft>
          <a:spcPct val="0"/>
        </a:spcAft>
        <a:defRPr sz="4400">
          <a:solidFill>
            <a:schemeClr val="tx2"/>
          </a:solidFill>
          <a:latin typeface="Tw Cen MT" pitchFamily="34" charset="0"/>
        </a:defRPr>
      </a:lvl4pPr>
      <a:lvl5pPr algn="l" rtl="0" fontAlgn="base">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fontAlgn="base">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fontAlgn="base">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fontAlgn="base">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fontAlgn="base">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US" dirty="0" smtClean="0"/>
              <a:t>Europe during the Middle Ages and the Renaissance</a:t>
            </a:r>
            <a:endParaRPr lang="en-US" dirty="0"/>
          </a:p>
        </p:txBody>
      </p:sp>
      <p:sp>
        <p:nvSpPr>
          <p:cNvPr id="3" name="Subtitle 2"/>
          <p:cNvSpPr>
            <a:spLocks noGrp="1"/>
          </p:cNvSpPr>
          <p:nvPr>
            <p:ph type="subTitle" idx="1"/>
          </p:nvPr>
        </p:nvSpPr>
        <p:spPr>
          <a:xfrm>
            <a:off x="2362200" y="6049963"/>
            <a:ext cx="6705600" cy="685800"/>
          </a:xfrm>
        </p:spPr>
        <p:txBody>
          <a:bodyPr>
            <a:normAutofit/>
          </a:bodyPr>
          <a:lstStyle/>
          <a:p>
            <a:pPr fontAlgn="auto">
              <a:spcAft>
                <a:spcPts val="0"/>
              </a:spcAft>
              <a:buFont typeface="Wingdings"/>
              <a:buNone/>
              <a:defRPr/>
            </a:pPr>
            <a:r>
              <a:rPr lang="en-US" dirty="0" smtClean="0"/>
              <a:t>AP World History I</a:t>
            </a:r>
          </a:p>
          <a:p>
            <a:pPr fontAlgn="auto">
              <a:spcAft>
                <a:spcPts val="0"/>
              </a:spcAft>
              <a:buFont typeface="Wingdings"/>
              <a:buNone/>
              <a:defRPr/>
            </a:pPr>
            <a:endParaRPr lang="en-US" dirty="0"/>
          </a:p>
        </p:txBody>
      </p:sp>
      <p:pic>
        <p:nvPicPr>
          <p:cNvPr id="9220" name="Picture 3" descr="Vikings.jpg"/>
          <p:cNvPicPr>
            <a:picLocks noChangeAspect="1"/>
          </p:cNvPicPr>
          <p:nvPr/>
        </p:nvPicPr>
        <p:blipFill>
          <a:blip r:embed="rId2" cstate="print"/>
          <a:srcRect/>
          <a:stretch>
            <a:fillRect/>
          </a:stretch>
        </p:blipFill>
        <p:spPr bwMode="auto">
          <a:xfrm>
            <a:off x="38100" y="419100"/>
            <a:ext cx="5753100" cy="381952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2775" y="228600"/>
            <a:ext cx="8153400" cy="990600"/>
          </a:xfrm>
        </p:spPr>
        <p:txBody>
          <a:bodyPr/>
          <a:lstStyle/>
          <a:p>
            <a:r>
              <a:rPr lang="en-US" smtClean="0"/>
              <a:t>Periodization</a:t>
            </a:r>
          </a:p>
        </p:txBody>
      </p:sp>
      <p:sp>
        <p:nvSpPr>
          <p:cNvPr id="3" name="Content Placeholder 2"/>
          <p:cNvSpPr>
            <a:spLocks noGrp="1"/>
          </p:cNvSpPr>
          <p:nvPr>
            <p:ph sz="quarter" idx="1"/>
          </p:nvPr>
        </p:nvSpPr>
        <p:spPr>
          <a:xfrm>
            <a:off x="612775" y="1600200"/>
            <a:ext cx="8153400" cy="5105400"/>
          </a:xfrm>
        </p:spPr>
        <p:txBody>
          <a:bodyPr>
            <a:normAutofit lnSpcReduction="10000"/>
          </a:bodyPr>
          <a:lstStyle/>
          <a:p>
            <a:pPr marL="320040" indent="-320040" fontAlgn="auto">
              <a:spcAft>
                <a:spcPts val="0"/>
              </a:spcAft>
              <a:buFont typeface="Wingdings"/>
              <a:buChar char=""/>
              <a:defRPr/>
            </a:pPr>
            <a:r>
              <a:rPr lang="en-US" dirty="0" smtClean="0"/>
              <a:t>The Middle Ages lasted from approximately 500 to 1500 CE.</a:t>
            </a:r>
          </a:p>
          <a:p>
            <a:pPr marL="640080" lvl="1" indent="-274320" fontAlgn="auto">
              <a:spcAft>
                <a:spcPts val="0"/>
              </a:spcAft>
              <a:buFont typeface="Wingdings 2"/>
              <a:buChar char=""/>
              <a:defRPr/>
            </a:pPr>
            <a:r>
              <a:rPr lang="en-US" dirty="0" smtClean="0"/>
              <a:t>The medieval era is broken down into three phases</a:t>
            </a:r>
          </a:p>
          <a:p>
            <a:pPr lvl="2" fontAlgn="auto">
              <a:spcAft>
                <a:spcPts val="0"/>
              </a:spcAft>
              <a:buFont typeface="Wingdings"/>
              <a:buChar char=""/>
              <a:defRPr/>
            </a:pPr>
            <a:r>
              <a:rPr lang="en-US" dirty="0" smtClean="0"/>
              <a:t>Early Middle Ages: ca. 500 – 1000 CE</a:t>
            </a:r>
          </a:p>
          <a:p>
            <a:pPr lvl="3" fontAlgn="auto">
              <a:spcAft>
                <a:spcPts val="0"/>
              </a:spcAft>
              <a:buClr>
                <a:schemeClr val="accent3"/>
              </a:buClr>
              <a:buFont typeface="Wingdings"/>
              <a:buChar char=""/>
              <a:defRPr/>
            </a:pPr>
            <a:r>
              <a:rPr lang="en-US" dirty="0" smtClean="0"/>
              <a:t>Political decentralization</a:t>
            </a:r>
          </a:p>
          <a:p>
            <a:pPr lvl="2" fontAlgn="auto">
              <a:spcAft>
                <a:spcPts val="0"/>
              </a:spcAft>
              <a:buFont typeface="Wingdings"/>
              <a:buChar char=""/>
              <a:defRPr/>
            </a:pPr>
            <a:r>
              <a:rPr lang="en-US" dirty="0" smtClean="0"/>
              <a:t>High Middle Ages: ca. 1000 – 1300 CE</a:t>
            </a:r>
          </a:p>
          <a:p>
            <a:pPr lvl="3" fontAlgn="auto">
              <a:spcAft>
                <a:spcPts val="0"/>
              </a:spcAft>
              <a:buClr>
                <a:schemeClr val="accent3"/>
              </a:buClr>
              <a:buFont typeface="Wingdings"/>
              <a:buChar char=""/>
              <a:defRPr/>
            </a:pPr>
            <a:r>
              <a:rPr lang="en-US" dirty="0" smtClean="0"/>
              <a:t>Revival</a:t>
            </a:r>
          </a:p>
          <a:p>
            <a:pPr lvl="3" fontAlgn="auto">
              <a:spcAft>
                <a:spcPts val="0"/>
              </a:spcAft>
              <a:buClr>
                <a:schemeClr val="accent3"/>
              </a:buClr>
              <a:buFont typeface="Wingdings"/>
              <a:buChar char=""/>
              <a:defRPr/>
            </a:pPr>
            <a:r>
              <a:rPr lang="en-US" dirty="0" smtClean="0"/>
              <a:t>Nations became defined</a:t>
            </a:r>
          </a:p>
          <a:p>
            <a:pPr lvl="3" fontAlgn="auto">
              <a:spcAft>
                <a:spcPts val="0"/>
              </a:spcAft>
              <a:buClr>
                <a:schemeClr val="accent3"/>
              </a:buClr>
              <a:buFont typeface="Wingdings"/>
              <a:buChar char=""/>
              <a:defRPr/>
            </a:pPr>
            <a:r>
              <a:rPr lang="en-US" dirty="0" smtClean="0"/>
              <a:t>Economy grew healthier</a:t>
            </a:r>
          </a:p>
          <a:p>
            <a:pPr lvl="2" fontAlgn="auto">
              <a:spcAft>
                <a:spcPts val="0"/>
              </a:spcAft>
              <a:buFont typeface="Wingdings"/>
              <a:buChar char=""/>
              <a:defRPr/>
            </a:pPr>
            <a:r>
              <a:rPr lang="en-US" dirty="0" smtClean="0"/>
              <a:t>Late Middle Ages: ca. 1300 – 1500 CE</a:t>
            </a:r>
          </a:p>
          <a:p>
            <a:pPr lvl="3" fontAlgn="auto">
              <a:spcAft>
                <a:spcPts val="0"/>
              </a:spcAft>
              <a:buClr>
                <a:schemeClr val="accent3"/>
              </a:buClr>
              <a:buFont typeface="Wingdings"/>
              <a:buChar char=""/>
              <a:defRPr/>
            </a:pPr>
            <a:r>
              <a:rPr lang="en-US" dirty="0" smtClean="0"/>
              <a:t>Crisis and advancement</a:t>
            </a:r>
          </a:p>
          <a:p>
            <a:pPr lvl="4" fontAlgn="auto">
              <a:spcAft>
                <a:spcPts val="0"/>
              </a:spcAft>
              <a:buClr>
                <a:schemeClr val="accent4"/>
              </a:buClr>
              <a:buFont typeface="Wingdings"/>
              <a:buChar char=""/>
              <a:defRPr/>
            </a:pPr>
            <a:r>
              <a:rPr lang="en-US" dirty="0" smtClean="0"/>
              <a:t>Social Unrest, Warfare, and the Black Death</a:t>
            </a:r>
          </a:p>
          <a:p>
            <a:pPr lvl="4" fontAlgn="auto">
              <a:spcAft>
                <a:spcPts val="0"/>
              </a:spcAft>
              <a:buClr>
                <a:schemeClr val="accent4"/>
              </a:buClr>
              <a:buFont typeface="Wingdings"/>
              <a:buChar char=""/>
              <a:defRPr/>
            </a:pPr>
            <a:r>
              <a:rPr lang="en-US" dirty="0" smtClean="0"/>
              <a:t>The Renaissance</a:t>
            </a:r>
          </a:p>
          <a:p>
            <a:pPr lvl="3" fontAlgn="auto">
              <a:spcAft>
                <a:spcPts val="0"/>
              </a:spcAft>
              <a:buClr>
                <a:schemeClr val="accent3"/>
              </a:buClr>
              <a:buFont typeface="Wingdings"/>
              <a:buChar char=""/>
              <a:defRPr/>
            </a:pPr>
            <a:endParaRPr lang="en-US" dirty="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12775" y="228600"/>
            <a:ext cx="8153400" cy="990600"/>
          </a:xfrm>
        </p:spPr>
        <p:txBody>
          <a:bodyPr/>
          <a:lstStyle/>
          <a:p>
            <a:r>
              <a:rPr lang="en-US" smtClean="0"/>
              <a:t>Feudalism</a:t>
            </a:r>
          </a:p>
        </p:txBody>
      </p:sp>
      <p:sp>
        <p:nvSpPr>
          <p:cNvPr id="3" name="Content Placeholder 2"/>
          <p:cNvSpPr>
            <a:spLocks noGrp="1"/>
          </p:cNvSpPr>
          <p:nvPr>
            <p:ph sz="quarter" idx="1"/>
          </p:nvPr>
        </p:nvSpPr>
        <p:spPr>
          <a:xfrm>
            <a:off x="612775" y="1600200"/>
            <a:ext cx="8153400" cy="4876800"/>
          </a:xfrm>
        </p:spPr>
        <p:txBody>
          <a:bodyPr>
            <a:normAutofit fontScale="92500"/>
          </a:bodyPr>
          <a:lstStyle/>
          <a:p>
            <a:pPr marL="320040" indent="-320040" fontAlgn="auto">
              <a:spcAft>
                <a:spcPts val="0"/>
              </a:spcAft>
              <a:buFont typeface="Wingdings"/>
              <a:buChar char=""/>
              <a:defRPr/>
            </a:pPr>
            <a:r>
              <a:rPr lang="en-US" dirty="0" smtClean="0"/>
              <a:t>After the collapse of the Roman Empire, no single ruler was able to provide Europe with Central Authority</a:t>
            </a:r>
          </a:p>
          <a:p>
            <a:pPr marL="640080" lvl="1" indent="-274320" fontAlgn="auto">
              <a:spcAft>
                <a:spcPts val="0"/>
              </a:spcAft>
              <a:buFont typeface="Wingdings 2"/>
              <a:buChar char=""/>
              <a:defRPr/>
            </a:pPr>
            <a:r>
              <a:rPr lang="en-US" dirty="0" smtClean="0"/>
              <a:t>No power, no money, or military strength</a:t>
            </a:r>
          </a:p>
          <a:p>
            <a:pPr marL="320040" indent="-320040" fontAlgn="auto">
              <a:spcAft>
                <a:spcPts val="0"/>
              </a:spcAft>
              <a:buFont typeface="Wingdings"/>
              <a:buChar char=""/>
              <a:defRPr/>
            </a:pPr>
            <a:r>
              <a:rPr lang="en-US" dirty="0" smtClean="0"/>
              <a:t>The solution was: Feudalism</a:t>
            </a:r>
          </a:p>
          <a:p>
            <a:pPr marL="640080" lvl="1" indent="-274320" fontAlgn="auto">
              <a:spcAft>
                <a:spcPts val="0"/>
              </a:spcAft>
              <a:buFont typeface="Wingdings 2"/>
              <a:buChar char=""/>
              <a:defRPr/>
            </a:pPr>
            <a:r>
              <a:rPr lang="en-US" dirty="0" smtClean="0"/>
              <a:t>Lords and Monarchs (lieges) award (</a:t>
            </a:r>
            <a:r>
              <a:rPr lang="en-US" dirty="0" err="1" smtClean="0"/>
              <a:t>infeudated</a:t>
            </a:r>
            <a:r>
              <a:rPr lang="en-US" dirty="0" smtClean="0"/>
              <a:t>) land to loyal followers (vassals).</a:t>
            </a:r>
          </a:p>
          <a:p>
            <a:pPr marL="640080" lvl="1" indent="-274320" fontAlgn="auto">
              <a:spcAft>
                <a:spcPts val="0"/>
              </a:spcAft>
              <a:buFont typeface="Wingdings 2"/>
              <a:buChar char=""/>
              <a:defRPr/>
            </a:pPr>
            <a:r>
              <a:rPr lang="en-US" dirty="0" smtClean="0"/>
              <a:t>In exchange, the vassals guaranteed that </a:t>
            </a:r>
          </a:p>
          <a:p>
            <a:pPr lvl="2" fontAlgn="auto">
              <a:spcAft>
                <a:spcPts val="0"/>
              </a:spcAft>
              <a:buFont typeface="Wingdings"/>
              <a:buChar char=""/>
              <a:defRPr/>
            </a:pPr>
            <a:r>
              <a:rPr lang="en-US" dirty="0" smtClean="0"/>
              <a:t>their parcel of land (fief) would be governed</a:t>
            </a:r>
          </a:p>
          <a:p>
            <a:pPr lvl="2" fontAlgn="auto">
              <a:spcAft>
                <a:spcPts val="0"/>
              </a:spcAft>
              <a:buFont typeface="Wingdings"/>
              <a:buChar char=""/>
              <a:defRPr/>
            </a:pPr>
            <a:r>
              <a:rPr lang="en-US" dirty="0" smtClean="0"/>
              <a:t>Law and justice would be dispensed</a:t>
            </a:r>
          </a:p>
          <a:p>
            <a:pPr lvl="2" fontAlgn="auto">
              <a:spcAft>
                <a:spcPts val="0"/>
              </a:spcAft>
              <a:buFont typeface="Wingdings"/>
              <a:buChar char=""/>
              <a:defRPr/>
            </a:pPr>
            <a:r>
              <a:rPr lang="en-US" dirty="0" smtClean="0"/>
              <a:t>Crops would be grown</a:t>
            </a:r>
          </a:p>
          <a:p>
            <a:pPr lvl="2" fontAlgn="auto">
              <a:spcAft>
                <a:spcPts val="0"/>
              </a:spcAft>
              <a:buFont typeface="Wingdings"/>
              <a:buChar char=""/>
              <a:defRPr/>
            </a:pPr>
            <a:r>
              <a:rPr lang="en-US" dirty="0" smtClean="0"/>
              <a:t>The land would be protected.</a:t>
            </a: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Feudalism</a:t>
            </a:r>
          </a:p>
        </p:txBody>
      </p:sp>
      <p:pic>
        <p:nvPicPr>
          <p:cNvPr id="12291" name="Content Placeholder 3" descr="European%20Feudal%20System%20Chart%2006_03.jpg"/>
          <p:cNvPicPr>
            <a:picLocks noGrp="1" noChangeAspect="1"/>
          </p:cNvPicPr>
          <p:nvPr>
            <p:ph sz="quarter" idx="1"/>
          </p:nvPr>
        </p:nvPicPr>
        <p:blipFill>
          <a:blip r:embed="rId2" cstate="print"/>
          <a:srcRect/>
          <a:stretch>
            <a:fillRect/>
          </a:stretch>
        </p:blipFill>
        <p:spPr>
          <a:xfrm>
            <a:off x="609600" y="2143125"/>
            <a:ext cx="3886200" cy="3463925"/>
          </a:xfrm>
        </p:spPr>
      </p:pic>
      <p:sp>
        <p:nvSpPr>
          <p:cNvPr id="12292" name="Content Placeholder 4"/>
          <p:cNvSpPr>
            <a:spLocks noGrp="1"/>
          </p:cNvSpPr>
          <p:nvPr>
            <p:ph sz="quarter" idx="2"/>
          </p:nvPr>
        </p:nvSpPr>
        <p:spPr>
          <a:xfrm>
            <a:off x="4845050" y="1589088"/>
            <a:ext cx="3886200" cy="4572000"/>
          </a:xfrm>
        </p:spPr>
        <p:txBody>
          <a:bodyPr/>
          <a:lstStyle/>
          <a:p>
            <a:r>
              <a:rPr lang="en-US" smtClean="0"/>
              <a:t>Those who monarchs gave land grants to become Europe’s noble class.</a:t>
            </a:r>
          </a:p>
          <a:p>
            <a:r>
              <a:rPr lang="en-US" smtClean="0"/>
              <a:t>All members of the feudal nobility were tied to the monarch by bonds of loyalty and landownership.</a:t>
            </a: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r>
              <a:rPr lang="en-US" smtClean="0"/>
              <a:t>Feudalism</a:t>
            </a:r>
          </a:p>
        </p:txBody>
      </p:sp>
      <p:sp>
        <p:nvSpPr>
          <p:cNvPr id="13315" name="Content Placeholder 4"/>
          <p:cNvSpPr>
            <a:spLocks noGrp="1"/>
          </p:cNvSpPr>
          <p:nvPr>
            <p:ph sz="quarter" idx="1"/>
          </p:nvPr>
        </p:nvSpPr>
        <p:spPr>
          <a:xfrm>
            <a:off x="612775" y="1600200"/>
            <a:ext cx="8153400" cy="4495800"/>
          </a:xfrm>
        </p:spPr>
        <p:txBody>
          <a:bodyPr/>
          <a:lstStyle/>
          <a:p>
            <a:r>
              <a:rPr lang="en-US" smtClean="0"/>
              <a:t>Feudalism also provided a military function: to provide an elite force of armored cavalry (knights).</a:t>
            </a:r>
          </a:p>
          <a:p>
            <a:pPr lvl="1"/>
            <a:r>
              <a:rPr lang="en-US" smtClean="0"/>
              <a:t>Only members of the upper class could become knights because of the cost of weapons and training.</a:t>
            </a:r>
          </a:p>
          <a:p>
            <a:pPr lvl="1"/>
            <a:r>
              <a:rPr lang="en-US" smtClean="0"/>
              <a:t>The code of Chivalry theoretically managed the behavior of the knights</a:t>
            </a:r>
          </a:p>
          <a:p>
            <a:pPr lvl="2"/>
            <a:r>
              <a:rPr lang="en-US" smtClean="0"/>
              <a:t>Treated the lower classes with justice</a:t>
            </a:r>
          </a:p>
          <a:p>
            <a:pPr lvl="2"/>
            <a:r>
              <a:rPr lang="en-US" smtClean="0"/>
              <a:t>Acted gentlemanly toward women</a:t>
            </a:r>
          </a:p>
          <a:p>
            <a:pPr lvl="3"/>
            <a:r>
              <a:rPr lang="en-US" smtClean="0"/>
              <a:t>Tends to be more myth than reality…</a:t>
            </a:r>
          </a:p>
        </p:txBody>
      </p:sp>
      <p:pic>
        <p:nvPicPr>
          <p:cNvPr id="13316" name="Picture 5" descr="knight.gif"/>
          <p:cNvPicPr>
            <a:picLocks noChangeAspect="1"/>
          </p:cNvPicPr>
          <p:nvPr/>
        </p:nvPicPr>
        <p:blipFill>
          <a:blip r:embed="rId2" cstate="print"/>
          <a:srcRect/>
          <a:stretch>
            <a:fillRect/>
          </a:stretch>
        </p:blipFill>
        <p:spPr bwMode="auto">
          <a:xfrm>
            <a:off x="6172200" y="3886200"/>
            <a:ext cx="2971800" cy="2971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Manorialism</a:t>
            </a:r>
          </a:p>
        </p:txBody>
      </p:sp>
      <p:sp>
        <p:nvSpPr>
          <p:cNvPr id="3" name="Content Placeholder 2"/>
          <p:cNvSpPr>
            <a:spLocks noGrp="1"/>
          </p:cNvSpPr>
          <p:nvPr>
            <p:ph sz="quarter" idx="1"/>
          </p:nvPr>
        </p:nvSpPr>
        <p:spPr>
          <a:xfrm>
            <a:off x="609600" y="1589088"/>
            <a:ext cx="3886200" cy="4572000"/>
          </a:xfrm>
        </p:spPr>
        <p:txBody>
          <a:bodyPr>
            <a:normAutofit fontScale="85000" lnSpcReduction="20000"/>
          </a:bodyPr>
          <a:lstStyle/>
          <a:p>
            <a:pPr marL="320040" indent="-320040" fontAlgn="auto">
              <a:spcAft>
                <a:spcPts val="0"/>
              </a:spcAft>
              <a:buFont typeface="Wingdings"/>
              <a:buChar char=""/>
              <a:defRPr/>
            </a:pPr>
            <a:r>
              <a:rPr lang="en-US" dirty="0" smtClean="0"/>
              <a:t>The vast majority of people in Medieval Europe were peasants.</a:t>
            </a:r>
          </a:p>
          <a:p>
            <a:pPr marL="320040" indent="-320040" fontAlgn="auto">
              <a:spcAft>
                <a:spcPts val="0"/>
              </a:spcAft>
              <a:buFont typeface="Wingdings"/>
              <a:buChar char=""/>
              <a:defRPr/>
            </a:pPr>
            <a:r>
              <a:rPr lang="en-US" dirty="0" smtClean="0"/>
              <a:t>The basic unit of land ownership was the </a:t>
            </a:r>
            <a:r>
              <a:rPr lang="en-US" b="1" dirty="0" smtClean="0"/>
              <a:t>manor</a:t>
            </a:r>
            <a:r>
              <a:rPr lang="en-US" dirty="0" smtClean="0"/>
              <a:t>, which typically surrounded the lord’s residence (which was an estate or castle) and included the peasant village, fields for farming, as well as woodland where animals were hunted and wood was gathered.</a:t>
            </a:r>
            <a:endParaRPr lang="en-US" dirty="0"/>
          </a:p>
        </p:txBody>
      </p:sp>
      <p:pic>
        <p:nvPicPr>
          <p:cNvPr id="14340" name="Content Placeholder 4" descr="medieval_manor.gif"/>
          <p:cNvPicPr>
            <a:picLocks noGrp="1" noChangeAspect="1"/>
          </p:cNvPicPr>
          <p:nvPr>
            <p:ph sz="quarter" idx="2"/>
          </p:nvPr>
        </p:nvPicPr>
        <p:blipFill>
          <a:blip r:embed="rId2" cstate="print"/>
          <a:srcRect/>
          <a:stretch>
            <a:fillRect/>
          </a:stretch>
        </p:blipFill>
        <p:spPr>
          <a:xfrm>
            <a:off x="4495800" y="0"/>
            <a:ext cx="4495800" cy="6684963"/>
          </a:xfrm>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4"/>
          <p:cNvSpPr>
            <a:spLocks noGrp="1"/>
          </p:cNvSpPr>
          <p:nvPr>
            <p:ph type="title"/>
          </p:nvPr>
        </p:nvSpPr>
        <p:spPr>
          <a:xfrm>
            <a:off x="612775" y="228600"/>
            <a:ext cx="8153400" cy="990600"/>
          </a:xfrm>
        </p:spPr>
        <p:txBody>
          <a:bodyPr/>
          <a:lstStyle/>
          <a:p>
            <a:r>
              <a:rPr lang="en-US" smtClean="0"/>
              <a:t>Manorialism</a:t>
            </a:r>
          </a:p>
        </p:txBody>
      </p:sp>
      <p:pic>
        <p:nvPicPr>
          <p:cNvPr id="15363" name="Content Placeholder 6" descr="medievalmanor.jpg"/>
          <p:cNvPicPr>
            <a:picLocks noGrp="1" noChangeAspect="1"/>
          </p:cNvPicPr>
          <p:nvPr>
            <p:ph sz="quarter" idx="1"/>
          </p:nvPr>
        </p:nvPicPr>
        <p:blipFill>
          <a:blip r:embed="rId2" cstate="print"/>
          <a:srcRect/>
          <a:stretch>
            <a:fillRect/>
          </a:stretch>
        </p:blipFill>
        <p:spPr>
          <a:xfrm>
            <a:off x="1066800" y="1524000"/>
            <a:ext cx="7467600" cy="5227638"/>
          </a:xfr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r>
              <a:rPr lang="en-US" smtClean="0"/>
              <a:t>Economy of the Middle Ages</a:t>
            </a:r>
          </a:p>
        </p:txBody>
      </p:sp>
      <p:sp>
        <p:nvSpPr>
          <p:cNvPr id="3" name="Content Placeholder 2"/>
          <p:cNvSpPr>
            <a:spLocks noGrp="1"/>
          </p:cNvSpPr>
          <p:nvPr>
            <p:ph sz="quarter" idx="1"/>
          </p:nvPr>
        </p:nvSpPr>
        <p:spPr>
          <a:xfrm>
            <a:off x="612775" y="1600200"/>
            <a:ext cx="7007225" cy="5105400"/>
          </a:xfrm>
        </p:spPr>
        <p:txBody>
          <a:bodyPr>
            <a:normAutofit fontScale="92500" lnSpcReduction="10000"/>
          </a:bodyPr>
          <a:lstStyle/>
          <a:p>
            <a:pPr marL="320040" indent="-320040" fontAlgn="auto">
              <a:spcAft>
                <a:spcPts val="0"/>
              </a:spcAft>
              <a:buFont typeface="Wingdings"/>
              <a:buChar char=""/>
              <a:defRPr/>
            </a:pPr>
            <a:r>
              <a:rPr lang="en-US" dirty="0" smtClean="0"/>
              <a:t>Feudal system relied on the labor of the peasant. Most peasants were </a:t>
            </a:r>
            <a:r>
              <a:rPr lang="en-US" b="1" dirty="0" smtClean="0"/>
              <a:t>serfs</a:t>
            </a:r>
            <a:r>
              <a:rPr lang="en-US" dirty="0" smtClean="0"/>
              <a:t>.</a:t>
            </a:r>
          </a:p>
          <a:p>
            <a:pPr marL="640080" lvl="1" indent="-274320" fontAlgn="auto">
              <a:spcAft>
                <a:spcPts val="0"/>
              </a:spcAft>
              <a:buFont typeface="Wingdings 2"/>
              <a:buChar char=""/>
              <a:defRPr/>
            </a:pPr>
            <a:r>
              <a:rPr lang="en-US" dirty="0" smtClean="0"/>
              <a:t>Technically, not slaves, but…also, not free</a:t>
            </a:r>
          </a:p>
          <a:p>
            <a:pPr marL="640080" lvl="1" indent="-274320" fontAlgn="auto">
              <a:spcAft>
                <a:spcPts val="0"/>
              </a:spcAft>
              <a:buFont typeface="Wingdings 2"/>
              <a:buChar char=""/>
              <a:defRPr/>
            </a:pPr>
            <a:r>
              <a:rPr lang="en-US" dirty="0" smtClean="0"/>
              <a:t>Not allowed to change residence or profession without permission</a:t>
            </a:r>
          </a:p>
          <a:p>
            <a:pPr marL="640080" lvl="1" indent="-274320" fontAlgn="auto">
              <a:spcAft>
                <a:spcPts val="0"/>
              </a:spcAft>
              <a:buFont typeface="Wingdings 2"/>
              <a:buChar char=""/>
              <a:defRPr/>
            </a:pPr>
            <a:r>
              <a:rPr lang="en-US" dirty="0" smtClean="0"/>
              <a:t>Most of their work benefitted the Lord</a:t>
            </a:r>
          </a:p>
          <a:p>
            <a:pPr marL="640080" lvl="1" indent="-274320" fontAlgn="auto">
              <a:spcAft>
                <a:spcPts val="0"/>
              </a:spcAft>
              <a:buFont typeface="Wingdings 2"/>
              <a:buChar char=""/>
              <a:defRPr/>
            </a:pPr>
            <a:r>
              <a:rPr lang="en-US" dirty="0" smtClean="0"/>
              <a:t>Labor devoted to building roads, clearing forests, gathering firewood, farming the lord’s private fields.</a:t>
            </a:r>
          </a:p>
          <a:p>
            <a:pPr marL="640080" lvl="1" indent="-274320" fontAlgn="auto">
              <a:spcAft>
                <a:spcPts val="0"/>
              </a:spcAft>
              <a:buFont typeface="Wingdings 2"/>
              <a:buChar char=""/>
              <a:defRPr/>
            </a:pPr>
            <a:r>
              <a:rPr lang="en-US" dirty="0" smtClean="0"/>
              <a:t>Had to pay fees to use the manor’s facilities, including the bread oven, water mill, and cider press.</a:t>
            </a:r>
          </a:p>
          <a:p>
            <a:pPr marL="640080" lvl="1" indent="-274320" fontAlgn="auto">
              <a:spcAft>
                <a:spcPts val="0"/>
              </a:spcAft>
              <a:buFont typeface="Wingdings 2"/>
              <a:buChar char=""/>
              <a:defRPr/>
            </a:pPr>
            <a:r>
              <a:rPr lang="en-US" dirty="0" smtClean="0"/>
              <a:t>In times of war, serfs had to fight.</a:t>
            </a:r>
            <a:endParaRPr lang="en-US" dirty="0"/>
          </a:p>
        </p:txBody>
      </p:sp>
      <p:pic>
        <p:nvPicPr>
          <p:cNvPr id="16388" name="Picture 3" descr="703serf.gif"/>
          <p:cNvPicPr>
            <a:picLocks noChangeAspect="1"/>
          </p:cNvPicPr>
          <p:nvPr/>
        </p:nvPicPr>
        <p:blipFill>
          <a:blip r:embed="rId2" cstate="print"/>
          <a:srcRect/>
          <a:stretch>
            <a:fillRect/>
          </a:stretch>
        </p:blipFill>
        <p:spPr bwMode="auto">
          <a:xfrm>
            <a:off x="7254875" y="3581400"/>
            <a:ext cx="1889125" cy="312896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12775" y="228600"/>
            <a:ext cx="8153400" cy="990600"/>
          </a:xfrm>
        </p:spPr>
        <p:txBody>
          <a:bodyPr/>
          <a:lstStyle/>
          <a:p>
            <a:r>
              <a:rPr lang="en-US" smtClean="0"/>
              <a:t>Christianity</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fontAlgn="auto">
              <a:spcAft>
                <a:spcPts val="0"/>
              </a:spcAft>
              <a:buFont typeface="Wingdings"/>
              <a:buChar char=""/>
              <a:defRPr/>
            </a:pPr>
            <a:r>
              <a:rPr lang="en-US" dirty="0" smtClean="0"/>
              <a:t>Christianity acted as a binding force for European nations following the fall of Rome.</a:t>
            </a:r>
          </a:p>
          <a:p>
            <a:pPr marL="640080" lvl="1" indent="-274320" fontAlgn="auto">
              <a:spcAft>
                <a:spcPts val="0"/>
              </a:spcAft>
              <a:buFont typeface="Wingdings 2"/>
              <a:buChar char=""/>
              <a:defRPr/>
            </a:pPr>
            <a:r>
              <a:rPr lang="en-US" dirty="0" smtClean="0"/>
              <a:t>Cultural and Political unification…</a:t>
            </a:r>
          </a:p>
          <a:p>
            <a:pPr marL="320040" indent="-320040" fontAlgn="auto">
              <a:spcAft>
                <a:spcPts val="0"/>
              </a:spcAft>
              <a:buFont typeface="Wingdings"/>
              <a:buChar char=""/>
              <a:defRPr/>
            </a:pPr>
            <a:r>
              <a:rPr lang="en-US" dirty="0" smtClean="0"/>
              <a:t>1054: Great Schism</a:t>
            </a:r>
          </a:p>
          <a:p>
            <a:pPr marL="640080" lvl="1" indent="-274320" fontAlgn="auto">
              <a:spcAft>
                <a:spcPts val="0"/>
              </a:spcAft>
              <a:buFont typeface="Wingdings 2"/>
              <a:buChar char=""/>
              <a:defRPr/>
            </a:pPr>
            <a:r>
              <a:rPr lang="en-US" dirty="0" smtClean="0"/>
              <a:t>Doctrinal differences between the Roman Catholic and Eastern Orthodox church (centered in Constantinople) led to a permanent split.</a:t>
            </a:r>
          </a:p>
          <a:p>
            <a:pPr marL="320040" indent="-320040" fontAlgn="auto">
              <a:spcAft>
                <a:spcPts val="0"/>
              </a:spcAft>
              <a:buFont typeface="Wingdings"/>
              <a:buChar char=""/>
              <a:defRPr/>
            </a:pPr>
            <a:r>
              <a:rPr lang="en-US" dirty="0" smtClean="0"/>
              <a:t>Monasteries preserve Latin and Greek manuscripts from the Roman Era</a:t>
            </a:r>
          </a:p>
          <a:p>
            <a:pPr marL="640080" lvl="1" indent="-274320" fontAlgn="auto">
              <a:spcAft>
                <a:spcPts val="0"/>
              </a:spcAft>
              <a:buFont typeface="Wingdings 2"/>
              <a:buChar char=""/>
              <a:defRPr/>
            </a:pPr>
            <a:r>
              <a:rPr lang="en-US" dirty="0" smtClean="0"/>
              <a:t>Scientific and philosophical essays, literary works, etc.</a:t>
            </a:r>
            <a:endParaRPr lang="en-US" dirty="0"/>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2775" y="228600"/>
            <a:ext cx="8153400" cy="990600"/>
          </a:xfrm>
        </p:spPr>
        <p:txBody>
          <a:bodyPr/>
          <a:lstStyle/>
          <a:p>
            <a:r>
              <a:rPr lang="en-US" smtClean="0"/>
              <a:t>Christianity</a:t>
            </a:r>
          </a:p>
        </p:txBody>
      </p:sp>
      <p:sp>
        <p:nvSpPr>
          <p:cNvPr id="18435" name="Content Placeholder 2"/>
          <p:cNvSpPr>
            <a:spLocks noGrp="1"/>
          </p:cNvSpPr>
          <p:nvPr>
            <p:ph sz="quarter" idx="1"/>
          </p:nvPr>
        </p:nvSpPr>
        <p:spPr>
          <a:xfrm>
            <a:off x="612775" y="1600200"/>
            <a:ext cx="8153400" cy="4495800"/>
          </a:xfrm>
        </p:spPr>
        <p:txBody>
          <a:bodyPr/>
          <a:lstStyle/>
          <a:p>
            <a:r>
              <a:rPr lang="en-US" smtClean="0"/>
              <a:t>Leader of the Catholic Church was the pope</a:t>
            </a:r>
          </a:p>
          <a:p>
            <a:pPr lvl="1"/>
            <a:r>
              <a:rPr lang="en-US" smtClean="0"/>
              <a:t>Archbishops and Cardinals act as advisors</a:t>
            </a:r>
          </a:p>
          <a:p>
            <a:pPr lvl="1"/>
            <a:r>
              <a:rPr lang="en-US" smtClean="0"/>
              <a:t>Bishops</a:t>
            </a:r>
          </a:p>
          <a:p>
            <a:pPr lvl="1"/>
            <a:r>
              <a:rPr lang="en-US" smtClean="0"/>
              <a:t>Priests</a:t>
            </a:r>
          </a:p>
          <a:p>
            <a:pPr lvl="1"/>
            <a:r>
              <a:rPr lang="en-US" smtClean="0"/>
              <a:t>Monks and Nuns</a:t>
            </a:r>
          </a:p>
          <a:p>
            <a:r>
              <a:rPr lang="en-US" smtClean="0"/>
              <a:t>After 1000 CE, the church became increasingly powerful.</a:t>
            </a:r>
          </a:p>
          <a:p>
            <a:pPr lvl="1"/>
            <a:r>
              <a:rPr lang="en-US" smtClean="0"/>
              <a:t>In contrast to the Eastern Orthodox Church, which viewed itself as subservient to worldly authority</a:t>
            </a: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r>
              <a:rPr lang="en-US" smtClean="0"/>
              <a:t>Christianity</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fontAlgn="auto">
              <a:spcAft>
                <a:spcPts val="0"/>
              </a:spcAft>
              <a:buFont typeface="Wingdings"/>
              <a:buChar char=""/>
              <a:defRPr/>
            </a:pPr>
            <a:r>
              <a:rPr lang="en-US" dirty="0" smtClean="0"/>
              <a:t>What did the Pope do?</a:t>
            </a:r>
          </a:p>
          <a:p>
            <a:pPr marL="640080" lvl="1" indent="-274320" fontAlgn="auto">
              <a:spcAft>
                <a:spcPts val="0"/>
              </a:spcAft>
              <a:buFont typeface="Wingdings 2"/>
              <a:buChar char=""/>
              <a:defRPr/>
            </a:pPr>
            <a:r>
              <a:rPr lang="en-US" dirty="0" smtClean="0"/>
              <a:t>Many popes (especially Innocent III 1198 – 1216) went to great lengths to assert the authority of the papacy as superior to that of kings and emperors.</a:t>
            </a:r>
          </a:p>
          <a:p>
            <a:pPr marL="640080" lvl="1" indent="-274320" fontAlgn="auto">
              <a:spcAft>
                <a:spcPts val="0"/>
              </a:spcAft>
              <a:buFont typeface="Wingdings 2"/>
              <a:buChar char=""/>
              <a:defRPr/>
            </a:pPr>
            <a:r>
              <a:rPr lang="en-US" dirty="0" smtClean="0"/>
              <a:t>Moral authority to determine what was heresy</a:t>
            </a:r>
          </a:p>
          <a:p>
            <a:pPr marL="640080" lvl="1" indent="-274320" fontAlgn="auto">
              <a:spcAft>
                <a:spcPts val="0"/>
              </a:spcAft>
              <a:buFont typeface="Wingdings 2"/>
              <a:buChar char=""/>
              <a:defRPr/>
            </a:pPr>
            <a:r>
              <a:rPr lang="en-US" dirty="0" smtClean="0"/>
              <a:t>Had the right to excommunicate worshippers from the Catholic Church</a:t>
            </a:r>
          </a:p>
          <a:p>
            <a:pPr marL="640080" lvl="1" indent="-274320" fontAlgn="auto">
              <a:spcAft>
                <a:spcPts val="0"/>
              </a:spcAft>
              <a:buFont typeface="Wingdings 2"/>
              <a:buChar char=""/>
              <a:defRPr/>
            </a:pPr>
            <a:r>
              <a:rPr lang="en-US" dirty="0" smtClean="0"/>
              <a:t>Had the right to issue calls for holy wars (crusades).</a:t>
            </a:r>
          </a:p>
          <a:p>
            <a:pPr marL="640080" lvl="1" indent="-274320" fontAlgn="auto">
              <a:spcAft>
                <a:spcPts val="0"/>
              </a:spcAft>
              <a:buFont typeface="Wingdings 2"/>
              <a:buChar char=""/>
              <a:defRPr/>
            </a:pPr>
            <a:r>
              <a:rPr lang="en-US" dirty="0" smtClean="0"/>
              <a:t>Goal was to join all of Europe into a Single, Christian Community. The attempt as this is known as Christendom.</a:t>
            </a:r>
            <a:endParaRPr lang="en-US" dirty="0"/>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r>
              <a:rPr lang="en-US" smtClean="0"/>
              <a:t>Christianity</a:t>
            </a:r>
          </a:p>
        </p:txBody>
      </p:sp>
      <p:sp>
        <p:nvSpPr>
          <p:cNvPr id="3" name="Content Placeholder 2"/>
          <p:cNvSpPr>
            <a:spLocks noGrp="1"/>
          </p:cNvSpPr>
          <p:nvPr>
            <p:ph sz="quarter" idx="1"/>
          </p:nvPr>
        </p:nvSpPr>
        <p:spPr>
          <a:xfrm>
            <a:off x="612775" y="1600200"/>
            <a:ext cx="8153400" cy="4953000"/>
          </a:xfrm>
        </p:spPr>
        <p:txBody>
          <a:bodyPr>
            <a:normAutofit fontScale="92500" lnSpcReduction="20000"/>
          </a:bodyPr>
          <a:lstStyle/>
          <a:p>
            <a:pPr marL="320040" indent="-320040" fontAlgn="auto">
              <a:spcAft>
                <a:spcPts val="0"/>
              </a:spcAft>
              <a:buFont typeface="Wingdings"/>
              <a:buChar char=""/>
              <a:defRPr/>
            </a:pPr>
            <a:r>
              <a:rPr lang="en-US" dirty="0" smtClean="0"/>
              <a:t>Catholic Church owned vast amounts of land</a:t>
            </a:r>
          </a:p>
          <a:p>
            <a:pPr marL="640080" lvl="1" indent="-274320" fontAlgn="auto">
              <a:spcAft>
                <a:spcPts val="0"/>
              </a:spcAft>
              <a:buFont typeface="Wingdings 2"/>
              <a:buChar char=""/>
              <a:defRPr/>
            </a:pPr>
            <a:r>
              <a:rPr lang="en-US" dirty="0" smtClean="0"/>
              <a:t>Right to collect tithes (taxes)</a:t>
            </a:r>
          </a:p>
          <a:p>
            <a:pPr marL="320040" indent="-320040" fontAlgn="auto">
              <a:spcAft>
                <a:spcPts val="0"/>
              </a:spcAft>
              <a:buFont typeface="Wingdings"/>
              <a:buChar char=""/>
              <a:defRPr/>
            </a:pPr>
            <a:r>
              <a:rPr lang="en-US" dirty="0" smtClean="0"/>
              <a:t>The Church exercised power by controlling education, thought, and culture.</a:t>
            </a:r>
          </a:p>
          <a:p>
            <a:pPr marL="640080" lvl="1" indent="-274320" fontAlgn="auto">
              <a:spcAft>
                <a:spcPts val="0"/>
              </a:spcAft>
              <a:buFont typeface="Wingdings 2"/>
              <a:buChar char=""/>
              <a:defRPr/>
            </a:pPr>
            <a:r>
              <a:rPr lang="en-US" dirty="0" smtClean="0"/>
              <a:t>1231: The Holy Inquisition was a set of courts with wide-ranging powers set up to hunt out and punish heresy and religious nonconformity.</a:t>
            </a:r>
          </a:p>
          <a:p>
            <a:pPr marL="320040" indent="-320040" fontAlgn="auto">
              <a:spcAft>
                <a:spcPts val="0"/>
              </a:spcAft>
              <a:buFont typeface="Wingdings"/>
              <a:buChar char=""/>
              <a:defRPr/>
            </a:pPr>
            <a:r>
              <a:rPr lang="en-US" dirty="0" smtClean="0"/>
              <a:t>Monasticism: formation of religious communities whose members (monks and nuns) are not ordained by priests.</a:t>
            </a:r>
          </a:p>
          <a:p>
            <a:pPr marL="640080" lvl="1" indent="-274320" fontAlgn="auto">
              <a:spcAft>
                <a:spcPts val="0"/>
              </a:spcAft>
              <a:buFont typeface="Wingdings 2"/>
              <a:buChar char=""/>
              <a:defRPr/>
            </a:pPr>
            <a:r>
              <a:rPr lang="en-US" dirty="0" smtClean="0"/>
              <a:t>Benedictine model was most influential from 500s – 1100s and stressed contemplation and seclusion</a:t>
            </a:r>
          </a:p>
          <a:p>
            <a:pPr marL="640080" lvl="1" indent="-274320" fontAlgn="auto">
              <a:spcAft>
                <a:spcPts val="0"/>
              </a:spcAft>
              <a:buFont typeface="Wingdings 2"/>
              <a:buChar char=""/>
              <a:defRPr/>
            </a:pPr>
            <a:r>
              <a:rPr lang="en-US" dirty="0" smtClean="0"/>
              <a:t>After the 1100s, the Dominicans and Franciscans carry the works of the church to the wider world.</a:t>
            </a:r>
            <a:endParaRPr lang="en-US" dirty="0"/>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r>
              <a:rPr lang="en-US" smtClean="0"/>
              <a:t>Early Kingdoms</a:t>
            </a:r>
          </a:p>
        </p:txBody>
      </p:sp>
      <p:sp>
        <p:nvSpPr>
          <p:cNvPr id="21507" name="Content Placeholder 2"/>
          <p:cNvSpPr>
            <a:spLocks noGrp="1"/>
          </p:cNvSpPr>
          <p:nvPr>
            <p:ph sz="quarter" idx="1"/>
          </p:nvPr>
        </p:nvSpPr>
        <p:spPr>
          <a:xfrm>
            <a:off x="612775" y="1600200"/>
            <a:ext cx="8153400" cy="4495800"/>
          </a:xfrm>
        </p:spPr>
        <p:txBody>
          <a:bodyPr/>
          <a:lstStyle/>
          <a:p>
            <a:r>
              <a:rPr lang="en-US" smtClean="0"/>
              <a:t>Weak states, decentralized governments dominate the 500’s and 600’s</a:t>
            </a:r>
          </a:p>
          <a:p>
            <a:pPr lvl="1"/>
            <a:r>
              <a:rPr lang="en-US" smtClean="0"/>
              <a:t>Viking raids and Muslim invasions</a:t>
            </a:r>
          </a:p>
          <a:p>
            <a:r>
              <a:rPr lang="en-US" smtClean="0"/>
              <a:t>The Frankish Kingdom (Carolingian Empire by the 700s)</a:t>
            </a:r>
          </a:p>
          <a:p>
            <a:pPr lvl="1"/>
            <a:r>
              <a:rPr lang="en-US" smtClean="0"/>
              <a:t>The Franks were a Germanic tribe</a:t>
            </a:r>
          </a:p>
          <a:p>
            <a:pPr lvl="1"/>
            <a:r>
              <a:rPr lang="en-US" smtClean="0"/>
              <a:t>Under King Clovis (465-511) who acquired parts of Germany, France, etc.</a:t>
            </a:r>
          </a:p>
          <a:p>
            <a:pPr lvl="2"/>
            <a:r>
              <a:rPr lang="en-US" smtClean="0"/>
              <a:t>Converted his people to Catholicism</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r>
              <a:rPr lang="en-US" smtClean="0"/>
              <a:t>Early Kingdoms</a:t>
            </a:r>
          </a:p>
        </p:txBody>
      </p:sp>
      <p:sp>
        <p:nvSpPr>
          <p:cNvPr id="3" name="Content Placeholder 2"/>
          <p:cNvSpPr>
            <a:spLocks noGrp="1"/>
          </p:cNvSpPr>
          <p:nvPr>
            <p:ph sz="quarter" idx="1"/>
          </p:nvPr>
        </p:nvSpPr>
        <p:spPr>
          <a:xfrm>
            <a:off x="0" y="1600200"/>
            <a:ext cx="9144000" cy="5257800"/>
          </a:xfrm>
        </p:spPr>
        <p:txBody>
          <a:bodyPr>
            <a:normAutofit fontScale="85000" lnSpcReduction="10000"/>
          </a:bodyPr>
          <a:lstStyle/>
          <a:p>
            <a:pPr marL="320040" indent="-320040" fontAlgn="auto">
              <a:spcAft>
                <a:spcPts val="0"/>
              </a:spcAft>
              <a:buFont typeface="Wingdings"/>
              <a:buChar char=""/>
              <a:defRPr/>
            </a:pPr>
            <a:r>
              <a:rPr lang="en-US" dirty="0" smtClean="0"/>
              <a:t>Under Charles Martel the Frankish Kingdom grew strong again (688-741)</a:t>
            </a:r>
          </a:p>
          <a:p>
            <a:pPr marL="640080" lvl="1" indent="-274320" fontAlgn="auto">
              <a:spcAft>
                <a:spcPts val="0"/>
              </a:spcAft>
              <a:buFont typeface="Wingdings 2"/>
              <a:buChar char=""/>
              <a:defRPr/>
            </a:pPr>
            <a:r>
              <a:rPr lang="en-US" dirty="0" smtClean="0"/>
              <a:t>Successfully turned the Muslims back at the battle of Tours (732 CE)</a:t>
            </a:r>
          </a:p>
          <a:p>
            <a:pPr marL="640080" lvl="1" indent="-274320" fontAlgn="auto">
              <a:spcAft>
                <a:spcPts val="0"/>
              </a:spcAft>
              <a:buFont typeface="Wingdings 2"/>
              <a:buChar char=""/>
              <a:defRPr/>
            </a:pPr>
            <a:r>
              <a:rPr lang="en-US" dirty="0" smtClean="0"/>
              <a:t>His son, Pepin, strengthened ties with the Catholic church</a:t>
            </a:r>
          </a:p>
          <a:p>
            <a:pPr marL="320040" indent="-320040" fontAlgn="auto">
              <a:spcAft>
                <a:spcPts val="0"/>
              </a:spcAft>
              <a:buFont typeface="Wingdings"/>
              <a:buChar char=""/>
              <a:defRPr/>
            </a:pPr>
            <a:r>
              <a:rPr lang="en-US" dirty="0" err="1" smtClean="0"/>
              <a:t>Pepin’s</a:t>
            </a:r>
            <a:r>
              <a:rPr lang="en-US" dirty="0" smtClean="0"/>
              <a:t> son, Charlemagne (768-814) was even more successful.</a:t>
            </a:r>
          </a:p>
          <a:p>
            <a:pPr marL="640080" lvl="1" indent="-274320" fontAlgn="auto">
              <a:spcAft>
                <a:spcPts val="0"/>
              </a:spcAft>
              <a:buFont typeface="Wingdings 2"/>
              <a:buChar char=""/>
              <a:defRPr/>
            </a:pPr>
            <a:r>
              <a:rPr lang="en-US" dirty="0" smtClean="0"/>
              <a:t>Defended Frankish territory against Viking, Barbarian, and Muslims.</a:t>
            </a:r>
          </a:p>
          <a:p>
            <a:pPr marL="640080" lvl="1" indent="-274320" fontAlgn="auto">
              <a:spcAft>
                <a:spcPts val="0"/>
              </a:spcAft>
              <a:buFont typeface="Wingdings 2"/>
              <a:buChar char=""/>
              <a:defRPr/>
            </a:pPr>
            <a:r>
              <a:rPr lang="en-US" dirty="0" smtClean="0"/>
              <a:t>Expanded the kingdom and transformed it into the Carolingian Empire</a:t>
            </a:r>
          </a:p>
          <a:p>
            <a:pPr marL="640080" lvl="1" indent="-274320" fontAlgn="auto">
              <a:spcAft>
                <a:spcPts val="0"/>
              </a:spcAft>
              <a:buFont typeface="Wingdings 2"/>
              <a:buChar char=""/>
              <a:defRPr/>
            </a:pPr>
            <a:r>
              <a:rPr lang="en-US" dirty="0" smtClean="0"/>
              <a:t>Pope crowned him Holy Roman Emperor in 800.</a:t>
            </a:r>
          </a:p>
          <a:p>
            <a:pPr marL="640080" lvl="1" indent="-274320" fontAlgn="auto">
              <a:spcAft>
                <a:spcPts val="0"/>
              </a:spcAft>
              <a:buFont typeface="Wingdings 2"/>
              <a:buChar char=""/>
              <a:defRPr/>
            </a:pPr>
            <a:r>
              <a:rPr lang="en-US" dirty="0" smtClean="0"/>
              <a:t>Supporter or education (church-based)</a:t>
            </a:r>
          </a:p>
          <a:p>
            <a:pPr marL="640080" lvl="1" indent="-274320" fontAlgn="auto">
              <a:spcAft>
                <a:spcPts val="0"/>
              </a:spcAft>
              <a:buFont typeface="Wingdings 2"/>
              <a:buChar char=""/>
              <a:defRPr/>
            </a:pPr>
            <a:r>
              <a:rPr lang="en-US" dirty="0" smtClean="0"/>
              <a:t>Strong, but still feudal.</a:t>
            </a:r>
          </a:p>
          <a:p>
            <a:pPr marL="640080" lvl="1" indent="-274320" fontAlgn="auto">
              <a:spcAft>
                <a:spcPts val="0"/>
              </a:spcAft>
              <a:buFont typeface="Wingdings 2"/>
              <a:buChar char=""/>
              <a:defRPr/>
            </a:pPr>
            <a:r>
              <a:rPr lang="en-US" dirty="0" smtClean="0"/>
              <a:t>In 843, Charlemagne’s three grandsons divided the territory into smaller parts</a:t>
            </a:r>
          </a:p>
          <a:p>
            <a:pPr lvl="2" fontAlgn="auto">
              <a:spcAft>
                <a:spcPts val="0"/>
              </a:spcAft>
              <a:buFont typeface="Wingdings"/>
              <a:buChar char=""/>
              <a:defRPr/>
            </a:pPr>
            <a:r>
              <a:rPr lang="en-US" dirty="0" smtClean="0"/>
              <a:t>The concept of the Holy Roman Empire remained though…</a:t>
            </a:r>
          </a:p>
          <a:p>
            <a:pPr lvl="3" fontAlgn="auto">
              <a:spcAft>
                <a:spcPts val="0"/>
              </a:spcAft>
              <a:buClr>
                <a:schemeClr val="accent3"/>
              </a:buClr>
              <a:buFont typeface="Wingdings"/>
              <a:buChar char=""/>
              <a:defRPr/>
            </a:pPr>
            <a:r>
              <a:rPr lang="en-US" dirty="0" smtClean="0"/>
              <a:t>A state allied with the church, yet able to provide central authority…</a:t>
            </a:r>
            <a:endParaRPr lang="en-US" dirty="0"/>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lstStyle/>
          <a:p>
            <a:endParaRPr lang="en-US" smtClean="0"/>
          </a:p>
        </p:txBody>
      </p:sp>
      <p:pic>
        <p:nvPicPr>
          <p:cNvPr id="23555" name="Content Placeholder 3" descr="Frankish.jpg"/>
          <p:cNvPicPr>
            <a:picLocks noGrp="1" noChangeAspect="1"/>
          </p:cNvPicPr>
          <p:nvPr>
            <p:ph sz="quarter" idx="1"/>
          </p:nvPr>
        </p:nvPicPr>
        <p:blipFill>
          <a:blip r:embed="rId2" cstate="print"/>
          <a:srcRect/>
          <a:stretch>
            <a:fillRect/>
          </a:stretch>
        </p:blipFill>
        <p:spPr>
          <a:xfrm>
            <a:off x="0" y="0"/>
            <a:ext cx="9144000" cy="6858000"/>
          </a:xfrm>
        </p:spPr>
      </p:pic>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r>
              <a:rPr lang="en-US" smtClean="0"/>
              <a:t>Early Nations…</a:t>
            </a:r>
          </a:p>
        </p:txBody>
      </p:sp>
      <p:sp>
        <p:nvSpPr>
          <p:cNvPr id="24579" name="Content Placeholder 2"/>
          <p:cNvSpPr>
            <a:spLocks noGrp="1"/>
          </p:cNvSpPr>
          <p:nvPr>
            <p:ph sz="quarter" idx="1"/>
          </p:nvPr>
        </p:nvSpPr>
        <p:spPr>
          <a:xfrm>
            <a:off x="612775" y="1600200"/>
            <a:ext cx="5178425" cy="5029200"/>
          </a:xfrm>
        </p:spPr>
        <p:txBody>
          <a:bodyPr/>
          <a:lstStyle/>
          <a:p>
            <a:r>
              <a:rPr lang="en-US" smtClean="0"/>
              <a:t>800s and 900s</a:t>
            </a:r>
          </a:p>
          <a:p>
            <a:pPr lvl="1"/>
            <a:r>
              <a:rPr lang="en-US" smtClean="0"/>
              <a:t>Saxon Kings unite large parts of England</a:t>
            </a:r>
          </a:p>
          <a:p>
            <a:pPr lvl="1"/>
            <a:r>
              <a:rPr lang="en-US" smtClean="0"/>
              <a:t>Capetian Dynasty comes to rule the area around Paris and gradually all of France</a:t>
            </a:r>
          </a:p>
          <a:p>
            <a:pPr lvl="1"/>
            <a:r>
              <a:rPr lang="en-US" smtClean="0"/>
              <a:t>Eastern, Germanic portion of Charlemagne’s empire reformed itself as the Holy Roman Empire</a:t>
            </a:r>
          </a:p>
          <a:p>
            <a:pPr lvl="2"/>
            <a:r>
              <a:rPr lang="en-US" smtClean="0"/>
              <a:t>Will rule most of Central Europe for years…</a:t>
            </a:r>
          </a:p>
        </p:txBody>
      </p:sp>
      <p:pic>
        <p:nvPicPr>
          <p:cNvPr id="24580" name="Picture 3" descr="franki2.gif"/>
          <p:cNvPicPr>
            <a:picLocks noChangeAspect="1"/>
          </p:cNvPicPr>
          <p:nvPr/>
        </p:nvPicPr>
        <p:blipFill>
          <a:blip r:embed="rId2" cstate="print"/>
          <a:srcRect/>
          <a:stretch>
            <a:fillRect/>
          </a:stretch>
        </p:blipFill>
        <p:spPr bwMode="auto">
          <a:xfrm>
            <a:off x="6353175" y="2438400"/>
            <a:ext cx="2790825" cy="42291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viking_lg.jpg"/>
          <p:cNvPicPr>
            <a:picLocks noChangeAspect="1"/>
          </p:cNvPicPr>
          <p:nvPr/>
        </p:nvPicPr>
        <p:blipFill>
          <a:blip r:embed="rId2" cstate="print"/>
          <a:srcRect/>
          <a:stretch>
            <a:fillRect/>
          </a:stretch>
        </p:blipFill>
        <p:spPr bwMode="auto">
          <a:xfrm>
            <a:off x="5843588" y="0"/>
            <a:ext cx="3300412" cy="2743200"/>
          </a:xfrm>
          <a:prstGeom prst="rect">
            <a:avLst/>
          </a:prstGeom>
          <a:noFill/>
          <a:ln w="9525">
            <a:noFill/>
            <a:miter lim="800000"/>
            <a:headEnd/>
            <a:tailEnd/>
          </a:ln>
        </p:spPr>
      </p:pic>
      <p:sp>
        <p:nvSpPr>
          <p:cNvPr id="25603" name="Title 1"/>
          <p:cNvSpPr>
            <a:spLocks noGrp="1"/>
          </p:cNvSpPr>
          <p:nvPr>
            <p:ph type="title"/>
          </p:nvPr>
        </p:nvSpPr>
        <p:spPr>
          <a:xfrm>
            <a:off x="612775" y="228600"/>
            <a:ext cx="8153400" cy="990600"/>
          </a:xfrm>
        </p:spPr>
        <p:txBody>
          <a:bodyPr/>
          <a:lstStyle/>
          <a:p>
            <a:r>
              <a:rPr lang="en-US" smtClean="0"/>
              <a:t>The Vikings</a:t>
            </a:r>
          </a:p>
        </p:txBody>
      </p:sp>
      <p:sp>
        <p:nvSpPr>
          <p:cNvPr id="3" name="Content Placeholder 2"/>
          <p:cNvSpPr>
            <a:spLocks noGrp="1"/>
          </p:cNvSpPr>
          <p:nvPr>
            <p:ph sz="quarter" idx="1"/>
          </p:nvPr>
        </p:nvSpPr>
        <p:spPr>
          <a:xfrm>
            <a:off x="612775" y="1600200"/>
            <a:ext cx="8153400" cy="5257800"/>
          </a:xfrm>
        </p:spPr>
        <p:txBody>
          <a:bodyPr>
            <a:normAutofit lnSpcReduction="10000"/>
          </a:bodyPr>
          <a:lstStyle/>
          <a:p>
            <a:pPr marL="320040" indent="-320040" fontAlgn="auto">
              <a:spcAft>
                <a:spcPts val="0"/>
              </a:spcAft>
              <a:buFont typeface="Wingdings"/>
              <a:buChar char=""/>
              <a:defRPr/>
            </a:pPr>
            <a:r>
              <a:rPr lang="en-US" dirty="0" smtClean="0"/>
              <a:t>Expert Sailors, fierce warriors</a:t>
            </a:r>
          </a:p>
          <a:p>
            <a:pPr marL="320040" indent="-320040" fontAlgn="auto">
              <a:spcAft>
                <a:spcPts val="0"/>
              </a:spcAft>
              <a:buFont typeface="Wingdings"/>
              <a:buChar char=""/>
              <a:defRPr/>
            </a:pPr>
            <a:r>
              <a:rPr lang="en-US" dirty="0" smtClean="0"/>
              <a:t>From Scandinavia</a:t>
            </a:r>
          </a:p>
          <a:p>
            <a:pPr marL="320040" indent="-320040" fontAlgn="auto">
              <a:spcAft>
                <a:spcPts val="0"/>
              </a:spcAft>
              <a:buFont typeface="Wingdings"/>
              <a:buChar char=""/>
              <a:defRPr/>
            </a:pPr>
            <a:r>
              <a:rPr lang="en-US" dirty="0" smtClean="0"/>
              <a:t>Overcrowding causes exploration, migration throughout the 800s to the 1100s.</a:t>
            </a:r>
          </a:p>
          <a:p>
            <a:pPr marL="640080" lvl="1" indent="-274320" fontAlgn="auto">
              <a:spcAft>
                <a:spcPts val="0"/>
              </a:spcAft>
              <a:buFont typeface="Wingdings 2"/>
              <a:buChar char=""/>
              <a:defRPr/>
            </a:pPr>
            <a:r>
              <a:rPr lang="en-US" dirty="0" smtClean="0"/>
              <a:t>Raided and conquered land throughout Europe</a:t>
            </a:r>
          </a:p>
          <a:p>
            <a:pPr marL="640080" lvl="1" indent="-274320" fontAlgn="auto">
              <a:spcAft>
                <a:spcPts val="0"/>
              </a:spcAft>
              <a:buFont typeface="Wingdings 2"/>
              <a:buChar char=""/>
              <a:defRPr/>
            </a:pPr>
            <a:r>
              <a:rPr lang="en-US" dirty="0" smtClean="0"/>
              <a:t>Colonized Iceland and Greenland</a:t>
            </a:r>
          </a:p>
          <a:p>
            <a:pPr marL="640080" lvl="1" indent="-274320" fontAlgn="auto">
              <a:spcAft>
                <a:spcPts val="0"/>
              </a:spcAft>
              <a:buFont typeface="Wingdings 2"/>
              <a:buChar char=""/>
              <a:defRPr/>
            </a:pPr>
            <a:r>
              <a:rPr lang="en-US" dirty="0" smtClean="0"/>
              <a:t>Leif Erikson lands in Canada around 1000 CE.</a:t>
            </a:r>
          </a:p>
          <a:p>
            <a:pPr marL="640080" lvl="1" indent="-274320" fontAlgn="auto">
              <a:spcAft>
                <a:spcPts val="0"/>
              </a:spcAft>
              <a:buFont typeface="Wingdings 2"/>
              <a:buChar char=""/>
              <a:defRPr/>
            </a:pPr>
            <a:r>
              <a:rPr lang="en-US" dirty="0" smtClean="0"/>
              <a:t>Settle in parts of England, Scotland, and Ireland.</a:t>
            </a:r>
          </a:p>
          <a:p>
            <a:pPr marL="640080" lvl="1" indent="-274320" fontAlgn="auto">
              <a:spcAft>
                <a:spcPts val="0"/>
              </a:spcAft>
              <a:buFont typeface="Wingdings 2"/>
              <a:buChar char=""/>
              <a:defRPr/>
            </a:pPr>
            <a:r>
              <a:rPr lang="en-US" dirty="0" smtClean="0"/>
              <a:t>Establish kingdoms in France and Sicily</a:t>
            </a:r>
          </a:p>
          <a:p>
            <a:pPr marL="640080" lvl="1" indent="-274320" fontAlgn="auto">
              <a:spcAft>
                <a:spcPts val="0"/>
              </a:spcAft>
              <a:buFont typeface="Wingdings 2"/>
              <a:buChar char=""/>
              <a:defRPr/>
            </a:pPr>
            <a:r>
              <a:rPr lang="en-US" dirty="0" smtClean="0"/>
              <a:t>Establish trade route from Scandinavia to Byzantium, through Russia, creating the first Russian “state”</a:t>
            </a:r>
            <a:endParaRPr lang="en-US" dirty="0"/>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12775" y="228600"/>
            <a:ext cx="8153400" cy="990600"/>
          </a:xfrm>
        </p:spPr>
        <p:txBody>
          <a:bodyPr/>
          <a:lstStyle/>
          <a:p>
            <a:r>
              <a:rPr lang="en-US" smtClean="0"/>
              <a:t>England and France</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fontAlgn="auto">
              <a:spcAft>
                <a:spcPts val="0"/>
              </a:spcAft>
              <a:buFont typeface="Wingdings"/>
              <a:buChar char=""/>
              <a:defRPr/>
            </a:pPr>
            <a:r>
              <a:rPr lang="en-US" dirty="0" smtClean="0"/>
              <a:t>In 1066, William the Conqueror leads the Norman Conquest of England.</a:t>
            </a:r>
          </a:p>
          <a:p>
            <a:pPr marL="640080" lvl="1" indent="-274320" fontAlgn="auto">
              <a:spcAft>
                <a:spcPts val="0"/>
              </a:spcAft>
              <a:buFont typeface="Wingdings 2"/>
              <a:buChar char=""/>
              <a:defRPr/>
            </a:pPr>
            <a:r>
              <a:rPr lang="en-US" dirty="0" smtClean="0"/>
              <a:t>Normans were descendents of Vikings who had settled in France.</a:t>
            </a:r>
          </a:p>
          <a:p>
            <a:pPr marL="640080" lvl="1" indent="-274320" fontAlgn="auto">
              <a:spcAft>
                <a:spcPts val="0"/>
              </a:spcAft>
              <a:buFont typeface="Wingdings 2"/>
              <a:buChar char=""/>
              <a:defRPr/>
            </a:pPr>
            <a:r>
              <a:rPr lang="en-US" dirty="0" smtClean="0"/>
              <a:t>William defeated the Saxon King in England.</a:t>
            </a:r>
          </a:p>
          <a:p>
            <a:pPr marL="640080" lvl="1" indent="-274320" fontAlgn="auto">
              <a:spcAft>
                <a:spcPts val="0"/>
              </a:spcAft>
              <a:buFont typeface="Wingdings 2"/>
              <a:buChar char=""/>
              <a:defRPr/>
            </a:pPr>
            <a:r>
              <a:rPr lang="en-US" dirty="0" smtClean="0"/>
              <a:t>The rule of England and France was thus interconnected through blood ties from 1066 to around 1400. </a:t>
            </a:r>
          </a:p>
          <a:p>
            <a:pPr marL="320040" indent="-320040" fontAlgn="auto">
              <a:spcAft>
                <a:spcPts val="0"/>
              </a:spcAft>
              <a:buFont typeface="Wingdings"/>
              <a:buChar char=""/>
              <a:defRPr/>
            </a:pPr>
            <a:r>
              <a:rPr lang="en-US" dirty="0" smtClean="0"/>
              <a:t>Norman Conquest brought French-style Feudalism to England</a:t>
            </a:r>
          </a:p>
          <a:p>
            <a:pPr marL="640080" lvl="1" indent="-274320" fontAlgn="auto">
              <a:spcAft>
                <a:spcPts val="0"/>
              </a:spcAft>
              <a:buFont typeface="Wingdings 2"/>
              <a:buChar char=""/>
              <a:defRPr/>
            </a:pPr>
            <a:r>
              <a:rPr lang="en-US" dirty="0" smtClean="0"/>
              <a:t>Cultural Fusion with Celtic and Anglo-Saxon groups.</a:t>
            </a:r>
            <a:endParaRPr lang="en-US" dirty="0"/>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England and France</a:t>
            </a:r>
          </a:p>
        </p:txBody>
      </p:sp>
      <p:sp>
        <p:nvSpPr>
          <p:cNvPr id="3" name="Content Placeholder 2"/>
          <p:cNvSpPr>
            <a:spLocks noGrp="1"/>
          </p:cNvSpPr>
          <p:nvPr>
            <p:ph sz="quarter" idx="1"/>
          </p:nvPr>
        </p:nvSpPr>
        <p:spPr>
          <a:xfrm>
            <a:off x="0" y="1524000"/>
            <a:ext cx="5105400" cy="5334000"/>
          </a:xfrm>
        </p:spPr>
        <p:txBody>
          <a:bodyPr>
            <a:normAutofit fontScale="85000" lnSpcReduction="10000"/>
          </a:bodyPr>
          <a:lstStyle/>
          <a:p>
            <a:pPr marL="320040" indent="-320040" fontAlgn="auto">
              <a:spcAft>
                <a:spcPts val="0"/>
              </a:spcAft>
              <a:buFont typeface="Wingdings"/>
              <a:buChar char=""/>
              <a:defRPr/>
            </a:pPr>
            <a:r>
              <a:rPr lang="en-US" dirty="0" smtClean="0"/>
              <a:t>England became more centralized, even as significant checks were placed on the monarch.</a:t>
            </a:r>
          </a:p>
          <a:p>
            <a:pPr marL="640080" lvl="1" indent="-274320" fontAlgn="auto">
              <a:spcAft>
                <a:spcPts val="0"/>
              </a:spcAft>
              <a:buFont typeface="Wingdings 2"/>
              <a:buChar char=""/>
              <a:defRPr/>
            </a:pPr>
            <a:r>
              <a:rPr lang="en-US" dirty="0" smtClean="0"/>
              <a:t>1100’s: Common Law (single law code) and Jury based trials</a:t>
            </a:r>
          </a:p>
          <a:p>
            <a:pPr marL="640080" lvl="1" indent="-274320" fontAlgn="auto">
              <a:spcAft>
                <a:spcPts val="0"/>
              </a:spcAft>
              <a:buFont typeface="Wingdings 2"/>
              <a:buChar char=""/>
              <a:defRPr/>
            </a:pPr>
            <a:r>
              <a:rPr lang="en-US" dirty="0" smtClean="0"/>
              <a:t>1215: Magna </a:t>
            </a:r>
            <a:r>
              <a:rPr lang="en-US" dirty="0" err="1" smtClean="0"/>
              <a:t>Carta</a:t>
            </a:r>
            <a:r>
              <a:rPr lang="en-US" dirty="0" smtClean="0"/>
              <a:t>-Guaranteed rights to English nobility in limiting the power of King John.</a:t>
            </a:r>
          </a:p>
          <a:p>
            <a:pPr marL="640080" lvl="1" indent="-274320" fontAlgn="auto">
              <a:spcAft>
                <a:spcPts val="0"/>
              </a:spcAft>
              <a:buFont typeface="Wingdings 2"/>
              <a:buChar char=""/>
              <a:defRPr/>
            </a:pPr>
            <a:r>
              <a:rPr lang="en-US" dirty="0" smtClean="0"/>
              <a:t>Later 1200’s: Nobility wins the right to form a Parliament</a:t>
            </a:r>
          </a:p>
          <a:p>
            <a:pPr lvl="2" fontAlgn="auto">
              <a:spcAft>
                <a:spcPts val="0"/>
              </a:spcAft>
              <a:buFont typeface="Wingdings"/>
              <a:buChar char=""/>
              <a:defRPr/>
            </a:pPr>
            <a:r>
              <a:rPr lang="en-US" dirty="0" smtClean="0"/>
              <a:t>Will become a representative law-making body that governs in conjunction with the monarch</a:t>
            </a:r>
          </a:p>
          <a:p>
            <a:pPr marL="640080" lvl="1" indent="-274320" fontAlgn="auto">
              <a:spcAft>
                <a:spcPts val="0"/>
              </a:spcAft>
              <a:buFont typeface="Wingdings 2"/>
              <a:buChar char=""/>
              <a:defRPr/>
            </a:pPr>
            <a:r>
              <a:rPr lang="en-US" dirty="0" smtClean="0"/>
              <a:t>1200s and 1300s: English monarchs extend rule to Wales, Scotland and Ireland</a:t>
            </a:r>
            <a:endParaRPr lang="en-US" dirty="0"/>
          </a:p>
        </p:txBody>
      </p:sp>
      <p:pic>
        <p:nvPicPr>
          <p:cNvPr id="27652" name="Content Placeholder 4" descr="isles.png"/>
          <p:cNvPicPr>
            <a:picLocks noGrp="1" noChangeAspect="1"/>
          </p:cNvPicPr>
          <p:nvPr>
            <p:ph sz="quarter" idx="2"/>
          </p:nvPr>
        </p:nvPicPr>
        <p:blipFill>
          <a:blip r:embed="rId2" cstate="print"/>
          <a:srcRect/>
          <a:stretch>
            <a:fillRect/>
          </a:stretch>
        </p:blipFill>
        <p:spPr>
          <a:xfrm>
            <a:off x="4941888" y="1524000"/>
            <a:ext cx="4202112" cy="5029200"/>
          </a:xfrm>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England and France</a:t>
            </a:r>
          </a:p>
        </p:txBody>
      </p:sp>
      <p:sp>
        <p:nvSpPr>
          <p:cNvPr id="28675" name="Content Placeholder 7"/>
          <p:cNvSpPr>
            <a:spLocks noGrp="1"/>
          </p:cNvSpPr>
          <p:nvPr>
            <p:ph sz="quarter" idx="1"/>
          </p:nvPr>
        </p:nvSpPr>
        <p:spPr>
          <a:xfrm>
            <a:off x="0" y="1589088"/>
            <a:ext cx="4038600" cy="4572000"/>
          </a:xfrm>
        </p:spPr>
        <p:txBody>
          <a:bodyPr/>
          <a:lstStyle/>
          <a:p>
            <a:r>
              <a:rPr lang="en-US" smtClean="0"/>
              <a:t>In France, Capetian kings centralize their nation by increasing their own power.</a:t>
            </a:r>
          </a:p>
          <a:p>
            <a:pPr lvl="1"/>
            <a:r>
              <a:rPr lang="en-US" smtClean="0"/>
              <a:t>They only ruled a tiny part of France at first…</a:t>
            </a:r>
          </a:p>
          <a:p>
            <a:pPr lvl="2"/>
            <a:r>
              <a:rPr lang="en-US" smtClean="0"/>
              <a:t>England controlled Aquitaine and Brittany</a:t>
            </a:r>
          </a:p>
          <a:p>
            <a:pPr lvl="2"/>
            <a:r>
              <a:rPr lang="en-US" smtClean="0"/>
              <a:t>Flanders and Burgundy were independent.	</a:t>
            </a:r>
          </a:p>
          <a:p>
            <a:endParaRPr lang="en-US" smtClean="0"/>
          </a:p>
        </p:txBody>
      </p:sp>
      <p:pic>
        <p:nvPicPr>
          <p:cNvPr id="28676" name="Content Placeholder 9" descr="Expansions_of_French_Monarchy.jpg"/>
          <p:cNvPicPr>
            <a:picLocks noGrp="1" noChangeAspect="1"/>
          </p:cNvPicPr>
          <p:nvPr>
            <p:ph sz="quarter" idx="2"/>
          </p:nvPr>
        </p:nvPicPr>
        <p:blipFill>
          <a:blip r:embed="rId2" cstate="print"/>
          <a:srcRect/>
          <a:stretch>
            <a:fillRect/>
          </a:stretch>
        </p:blipFill>
        <p:spPr>
          <a:xfrm>
            <a:off x="4114800" y="990600"/>
            <a:ext cx="5029200" cy="5695950"/>
          </a:xfrm>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12775" y="228600"/>
            <a:ext cx="8153400" cy="990600"/>
          </a:xfrm>
        </p:spPr>
        <p:txBody>
          <a:bodyPr/>
          <a:lstStyle/>
          <a:p>
            <a:r>
              <a:rPr lang="en-US" smtClean="0"/>
              <a:t>England and France</a:t>
            </a:r>
          </a:p>
        </p:txBody>
      </p:sp>
      <p:sp>
        <p:nvSpPr>
          <p:cNvPr id="5" name="Content Placeholder 4"/>
          <p:cNvSpPr>
            <a:spLocks noGrp="1"/>
          </p:cNvSpPr>
          <p:nvPr>
            <p:ph sz="quarter" idx="1"/>
          </p:nvPr>
        </p:nvSpPr>
        <p:spPr>
          <a:xfrm>
            <a:off x="612775" y="1600200"/>
            <a:ext cx="8153400" cy="5257800"/>
          </a:xfrm>
        </p:spPr>
        <p:txBody>
          <a:bodyPr>
            <a:normAutofit fontScale="92500" lnSpcReduction="20000"/>
          </a:bodyPr>
          <a:lstStyle/>
          <a:p>
            <a:pPr marL="320040" indent="-320040" fontAlgn="auto">
              <a:spcAft>
                <a:spcPts val="0"/>
              </a:spcAft>
              <a:buFont typeface="Wingdings"/>
              <a:buChar char=""/>
              <a:defRPr/>
            </a:pPr>
            <a:r>
              <a:rPr lang="en-US" dirty="0" err="1" smtClean="0"/>
              <a:t>Capetian</a:t>
            </a:r>
            <a:r>
              <a:rPr lang="en-US" dirty="0" smtClean="0"/>
              <a:t> monarchs will expand the size and scope of the French Kingdom by gaining control over independent regions and beating the English in a number of wars.</a:t>
            </a:r>
          </a:p>
          <a:p>
            <a:pPr marL="640080" lvl="1" indent="-274320" fontAlgn="auto">
              <a:spcAft>
                <a:spcPts val="0"/>
              </a:spcAft>
              <a:buFont typeface="Wingdings 2"/>
              <a:buChar char=""/>
              <a:defRPr/>
            </a:pPr>
            <a:r>
              <a:rPr lang="en-US" dirty="0" smtClean="0"/>
              <a:t>By the mid-1400s, France was large and centralized</a:t>
            </a:r>
          </a:p>
          <a:p>
            <a:pPr marL="640080" lvl="1" indent="-274320" fontAlgn="auto">
              <a:spcAft>
                <a:spcPts val="0"/>
              </a:spcAft>
              <a:buFont typeface="Wingdings 2"/>
              <a:buChar char=""/>
              <a:defRPr/>
            </a:pPr>
            <a:r>
              <a:rPr lang="en-US" dirty="0" smtClean="0"/>
              <a:t>French kings were of the most powerful in Europe</a:t>
            </a:r>
          </a:p>
          <a:p>
            <a:pPr lvl="2" fontAlgn="auto">
              <a:spcAft>
                <a:spcPts val="0"/>
              </a:spcAft>
              <a:buFont typeface="Wingdings"/>
              <a:buChar char=""/>
              <a:defRPr/>
            </a:pPr>
            <a:r>
              <a:rPr lang="en-US" dirty="0" smtClean="0"/>
              <a:t>French monarchs were not limited or obligated to share power</a:t>
            </a:r>
          </a:p>
          <a:p>
            <a:pPr marL="320040" indent="-320040" fontAlgn="auto">
              <a:spcAft>
                <a:spcPts val="0"/>
              </a:spcAft>
              <a:buFont typeface="Wingdings"/>
              <a:buChar char=""/>
              <a:defRPr/>
            </a:pPr>
            <a:r>
              <a:rPr lang="en-US" dirty="0" smtClean="0"/>
              <a:t>100 Years War (1337-1453)</a:t>
            </a:r>
          </a:p>
          <a:p>
            <a:pPr marL="640080" lvl="1" indent="-274320" fontAlgn="auto">
              <a:spcAft>
                <a:spcPts val="0"/>
              </a:spcAft>
              <a:buFont typeface="Wingdings 2"/>
              <a:buChar char=""/>
              <a:defRPr/>
            </a:pPr>
            <a:r>
              <a:rPr lang="en-US" dirty="0" smtClean="0"/>
              <a:t>England vs. France</a:t>
            </a:r>
          </a:p>
          <a:p>
            <a:pPr marL="640080" lvl="1" indent="-274320" fontAlgn="auto">
              <a:spcAft>
                <a:spcPts val="0"/>
              </a:spcAft>
              <a:buFont typeface="Wingdings 2"/>
              <a:buChar char=""/>
              <a:defRPr/>
            </a:pPr>
            <a:r>
              <a:rPr lang="en-US" dirty="0" smtClean="0"/>
              <a:t>England was the early victor, gaining control over more than ½ of France.</a:t>
            </a:r>
          </a:p>
          <a:p>
            <a:pPr marL="640080" lvl="1" indent="-274320" fontAlgn="auto">
              <a:spcAft>
                <a:spcPts val="0"/>
              </a:spcAft>
              <a:buFont typeface="Wingdings 2"/>
              <a:buChar char=""/>
              <a:defRPr/>
            </a:pPr>
            <a:r>
              <a:rPr lang="en-US" dirty="0" smtClean="0"/>
              <a:t>After the 1420’s, with the help of warrior maid, Joan of Arc, the French King was able to drive out the English.</a:t>
            </a:r>
          </a:p>
          <a:p>
            <a:pPr marL="640080" lvl="1" indent="-274320" fontAlgn="auto">
              <a:spcAft>
                <a:spcPts val="0"/>
              </a:spcAft>
              <a:buFont typeface="Wingdings 2"/>
              <a:buChar char=""/>
              <a:defRPr/>
            </a:pPr>
            <a:r>
              <a:rPr lang="en-US" dirty="0" smtClean="0"/>
              <a:t>This ended many of the awkward connections between the English and French royal families.</a:t>
            </a:r>
            <a:endParaRPr lang="en-US" dirty="0"/>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12775" y="228600"/>
            <a:ext cx="8153400" cy="990600"/>
          </a:xfrm>
        </p:spPr>
        <p:txBody>
          <a:bodyPr/>
          <a:lstStyle/>
          <a:p>
            <a:endParaRPr lang="en-US" smtClean="0"/>
          </a:p>
        </p:txBody>
      </p:sp>
      <p:pic>
        <p:nvPicPr>
          <p:cNvPr id="30723" name="Content Placeholder 3" descr="hundred_years_war_map.jpg"/>
          <p:cNvPicPr>
            <a:picLocks noGrp="1" noChangeAspect="1"/>
          </p:cNvPicPr>
          <p:nvPr>
            <p:ph sz="quarter" idx="1"/>
          </p:nvPr>
        </p:nvPicPr>
        <p:blipFill>
          <a:blip r:embed="rId2" cstate="print"/>
          <a:srcRect/>
          <a:stretch>
            <a:fillRect/>
          </a:stretch>
        </p:blipFill>
        <p:spPr>
          <a:xfrm>
            <a:off x="0" y="0"/>
            <a:ext cx="5334000" cy="6858000"/>
          </a:xfrm>
        </p:spPr>
      </p:pic>
      <p:pic>
        <p:nvPicPr>
          <p:cNvPr id="30724" name="Picture 4" descr="svJOAN_narrowweb__300x375,0.jpg"/>
          <p:cNvPicPr>
            <a:picLocks noChangeAspect="1"/>
          </p:cNvPicPr>
          <p:nvPr/>
        </p:nvPicPr>
        <p:blipFill>
          <a:blip r:embed="rId3" cstate="print"/>
          <a:srcRect/>
          <a:stretch>
            <a:fillRect/>
          </a:stretch>
        </p:blipFill>
        <p:spPr bwMode="auto">
          <a:xfrm>
            <a:off x="5334000" y="0"/>
            <a:ext cx="3810000" cy="4762500"/>
          </a:xfrm>
          <a:prstGeom prst="rect">
            <a:avLst/>
          </a:prstGeom>
          <a:noFill/>
          <a:ln w="9525">
            <a:noFill/>
            <a:miter lim="800000"/>
            <a:headEnd/>
            <a:tailEnd/>
          </a:ln>
        </p:spPr>
      </p:pic>
      <p:pic>
        <p:nvPicPr>
          <p:cNvPr id="30725" name="Picture 5" descr="St_Joan%20of%20Arc3.gif"/>
          <p:cNvPicPr>
            <a:picLocks noChangeAspect="1"/>
          </p:cNvPicPr>
          <p:nvPr/>
        </p:nvPicPr>
        <p:blipFill>
          <a:blip r:embed="rId4" cstate="print"/>
          <a:srcRect/>
          <a:stretch>
            <a:fillRect/>
          </a:stretch>
        </p:blipFill>
        <p:spPr bwMode="auto">
          <a:xfrm>
            <a:off x="5334000" y="3733800"/>
            <a:ext cx="2209800" cy="3124200"/>
          </a:xfrm>
          <a:prstGeom prst="rect">
            <a:avLst/>
          </a:prstGeom>
          <a:noFill/>
          <a:ln w="9525">
            <a:noFill/>
            <a:miter lim="800000"/>
            <a:headEnd/>
            <a:tailEnd/>
          </a:ln>
        </p:spPr>
      </p:pic>
      <p:pic>
        <p:nvPicPr>
          <p:cNvPr id="30726" name="Picture 6" descr="Joan_of_Arc_Statue.gif"/>
          <p:cNvPicPr>
            <a:picLocks noChangeAspect="1"/>
          </p:cNvPicPr>
          <p:nvPr/>
        </p:nvPicPr>
        <p:blipFill>
          <a:blip r:embed="rId5" cstate="print"/>
          <a:srcRect/>
          <a:stretch>
            <a:fillRect/>
          </a:stretch>
        </p:blipFill>
        <p:spPr bwMode="auto">
          <a:xfrm>
            <a:off x="7427913" y="3733800"/>
            <a:ext cx="1716087" cy="31242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228600"/>
            <a:ext cx="8153400" cy="990600"/>
          </a:xfrm>
        </p:spPr>
        <p:txBody>
          <a:bodyPr/>
          <a:lstStyle/>
          <a:p>
            <a:r>
              <a:rPr lang="en-US" smtClean="0"/>
              <a:t>Central and Southern Europe</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fontAlgn="auto">
              <a:spcAft>
                <a:spcPts val="0"/>
              </a:spcAft>
              <a:buFont typeface="Wingdings"/>
              <a:buChar char=""/>
              <a:defRPr/>
            </a:pPr>
            <a:r>
              <a:rPr lang="en-US" dirty="0" smtClean="0"/>
              <a:t>Holy Roman Empire dominated most of Central Europe</a:t>
            </a:r>
          </a:p>
          <a:p>
            <a:pPr marL="640080" lvl="1" indent="-274320" fontAlgn="auto">
              <a:spcAft>
                <a:spcPts val="0"/>
              </a:spcAft>
              <a:buFont typeface="Wingdings 2"/>
              <a:buChar char=""/>
              <a:defRPr/>
            </a:pPr>
            <a:r>
              <a:rPr lang="en-US" dirty="0" smtClean="0"/>
              <a:t>Multi-cultural monarchy in which the crown passed back and forth amongst a group of German noble families.</a:t>
            </a:r>
          </a:p>
          <a:p>
            <a:pPr marL="640080" lvl="1" indent="-274320" fontAlgn="auto">
              <a:spcAft>
                <a:spcPts val="0"/>
              </a:spcAft>
              <a:buFont typeface="Wingdings 2"/>
              <a:buChar char=""/>
              <a:defRPr/>
            </a:pPr>
            <a:r>
              <a:rPr lang="en-US" dirty="0" smtClean="0"/>
              <a:t>Founded in the 900’s by the heirs of Charlemagne</a:t>
            </a:r>
          </a:p>
          <a:p>
            <a:pPr marL="640080" lvl="1" indent="-274320" fontAlgn="auto">
              <a:spcAft>
                <a:spcPts val="0"/>
              </a:spcAft>
              <a:buFont typeface="Wingdings 2"/>
              <a:buChar char=""/>
              <a:defRPr/>
            </a:pPr>
            <a:r>
              <a:rPr lang="en-US" dirty="0" smtClean="0"/>
              <a:t>The Emperor was supposed to work in partnership with the Pope, but in reality they clashed more than cooperated.</a:t>
            </a:r>
          </a:p>
          <a:p>
            <a:pPr marL="320040" indent="-320040" fontAlgn="auto">
              <a:spcAft>
                <a:spcPts val="0"/>
              </a:spcAft>
              <a:buFont typeface="Wingdings"/>
              <a:buChar char=""/>
              <a:defRPr/>
            </a:pPr>
            <a:r>
              <a:rPr lang="en-US" dirty="0" smtClean="0"/>
              <a:t>The Holy Roman Empire was one of Medieval Europe's largest states, but the Emperor’s powers were comparatively weak.</a:t>
            </a:r>
          </a:p>
          <a:p>
            <a:pPr marL="640080" lvl="1" indent="-274320" fontAlgn="auto">
              <a:spcAft>
                <a:spcPts val="0"/>
              </a:spcAft>
              <a:buFont typeface="Wingdings 2"/>
              <a:buChar char=""/>
              <a:defRPr/>
            </a:pPr>
            <a:r>
              <a:rPr lang="en-US" dirty="0" smtClean="0"/>
              <a:t>Position was not hereditary…chosen by the empire’s most powerful noble families</a:t>
            </a:r>
            <a:endParaRPr lang="en-US" dirty="0"/>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p:cNvSpPr>
          <p:nvPr>
            <p:ph type="title"/>
          </p:nvPr>
        </p:nvSpPr>
        <p:spPr/>
        <p:txBody>
          <a:bodyPr/>
          <a:lstStyle/>
          <a:p>
            <a:r>
              <a:rPr lang="en-US" smtClean="0"/>
              <a:t>Central and Southern Europe</a:t>
            </a:r>
          </a:p>
        </p:txBody>
      </p:sp>
      <p:pic>
        <p:nvPicPr>
          <p:cNvPr id="32771" name="Content Placeholder 6" descr="Holy_roman_Empire_Map1.jpg"/>
          <p:cNvPicPr>
            <a:picLocks noGrp="1" noChangeAspect="1"/>
          </p:cNvPicPr>
          <p:nvPr>
            <p:ph sz="quarter" idx="1"/>
          </p:nvPr>
        </p:nvPicPr>
        <p:blipFill>
          <a:blip r:embed="rId2" cstate="print"/>
          <a:srcRect/>
          <a:stretch>
            <a:fillRect/>
          </a:stretch>
        </p:blipFill>
        <p:spPr>
          <a:xfrm>
            <a:off x="304800" y="1589088"/>
            <a:ext cx="3951288" cy="5268912"/>
          </a:xfrm>
        </p:spPr>
      </p:pic>
      <p:sp>
        <p:nvSpPr>
          <p:cNvPr id="32772" name="Content Placeholder 5"/>
          <p:cNvSpPr>
            <a:spLocks noGrp="1"/>
          </p:cNvSpPr>
          <p:nvPr>
            <p:ph sz="quarter" idx="2"/>
          </p:nvPr>
        </p:nvSpPr>
        <p:spPr>
          <a:xfrm>
            <a:off x="4845050" y="1589088"/>
            <a:ext cx="3886200" cy="4572000"/>
          </a:xfrm>
        </p:spPr>
        <p:txBody>
          <a:bodyPr/>
          <a:lstStyle/>
          <a:p>
            <a:r>
              <a:rPr lang="en-US" smtClean="0"/>
              <a:t>The Holy Roman Empire was ethnically diverse</a:t>
            </a:r>
          </a:p>
          <a:p>
            <a:pPr lvl="1"/>
            <a:r>
              <a:rPr lang="en-US" smtClean="0"/>
              <a:t>German, Italian, Hungarian, Slavic, and more!)</a:t>
            </a:r>
          </a:p>
          <a:p>
            <a:r>
              <a:rPr lang="en-US" smtClean="0"/>
              <a:t>Almost 200 duchies, kingdoms, and principalities in the mid-1300s!! </a:t>
            </a: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t>Central and Southern Europe-movement towards centralization</a:t>
            </a:r>
            <a:endParaRPr lang="en-US" dirty="0"/>
          </a:p>
        </p:txBody>
      </p:sp>
      <p:sp>
        <p:nvSpPr>
          <p:cNvPr id="33795" name="Content Placeholder 5"/>
          <p:cNvSpPr>
            <a:spLocks noGrp="1"/>
          </p:cNvSpPr>
          <p:nvPr>
            <p:ph sz="quarter" idx="1"/>
          </p:nvPr>
        </p:nvSpPr>
        <p:spPr>
          <a:xfrm>
            <a:off x="612775" y="1600200"/>
            <a:ext cx="8153400" cy="5105400"/>
          </a:xfrm>
        </p:spPr>
        <p:txBody>
          <a:bodyPr/>
          <a:lstStyle/>
          <a:p>
            <a:r>
              <a:rPr lang="en-US" smtClean="0"/>
              <a:t>Charles IV issues the Golden Bull (golden seal…Latin </a:t>
            </a:r>
            <a:r>
              <a:rPr lang="en-US" i="1" smtClean="0"/>
              <a:t>bulla) </a:t>
            </a:r>
            <a:r>
              <a:rPr lang="en-US" smtClean="0"/>
              <a:t>of 1356.</a:t>
            </a:r>
          </a:p>
          <a:p>
            <a:pPr lvl="1"/>
            <a:r>
              <a:rPr lang="en-US" smtClean="0"/>
              <a:t>Asserted the rights and powers of rulers under the emperor</a:t>
            </a:r>
          </a:p>
          <a:p>
            <a:pPr lvl="1"/>
            <a:r>
              <a:rPr lang="en-US" smtClean="0"/>
              <a:t>Attempted to distance rule from the Pope</a:t>
            </a:r>
          </a:p>
          <a:p>
            <a:pPr lvl="1"/>
            <a:r>
              <a:rPr lang="en-US" smtClean="0"/>
              <a:t>Reduced the number of states allowed to elect the emperor (from all to seven)</a:t>
            </a:r>
          </a:p>
          <a:p>
            <a:r>
              <a:rPr lang="en-US" smtClean="0"/>
              <a:t>The </a:t>
            </a:r>
            <a:r>
              <a:rPr lang="en-US" b="1" smtClean="0"/>
              <a:t>Habsburg</a:t>
            </a:r>
            <a:r>
              <a:rPr lang="en-US" smtClean="0"/>
              <a:t> family of Austria emerge as major players in imperial politics during the late 1200s.</a:t>
            </a:r>
          </a:p>
          <a:p>
            <a:pPr lvl="1"/>
            <a:r>
              <a:rPr lang="en-US" smtClean="0"/>
              <a:t>By 1438, the Habsburgs will have power over the Imperial throne, not losing it until 1918. </a:t>
            </a: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12775" y="228600"/>
            <a:ext cx="8153400" cy="990600"/>
          </a:xfrm>
        </p:spPr>
        <p:txBody>
          <a:bodyPr/>
          <a:lstStyle/>
          <a:p>
            <a:r>
              <a:rPr lang="en-US" smtClean="0"/>
              <a:t>Central and Southern Europe</a:t>
            </a:r>
          </a:p>
        </p:txBody>
      </p:sp>
      <p:sp>
        <p:nvSpPr>
          <p:cNvPr id="3" name="Content Placeholder 2"/>
          <p:cNvSpPr>
            <a:spLocks noGrp="1"/>
          </p:cNvSpPr>
          <p:nvPr>
            <p:ph sz="quarter" idx="1"/>
          </p:nvPr>
        </p:nvSpPr>
        <p:spPr>
          <a:xfrm>
            <a:off x="612775" y="1600200"/>
            <a:ext cx="8153400" cy="5257800"/>
          </a:xfrm>
        </p:spPr>
        <p:txBody>
          <a:bodyPr>
            <a:normAutofit lnSpcReduction="10000"/>
          </a:bodyPr>
          <a:lstStyle/>
          <a:p>
            <a:pPr marL="320040" indent="-320040" fontAlgn="auto">
              <a:spcAft>
                <a:spcPts val="0"/>
              </a:spcAft>
              <a:buFont typeface="Wingdings"/>
              <a:buChar char=""/>
              <a:defRPr/>
            </a:pPr>
            <a:r>
              <a:rPr lang="en-US" dirty="0" smtClean="0"/>
              <a:t>Italy: Part of Northern Italy was under the control of the Holy Roman Empire. Areas in the south passed in and out of foreigners control (French, Spanish, Muslim, Byzantine).</a:t>
            </a:r>
          </a:p>
          <a:p>
            <a:pPr marL="320040" indent="-320040" fontAlgn="auto">
              <a:spcAft>
                <a:spcPts val="0"/>
              </a:spcAft>
              <a:buFont typeface="Wingdings"/>
              <a:buChar char=""/>
              <a:defRPr/>
            </a:pPr>
            <a:r>
              <a:rPr lang="en-US" dirty="0" smtClean="0"/>
              <a:t>The parts of Italy that remained free were governed by dozens of city-states.</a:t>
            </a:r>
          </a:p>
          <a:p>
            <a:pPr marL="320040" indent="-320040" fontAlgn="auto">
              <a:spcAft>
                <a:spcPts val="0"/>
              </a:spcAft>
              <a:buFont typeface="Wingdings"/>
              <a:buChar char=""/>
              <a:defRPr/>
            </a:pPr>
            <a:r>
              <a:rPr lang="en-US" dirty="0" smtClean="0"/>
              <a:t>Italy was highly urbanized, highly cultured, and had a strong commercial economy.</a:t>
            </a:r>
          </a:p>
          <a:p>
            <a:pPr marL="640080" lvl="1" indent="-274320" fontAlgn="auto">
              <a:spcAft>
                <a:spcPts val="0"/>
              </a:spcAft>
              <a:buFont typeface="Wingdings 2"/>
              <a:buChar char=""/>
              <a:defRPr/>
            </a:pPr>
            <a:r>
              <a:rPr lang="en-US" dirty="0" smtClean="0"/>
              <a:t>Florence, Milan, and Venice in the North, and Naples in the South.</a:t>
            </a:r>
          </a:p>
          <a:p>
            <a:pPr marL="640080" lvl="1" indent="-274320" fontAlgn="auto">
              <a:spcAft>
                <a:spcPts val="0"/>
              </a:spcAft>
              <a:buFont typeface="Wingdings 2"/>
              <a:buChar char=""/>
              <a:defRPr/>
            </a:pPr>
            <a:r>
              <a:rPr lang="en-US" dirty="0" smtClean="0"/>
              <a:t>Venice created this era’s richest and most powerful maritime and commercial empires.</a:t>
            </a:r>
            <a:endParaRPr lang="en-US" dirty="0"/>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p:txBody>
          <a:bodyPr/>
          <a:lstStyle/>
          <a:p>
            <a:endParaRPr lang="en-US" smtClean="0"/>
          </a:p>
        </p:txBody>
      </p:sp>
      <p:pic>
        <p:nvPicPr>
          <p:cNvPr id="35843" name="Content Placeholder 6" descr="350px-Southern_Italy_1112_svg.png"/>
          <p:cNvPicPr>
            <a:picLocks noGrp="1" noChangeAspect="1"/>
          </p:cNvPicPr>
          <p:nvPr>
            <p:ph sz="quarter" idx="1"/>
          </p:nvPr>
        </p:nvPicPr>
        <p:blipFill>
          <a:blip r:embed="rId2" cstate="print"/>
          <a:srcRect/>
          <a:stretch>
            <a:fillRect/>
          </a:stretch>
        </p:blipFill>
        <p:spPr>
          <a:xfrm>
            <a:off x="4600575" y="0"/>
            <a:ext cx="4543425" cy="6858000"/>
          </a:xfrm>
        </p:spPr>
      </p:pic>
      <p:pic>
        <p:nvPicPr>
          <p:cNvPr id="35844" name="Content Placeholder 7" descr="mapitaly.gif"/>
          <p:cNvPicPr>
            <a:picLocks noGrp="1" noChangeAspect="1"/>
          </p:cNvPicPr>
          <p:nvPr>
            <p:ph sz="quarter" idx="2"/>
          </p:nvPr>
        </p:nvPicPr>
        <p:blipFill>
          <a:blip r:embed="rId3" cstate="print"/>
          <a:srcRect/>
          <a:stretch>
            <a:fillRect/>
          </a:stretch>
        </p:blipFill>
        <p:spPr>
          <a:xfrm>
            <a:off x="0" y="0"/>
            <a:ext cx="4610100" cy="6858000"/>
          </a:xfrm>
        </p:spPr>
      </p:pic>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12775" y="228600"/>
            <a:ext cx="8153400" cy="990600"/>
          </a:xfrm>
        </p:spPr>
        <p:txBody>
          <a:bodyPr/>
          <a:lstStyle/>
          <a:p>
            <a:r>
              <a:rPr lang="en-US" smtClean="0"/>
              <a:t>Spain and Portugal</a:t>
            </a:r>
          </a:p>
        </p:txBody>
      </p:sp>
      <p:sp>
        <p:nvSpPr>
          <p:cNvPr id="36867" name="Content Placeholder 4"/>
          <p:cNvSpPr>
            <a:spLocks noGrp="1"/>
          </p:cNvSpPr>
          <p:nvPr>
            <p:ph sz="quarter" idx="1"/>
          </p:nvPr>
        </p:nvSpPr>
        <p:spPr>
          <a:xfrm>
            <a:off x="228600" y="1600200"/>
            <a:ext cx="8305800" cy="5257800"/>
          </a:xfrm>
        </p:spPr>
        <p:txBody>
          <a:bodyPr/>
          <a:lstStyle/>
          <a:p>
            <a:r>
              <a:rPr lang="en-US" smtClean="0"/>
              <a:t>Medieval development of Spain and Portugal was shaped by the fact that they were taken over by Muslims in the 700s (known as Moors).</a:t>
            </a:r>
          </a:p>
          <a:p>
            <a:r>
              <a:rPr lang="en-US" smtClean="0"/>
              <a:t>From 1031 onward, the people of Spain and Portugal fought the Moors in what was known as the Reconquista.</a:t>
            </a:r>
          </a:p>
          <a:p>
            <a:pPr lvl="1"/>
            <a:r>
              <a:rPr lang="en-US" smtClean="0"/>
              <a:t>By the 1200s, the Spanish had pushed the moors into Granada, the southernmost part of the country.</a:t>
            </a:r>
          </a:p>
          <a:p>
            <a:pPr lvl="1"/>
            <a:r>
              <a:rPr lang="en-US" smtClean="0"/>
              <a:t>The Moors held out in Granada for the next 200 years until they were expelled by Ferdinand and Isabella in 1492.</a:t>
            </a:r>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12775" y="228600"/>
            <a:ext cx="8153400" cy="990600"/>
          </a:xfrm>
        </p:spPr>
        <p:txBody>
          <a:bodyPr/>
          <a:lstStyle/>
          <a:p>
            <a:endParaRPr lang="en-US" smtClean="0"/>
          </a:p>
        </p:txBody>
      </p:sp>
      <p:pic>
        <p:nvPicPr>
          <p:cNvPr id="37891" name="Content Placeholder 3" descr="reconquista.gif"/>
          <p:cNvPicPr>
            <a:picLocks noGrp="1" noChangeAspect="1"/>
          </p:cNvPicPr>
          <p:nvPr>
            <p:ph sz="quarter" idx="1"/>
          </p:nvPr>
        </p:nvPicPr>
        <p:blipFill>
          <a:blip r:embed="rId2" cstate="print"/>
          <a:srcRect/>
          <a:stretch>
            <a:fillRect/>
          </a:stretch>
        </p:blipFill>
        <p:spPr>
          <a:xfrm>
            <a:off x="0" y="0"/>
            <a:ext cx="9144000" cy="6916738"/>
          </a:xfrm>
        </p:spPr>
      </p:pic>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12775" y="228600"/>
            <a:ext cx="8153400" cy="990600"/>
          </a:xfrm>
        </p:spPr>
        <p:txBody>
          <a:bodyPr/>
          <a:lstStyle/>
          <a:p>
            <a:endParaRPr lang="en-US" smtClean="0"/>
          </a:p>
        </p:txBody>
      </p:sp>
      <p:pic>
        <p:nvPicPr>
          <p:cNvPr id="38915" name="Content Placeholder 3" descr="moor spain.gif"/>
          <p:cNvPicPr>
            <a:picLocks noGrp="1" noChangeAspect="1"/>
          </p:cNvPicPr>
          <p:nvPr>
            <p:ph sz="quarter" idx="1"/>
          </p:nvPr>
        </p:nvPicPr>
        <p:blipFill>
          <a:blip r:embed="rId2" cstate="print"/>
          <a:srcRect/>
          <a:stretch>
            <a:fillRect/>
          </a:stretch>
        </p:blipFill>
        <p:spPr>
          <a:xfrm>
            <a:off x="0" y="0"/>
            <a:ext cx="9144000" cy="6858000"/>
          </a:xfrm>
        </p:spPr>
      </p:pic>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12775" y="228600"/>
            <a:ext cx="8153400" cy="990600"/>
          </a:xfrm>
        </p:spPr>
        <p:txBody>
          <a:bodyPr/>
          <a:lstStyle/>
          <a:p>
            <a:r>
              <a:rPr lang="en-US" smtClean="0"/>
              <a:t>Spain and Portugal</a:t>
            </a:r>
          </a:p>
        </p:txBody>
      </p:sp>
      <p:sp>
        <p:nvSpPr>
          <p:cNvPr id="3" name="Content Placeholder 2"/>
          <p:cNvSpPr>
            <a:spLocks noGrp="1"/>
          </p:cNvSpPr>
          <p:nvPr>
            <p:ph sz="quarter" idx="1"/>
          </p:nvPr>
        </p:nvSpPr>
        <p:spPr>
          <a:xfrm>
            <a:off x="0" y="1600200"/>
            <a:ext cx="8766175" cy="5257800"/>
          </a:xfrm>
        </p:spPr>
        <p:txBody>
          <a:bodyPr>
            <a:normAutofit fontScale="85000" lnSpcReduction="20000"/>
          </a:bodyPr>
          <a:lstStyle/>
          <a:p>
            <a:pPr marL="320040" indent="-320040" fontAlgn="auto">
              <a:spcAft>
                <a:spcPts val="0"/>
              </a:spcAft>
              <a:buFont typeface="Wingdings"/>
              <a:buChar char=""/>
              <a:defRPr/>
            </a:pPr>
            <a:r>
              <a:rPr lang="en-US" dirty="0" smtClean="0"/>
              <a:t>Effects of the Moorish occupation:</a:t>
            </a:r>
          </a:p>
          <a:p>
            <a:pPr marL="640080" lvl="1" indent="-274320" fontAlgn="auto">
              <a:spcAft>
                <a:spcPts val="0"/>
              </a:spcAft>
              <a:buFont typeface="Wingdings 2"/>
              <a:buChar char=""/>
              <a:defRPr/>
            </a:pPr>
            <a:r>
              <a:rPr lang="en-US" dirty="0" smtClean="0"/>
              <a:t>Spanish territory was liberated region by region, thereby leaving newly freed areas as independent, delaying centralization.</a:t>
            </a:r>
          </a:p>
          <a:p>
            <a:pPr marL="640080" lvl="1" indent="-274320" fontAlgn="auto">
              <a:spcAft>
                <a:spcPts val="0"/>
              </a:spcAft>
              <a:buFont typeface="Wingdings 2"/>
              <a:buChar char=""/>
              <a:defRPr/>
            </a:pPr>
            <a:r>
              <a:rPr lang="en-US" dirty="0" smtClean="0"/>
              <a:t>By the 1400’s there were about 6 Spanish kingdoms</a:t>
            </a:r>
          </a:p>
          <a:p>
            <a:pPr marL="640080" lvl="1" indent="-274320" fontAlgn="auto">
              <a:spcAft>
                <a:spcPts val="0"/>
              </a:spcAft>
              <a:buFont typeface="Wingdings 2"/>
              <a:buChar char=""/>
              <a:defRPr/>
            </a:pPr>
            <a:r>
              <a:rPr lang="en-US" dirty="0" smtClean="0"/>
              <a:t>Only in the late 1400’s when the leaders of the two largest Spanish kingdoms, Ferdinand of Aragon and Isabella of Castile, married and joined their lands together did Spain take shape as a single country.</a:t>
            </a:r>
          </a:p>
          <a:p>
            <a:pPr marL="640080" lvl="1" indent="-274320" fontAlgn="auto">
              <a:spcAft>
                <a:spcPts val="0"/>
              </a:spcAft>
              <a:buFont typeface="Wingdings 2"/>
              <a:buChar char=""/>
              <a:defRPr/>
            </a:pPr>
            <a:r>
              <a:rPr lang="en-US" dirty="0" smtClean="0"/>
              <a:t>Catholic authorities became rigid in terms of doctrine</a:t>
            </a:r>
          </a:p>
          <a:p>
            <a:pPr marL="640080" lvl="1" indent="-274320" fontAlgn="auto">
              <a:spcAft>
                <a:spcPts val="0"/>
              </a:spcAft>
              <a:buFont typeface="Wingdings 2"/>
              <a:buChar char=""/>
              <a:defRPr/>
            </a:pPr>
            <a:r>
              <a:rPr lang="en-US" dirty="0" smtClean="0"/>
              <a:t>Muslims and Jews were persecuted.</a:t>
            </a:r>
          </a:p>
          <a:p>
            <a:pPr marL="320040" indent="-320040" fontAlgn="auto">
              <a:spcAft>
                <a:spcPts val="0"/>
              </a:spcAft>
              <a:buFont typeface="Wingdings"/>
              <a:buChar char=""/>
              <a:defRPr/>
            </a:pPr>
            <a:r>
              <a:rPr lang="en-US" dirty="0" smtClean="0"/>
              <a:t>Benefits: Islamic culture was more advanced than that in Medieval Europe</a:t>
            </a:r>
          </a:p>
          <a:p>
            <a:pPr marL="640080" lvl="1" indent="-274320" fontAlgn="auto">
              <a:spcAft>
                <a:spcPts val="0"/>
              </a:spcAft>
              <a:buFont typeface="Wingdings 2"/>
              <a:buChar char=""/>
              <a:defRPr/>
            </a:pPr>
            <a:r>
              <a:rPr lang="en-US" dirty="0" smtClean="0"/>
              <a:t>Spain had access to medical, scientific, and technological knowledge.</a:t>
            </a:r>
          </a:p>
          <a:p>
            <a:pPr marL="640080" lvl="1" indent="-274320" fontAlgn="auto">
              <a:spcAft>
                <a:spcPts val="0"/>
              </a:spcAft>
              <a:buFont typeface="Wingdings 2"/>
              <a:buChar char=""/>
              <a:defRPr/>
            </a:pPr>
            <a:r>
              <a:rPr lang="en-US" dirty="0" smtClean="0"/>
              <a:t>Spanish city of Cordoba was one of Europe’s greatest centers of learning and science.</a:t>
            </a:r>
          </a:p>
          <a:p>
            <a:pPr marL="640080" lvl="1" indent="-274320" fontAlgn="auto">
              <a:spcAft>
                <a:spcPts val="0"/>
              </a:spcAft>
              <a:buFont typeface="Wingdings 2"/>
              <a:buChar char=""/>
              <a:defRPr/>
            </a:pPr>
            <a:r>
              <a:rPr lang="en-US" dirty="0" smtClean="0"/>
              <a:t>This will have a direct result on Portugal’s move towards world exploration beginning in the mid-1400s.</a:t>
            </a: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12775" y="228600"/>
            <a:ext cx="8153400" cy="990600"/>
          </a:xfrm>
        </p:spPr>
        <p:txBody>
          <a:bodyPr/>
          <a:lstStyle/>
          <a:p>
            <a:r>
              <a:rPr lang="en-US" smtClean="0"/>
              <a:t>Eastern Europe and Byzantium</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sz="2500" smtClean="0"/>
              <a:t>Byzantine Empire becomes the crossroads between Christian Europe and the Islamic Middle East.</a:t>
            </a:r>
          </a:p>
          <a:p>
            <a:pPr>
              <a:lnSpc>
                <a:spcPct val="80000"/>
              </a:lnSpc>
            </a:pPr>
            <a:r>
              <a:rPr lang="en-US" sz="2500" smtClean="0"/>
              <a:t>The Byzantine Empire also joined the Middle East with China, India, and the East Indies via overland trade routes.</a:t>
            </a:r>
          </a:p>
          <a:p>
            <a:pPr>
              <a:lnSpc>
                <a:spcPct val="80000"/>
              </a:lnSpc>
            </a:pPr>
            <a:r>
              <a:rPr lang="en-US" sz="2500" smtClean="0"/>
              <a:t>While the Byzantine Empire directly inherited the superiority of the Roman Empire, it had entered a long period of decline. </a:t>
            </a:r>
          </a:p>
          <a:p>
            <a:pPr>
              <a:lnSpc>
                <a:spcPct val="80000"/>
              </a:lnSpc>
            </a:pPr>
            <a:r>
              <a:rPr lang="en-US" sz="2500" smtClean="0"/>
              <a:t>11</a:t>
            </a:r>
            <a:r>
              <a:rPr lang="en-US" sz="2500" baseline="30000" smtClean="0"/>
              <a:t>th</a:t>
            </a:r>
            <a:r>
              <a:rPr lang="en-US" sz="2500" smtClean="0"/>
              <a:t> Century: The Seljuk Turks become a formidable enemy.</a:t>
            </a:r>
          </a:p>
          <a:p>
            <a:pPr lvl="1">
              <a:lnSpc>
                <a:spcPct val="80000"/>
              </a:lnSpc>
            </a:pPr>
            <a:r>
              <a:rPr lang="en-US" sz="2200" smtClean="0"/>
              <a:t>Battle of Manzikert (1071) and onward continually strip territory away from the Byzantine Empire.</a:t>
            </a:r>
          </a:p>
          <a:p>
            <a:pPr lvl="2">
              <a:lnSpc>
                <a:spcPct val="80000"/>
              </a:lnSpc>
            </a:pPr>
            <a:r>
              <a:rPr lang="en-US" sz="2000" smtClean="0"/>
              <a:t>Followed by the conquests of the Ottoman Turks</a:t>
            </a:r>
          </a:p>
          <a:p>
            <a:pPr lvl="2">
              <a:lnSpc>
                <a:spcPct val="80000"/>
              </a:lnSpc>
            </a:pPr>
            <a:r>
              <a:rPr lang="en-US" sz="2000" smtClean="0"/>
              <a:t>1453: Ottoman Seizure of Constantinople, destruction of the Byzantine Empire, Constantinople becomes Istanbul</a:t>
            </a: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612775" y="228600"/>
            <a:ext cx="8153400" cy="990600"/>
          </a:xfrm>
        </p:spPr>
        <p:txBody>
          <a:bodyPr/>
          <a:lstStyle/>
          <a:p>
            <a:r>
              <a:rPr lang="en-US" smtClean="0"/>
              <a:t>Eastern Europe and Byzantium</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marL="320040" indent="-320040" fontAlgn="auto">
              <a:spcAft>
                <a:spcPts val="0"/>
              </a:spcAft>
              <a:buFont typeface="Wingdings"/>
              <a:buChar char=""/>
              <a:defRPr/>
            </a:pPr>
            <a:r>
              <a:rPr lang="en-US" dirty="0" smtClean="0"/>
              <a:t>Eastern Europe tended to be poorly defined, politically. </a:t>
            </a:r>
          </a:p>
          <a:p>
            <a:pPr marL="640080" lvl="1" indent="-274320" fontAlgn="auto">
              <a:spcAft>
                <a:spcPts val="0"/>
              </a:spcAft>
              <a:buFont typeface="Wingdings 2"/>
              <a:buChar char=""/>
              <a:defRPr/>
            </a:pPr>
            <a:r>
              <a:rPr lang="en-US" dirty="0" smtClean="0"/>
              <a:t>Invasions from the East…Mongols, Ottomans, etc.</a:t>
            </a:r>
          </a:p>
          <a:p>
            <a:pPr marL="320040" indent="-320040" fontAlgn="auto">
              <a:spcAft>
                <a:spcPts val="0"/>
              </a:spcAft>
              <a:buFont typeface="Wingdings"/>
              <a:buChar char=""/>
              <a:defRPr/>
            </a:pPr>
            <a:r>
              <a:rPr lang="en-US" dirty="0" smtClean="0"/>
              <a:t>Hungary, Sweden, and Poland were exceptions</a:t>
            </a:r>
          </a:p>
          <a:p>
            <a:pPr marL="640080" lvl="1" indent="-274320" fontAlgn="auto">
              <a:spcAft>
                <a:spcPts val="0"/>
              </a:spcAft>
              <a:buFont typeface="Wingdings 2"/>
              <a:buChar char=""/>
              <a:defRPr/>
            </a:pPr>
            <a:r>
              <a:rPr lang="en-US" dirty="0" smtClean="0"/>
              <a:t>Stable and sophisticated.</a:t>
            </a:r>
          </a:p>
          <a:p>
            <a:pPr marL="320040" indent="-320040" fontAlgn="auto">
              <a:spcAft>
                <a:spcPts val="0"/>
              </a:spcAft>
              <a:buFont typeface="Wingdings"/>
              <a:buChar char=""/>
              <a:defRPr/>
            </a:pPr>
            <a:r>
              <a:rPr lang="en-US" dirty="0" smtClean="0"/>
              <a:t>Russia was a loose confederation of city-states, governed by feuding princes.</a:t>
            </a:r>
          </a:p>
          <a:p>
            <a:pPr marL="640080" lvl="1" indent="-274320" fontAlgn="auto">
              <a:spcAft>
                <a:spcPts val="0"/>
              </a:spcAft>
              <a:buFont typeface="Wingdings 2"/>
              <a:buChar char=""/>
              <a:defRPr/>
            </a:pPr>
            <a:r>
              <a:rPr lang="en-US" dirty="0" smtClean="0"/>
              <a:t>Mongolian invasions bring the rule of the Golden Horde in the 1240s</a:t>
            </a:r>
          </a:p>
          <a:p>
            <a:pPr marL="640080" lvl="1" indent="-274320" fontAlgn="auto">
              <a:spcAft>
                <a:spcPts val="0"/>
              </a:spcAft>
              <a:buFont typeface="Wingdings 2"/>
              <a:buChar char=""/>
              <a:defRPr/>
            </a:pPr>
            <a:r>
              <a:rPr lang="en-US" dirty="0" smtClean="0"/>
              <a:t>Freedom in the 1400s under the leadership of the tsars of Moscow (Muscovite Princes)</a:t>
            </a:r>
            <a:endParaRPr lang="en-US" dirty="0"/>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2775" y="228600"/>
            <a:ext cx="8153400" cy="990600"/>
          </a:xfrm>
        </p:spPr>
        <p:txBody>
          <a:bodyPr/>
          <a:lstStyle/>
          <a:p>
            <a:r>
              <a:rPr lang="en-US" smtClean="0"/>
              <a:t>The Crusades</a:t>
            </a:r>
          </a:p>
        </p:txBody>
      </p:sp>
      <p:sp>
        <p:nvSpPr>
          <p:cNvPr id="3" name="Content Placeholder 2"/>
          <p:cNvSpPr>
            <a:spLocks noGrp="1"/>
          </p:cNvSpPr>
          <p:nvPr>
            <p:ph sz="quarter" idx="1"/>
          </p:nvPr>
        </p:nvSpPr>
        <p:spPr>
          <a:xfrm>
            <a:off x="0" y="1600200"/>
            <a:ext cx="8766175" cy="5257800"/>
          </a:xfrm>
        </p:spPr>
        <p:txBody>
          <a:bodyPr>
            <a:normAutofit fontScale="85000" lnSpcReduction="20000"/>
          </a:bodyPr>
          <a:lstStyle/>
          <a:p>
            <a:pPr marL="320040" indent="-320040" fontAlgn="auto">
              <a:spcAft>
                <a:spcPts val="0"/>
              </a:spcAft>
              <a:buFont typeface="Wingdings"/>
              <a:buChar char=""/>
              <a:defRPr/>
            </a:pPr>
            <a:r>
              <a:rPr lang="en-US" dirty="0" smtClean="0"/>
              <a:t>Reasons for:</a:t>
            </a:r>
          </a:p>
          <a:p>
            <a:pPr marL="640080" lvl="1" indent="-274320" fontAlgn="auto">
              <a:spcAft>
                <a:spcPts val="0"/>
              </a:spcAft>
              <a:buFont typeface="Wingdings 2"/>
              <a:buChar char=""/>
              <a:defRPr/>
            </a:pPr>
            <a:r>
              <a:rPr lang="en-US" dirty="0" smtClean="0"/>
              <a:t>Convert nonbelievers</a:t>
            </a:r>
          </a:p>
          <a:p>
            <a:pPr marL="640080" lvl="1" indent="-274320" fontAlgn="auto">
              <a:spcAft>
                <a:spcPts val="0"/>
              </a:spcAft>
              <a:buFont typeface="Wingdings 2"/>
              <a:buChar char=""/>
              <a:defRPr/>
            </a:pPr>
            <a:r>
              <a:rPr lang="en-US" dirty="0" smtClean="0"/>
              <a:t>Crush Christian movements the papacy considered to be heretical</a:t>
            </a:r>
          </a:p>
          <a:p>
            <a:pPr marL="640080" lvl="1" indent="-274320" fontAlgn="auto">
              <a:spcAft>
                <a:spcPts val="0"/>
              </a:spcAft>
              <a:buFont typeface="Wingdings 2"/>
              <a:buChar char=""/>
              <a:defRPr/>
            </a:pPr>
            <a:r>
              <a:rPr lang="en-US" dirty="0" smtClean="0"/>
              <a:t>Resist attack by foreigners that were not Christian.</a:t>
            </a:r>
          </a:p>
          <a:p>
            <a:pPr marL="320040" indent="-320040" fontAlgn="auto">
              <a:spcAft>
                <a:spcPts val="0"/>
              </a:spcAft>
              <a:buFont typeface="Wingdings"/>
              <a:buChar char=""/>
              <a:defRPr/>
            </a:pPr>
            <a:r>
              <a:rPr lang="en-US" dirty="0" smtClean="0"/>
              <a:t>First Crusade (1096-1099): Byzantine Emperor asked Christian Europe for military assistance against the Seljuk Turks, who had captured Jerusalem. </a:t>
            </a:r>
          </a:p>
          <a:p>
            <a:pPr marL="640080" lvl="1" indent="-274320" fontAlgn="auto">
              <a:spcAft>
                <a:spcPts val="0"/>
              </a:spcAft>
              <a:buFont typeface="Wingdings 2"/>
              <a:buChar char=""/>
              <a:defRPr/>
            </a:pPr>
            <a:r>
              <a:rPr lang="en-US" dirty="0" smtClean="0"/>
              <a:t>Pope Urban II summons the Council of Clermont and calls upon the knights of Western Europe to retake Jerusalem and the Holy Land from the Turks. </a:t>
            </a:r>
          </a:p>
          <a:p>
            <a:pPr marL="640080" lvl="1" indent="-274320" fontAlgn="auto">
              <a:spcAft>
                <a:spcPts val="0"/>
              </a:spcAft>
              <a:buFont typeface="Wingdings 2"/>
              <a:buChar char=""/>
              <a:defRPr/>
            </a:pPr>
            <a:r>
              <a:rPr lang="en-US" dirty="0" smtClean="0"/>
              <a:t>First crusade was a success for the Christian knights by 1099 in one of the bloodiest examples in military history, butchering every Muslim and Jew within the city walls. </a:t>
            </a:r>
          </a:p>
          <a:p>
            <a:pPr marL="640080" lvl="1" indent="-274320" fontAlgn="auto">
              <a:spcAft>
                <a:spcPts val="0"/>
              </a:spcAft>
              <a:buFont typeface="Wingdings 2"/>
              <a:buChar char=""/>
              <a:defRPr/>
            </a:pPr>
            <a:r>
              <a:rPr lang="en-US" dirty="0" smtClean="0"/>
              <a:t>Lack of unity amongst the Turks, Arabs, and Muslims contributed to their defeat.</a:t>
            </a:r>
            <a:endParaRPr lang="en-US" dirty="0"/>
          </a:p>
        </p:txBody>
      </p:sp>
      <p:pic>
        <p:nvPicPr>
          <p:cNvPr id="43012" name="Picture 3" descr="crusader.gif"/>
          <p:cNvPicPr>
            <a:picLocks noChangeAspect="1"/>
          </p:cNvPicPr>
          <p:nvPr/>
        </p:nvPicPr>
        <p:blipFill>
          <a:blip r:embed="rId2" cstate="print"/>
          <a:srcRect/>
          <a:stretch>
            <a:fillRect/>
          </a:stretch>
        </p:blipFill>
        <p:spPr bwMode="auto">
          <a:xfrm>
            <a:off x="7543800" y="0"/>
            <a:ext cx="1600200" cy="2286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12775" y="228600"/>
            <a:ext cx="8153400" cy="990600"/>
          </a:xfrm>
        </p:spPr>
        <p:txBody>
          <a:bodyPr/>
          <a:lstStyle/>
          <a:p>
            <a:r>
              <a:rPr lang="en-US" smtClean="0"/>
              <a:t>The Crusades</a:t>
            </a:r>
          </a:p>
        </p:txBody>
      </p:sp>
      <p:sp>
        <p:nvSpPr>
          <p:cNvPr id="3" name="Content Placeholder 2"/>
          <p:cNvSpPr>
            <a:spLocks noGrp="1"/>
          </p:cNvSpPr>
          <p:nvPr>
            <p:ph sz="quarter" idx="1"/>
          </p:nvPr>
        </p:nvSpPr>
        <p:spPr>
          <a:xfrm>
            <a:off x="612775" y="1600200"/>
            <a:ext cx="8153400" cy="5257800"/>
          </a:xfrm>
        </p:spPr>
        <p:txBody>
          <a:bodyPr>
            <a:normAutofit lnSpcReduction="10000"/>
          </a:bodyPr>
          <a:lstStyle/>
          <a:p>
            <a:pPr marL="320040" indent="-320040" fontAlgn="auto">
              <a:spcAft>
                <a:spcPts val="0"/>
              </a:spcAft>
              <a:buFont typeface="Wingdings"/>
              <a:buChar char=""/>
              <a:defRPr/>
            </a:pPr>
            <a:r>
              <a:rPr lang="en-US" dirty="0" smtClean="0"/>
              <a:t>After the First Crusade, the Europeans set up four Latin Kingdoms, which served as a military and political ground-zero in the middle-east. </a:t>
            </a:r>
          </a:p>
          <a:p>
            <a:pPr marL="640080" lvl="1" indent="-274320" fontAlgn="auto">
              <a:spcAft>
                <a:spcPts val="0"/>
              </a:spcAft>
              <a:buFont typeface="Wingdings 2"/>
              <a:buChar char=""/>
              <a:defRPr/>
            </a:pPr>
            <a:r>
              <a:rPr lang="en-US" dirty="0" smtClean="0"/>
              <a:t>It also allowed Christians to get involved in the lucrative trade and commercial economy already existent.</a:t>
            </a:r>
          </a:p>
          <a:p>
            <a:pPr marL="320040" indent="-320040" fontAlgn="auto">
              <a:spcAft>
                <a:spcPts val="0"/>
              </a:spcAft>
              <a:buFont typeface="Wingdings"/>
              <a:buChar char=""/>
              <a:defRPr/>
            </a:pPr>
            <a:r>
              <a:rPr lang="en-US" dirty="0" smtClean="0"/>
              <a:t>Christians remained for two centuries, but Muslims organized to drive them out on numerous occasions. </a:t>
            </a:r>
          </a:p>
          <a:p>
            <a:pPr marL="640080" lvl="1" indent="-274320" fontAlgn="auto">
              <a:spcAft>
                <a:spcPts val="0"/>
              </a:spcAft>
              <a:buFont typeface="Wingdings 2"/>
              <a:buChar char=""/>
              <a:defRPr/>
            </a:pPr>
            <a:r>
              <a:rPr lang="en-US" dirty="0" smtClean="0"/>
              <a:t>Jerusalem fell back to the Muslims in 1187.</a:t>
            </a:r>
          </a:p>
          <a:p>
            <a:pPr marL="640080" lvl="1" indent="-274320" fontAlgn="auto">
              <a:spcAft>
                <a:spcPts val="0"/>
              </a:spcAft>
              <a:buFont typeface="Wingdings 2"/>
              <a:buChar char=""/>
              <a:defRPr/>
            </a:pPr>
            <a:r>
              <a:rPr lang="en-US" dirty="0" smtClean="0"/>
              <a:t>Crusades lost focus in the 1200s</a:t>
            </a:r>
          </a:p>
          <a:p>
            <a:pPr lvl="2" fontAlgn="auto">
              <a:spcAft>
                <a:spcPts val="0"/>
              </a:spcAft>
              <a:buFont typeface="Wingdings"/>
              <a:buChar char=""/>
              <a:defRPr/>
            </a:pPr>
            <a:r>
              <a:rPr lang="en-US" dirty="0" smtClean="0"/>
              <a:t>Crusaders sack Christian Constantinople in 1204.</a:t>
            </a:r>
          </a:p>
          <a:p>
            <a:pPr marL="640080" lvl="1" indent="-274320" fontAlgn="auto">
              <a:spcAft>
                <a:spcPts val="0"/>
              </a:spcAft>
              <a:buFont typeface="Wingdings 2"/>
              <a:buChar char=""/>
              <a:defRPr/>
            </a:pPr>
            <a:r>
              <a:rPr lang="en-US" dirty="0" smtClean="0"/>
              <a:t>In 1291 the Christians abandoned their last major outpost in the Middle East, Acre.</a:t>
            </a:r>
            <a:endParaRPr lang="en-US" dirty="0"/>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12775" y="228600"/>
            <a:ext cx="8153400" cy="990600"/>
          </a:xfrm>
        </p:spPr>
        <p:txBody>
          <a:bodyPr/>
          <a:lstStyle/>
          <a:p>
            <a:endParaRPr lang="en-US" smtClean="0"/>
          </a:p>
        </p:txBody>
      </p:sp>
      <p:pic>
        <p:nvPicPr>
          <p:cNvPr id="45059" name="Content Placeholder 3" descr="Crusades_Map.gif"/>
          <p:cNvPicPr>
            <a:picLocks noGrp="1" noChangeAspect="1"/>
          </p:cNvPicPr>
          <p:nvPr>
            <p:ph sz="quarter" idx="1"/>
          </p:nvPr>
        </p:nvPicPr>
        <p:blipFill>
          <a:blip r:embed="rId2" cstate="print"/>
          <a:srcRect/>
          <a:stretch>
            <a:fillRect/>
          </a:stretch>
        </p:blipFill>
        <p:spPr>
          <a:xfrm>
            <a:off x="0" y="0"/>
            <a:ext cx="9237663" cy="6872288"/>
          </a:xfrm>
        </p:spPr>
      </p:pic>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12775" y="228600"/>
            <a:ext cx="8153400" cy="990600"/>
          </a:xfrm>
        </p:spPr>
        <p:txBody>
          <a:bodyPr/>
          <a:lstStyle/>
          <a:p>
            <a:r>
              <a:rPr lang="en-US" smtClean="0"/>
              <a:t>Effects of the Crusades</a:t>
            </a:r>
          </a:p>
        </p:txBody>
      </p:sp>
      <p:sp>
        <p:nvSpPr>
          <p:cNvPr id="46083" name="Content Placeholder 2"/>
          <p:cNvSpPr>
            <a:spLocks noGrp="1"/>
          </p:cNvSpPr>
          <p:nvPr>
            <p:ph sz="quarter" idx="1"/>
          </p:nvPr>
        </p:nvSpPr>
        <p:spPr>
          <a:xfrm>
            <a:off x="612775" y="1600200"/>
            <a:ext cx="8153400" cy="4495800"/>
          </a:xfrm>
        </p:spPr>
        <p:txBody>
          <a:bodyPr/>
          <a:lstStyle/>
          <a:p>
            <a:r>
              <a:rPr lang="en-US" smtClean="0"/>
              <a:t>Deteriorating relationship between Christian/Muslim worlds.</a:t>
            </a:r>
          </a:p>
          <a:p>
            <a:r>
              <a:rPr lang="en-US" smtClean="0"/>
              <a:t>Greater awareness of the wider-world</a:t>
            </a:r>
          </a:p>
          <a:p>
            <a:r>
              <a:rPr lang="en-US" smtClean="0"/>
              <a:t>Knowledge of, and desire for the economic wealth to be gained by greater interaction with the East.</a:t>
            </a:r>
          </a:p>
          <a:p>
            <a:r>
              <a:rPr lang="en-US" smtClean="0"/>
              <a:t>Fighting for a cause…leads to the development of powerful myths of knighthood, chivalry, etc.</a:t>
            </a:r>
          </a:p>
          <a:p>
            <a:r>
              <a:rPr lang="en-US" smtClean="0"/>
              <a:t>Fighting for a common cause united a decentralized Europe. </a:t>
            </a:r>
          </a:p>
        </p:txBody>
      </p:sp>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12775" y="228600"/>
            <a:ext cx="8153400" cy="990600"/>
          </a:xfrm>
        </p:spPr>
        <p:txBody>
          <a:bodyPr/>
          <a:lstStyle/>
          <a:p>
            <a:r>
              <a:rPr lang="en-US" smtClean="0"/>
              <a:t>Urbanization</a:t>
            </a:r>
          </a:p>
        </p:txBody>
      </p:sp>
      <p:sp>
        <p:nvSpPr>
          <p:cNvPr id="3" name="Content Placeholder 2"/>
          <p:cNvSpPr>
            <a:spLocks noGrp="1"/>
          </p:cNvSpPr>
          <p:nvPr>
            <p:ph sz="quarter" idx="1"/>
          </p:nvPr>
        </p:nvSpPr>
        <p:spPr>
          <a:xfrm>
            <a:off x="0" y="1600200"/>
            <a:ext cx="8766175" cy="5257800"/>
          </a:xfrm>
        </p:spPr>
        <p:txBody>
          <a:bodyPr>
            <a:normAutofit fontScale="85000" lnSpcReduction="20000"/>
          </a:bodyPr>
          <a:lstStyle/>
          <a:p>
            <a:pPr marL="320040" indent="-320040" fontAlgn="auto">
              <a:spcAft>
                <a:spcPts val="0"/>
              </a:spcAft>
              <a:buFont typeface="Wingdings"/>
              <a:buChar char=""/>
              <a:defRPr/>
            </a:pPr>
            <a:r>
              <a:rPr lang="en-US" dirty="0" smtClean="0"/>
              <a:t>From 1000 to 1300 population growth in Europe was considerable.</a:t>
            </a:r>
          </a:p>
          <a:p>
            <a:pPr marL="640080" lvl="1" indent="-274320" fontAlgn="auto">
              <a:spcAft>
                <a:spcPts val="0"/>
              </a:spcAft>
              <a:buFont typeface="Wingdings 2"/>
              <a:buChar char=""/>
              <a:defRPr/>
            </a:pPr>
            <a:r>
              <a:rPr lang="en-US" dirty="0" smtClean="0"/>
              <a:t>Advanced agricultural techniques</a:t>
            </a:r>
          </a:p>
          <a:p>
            <a:pPr lvl="2" fontAlgn="auto">
              <a:spcAft>
                <a:spcPts val="0"/>
              </a:spcAft>
              <a:buFont typeface="Wingdings"/>
              <a:buChar char=""/>
              <a:defRPr/>
            </a:pPr>
            <a:r>
              <a:rPr lang="en-US" dirty="0" smtClean="0"/>
              <a:t>Three-field system of crop rotation</a:t>
            </a:r>
          </a:p>
          <a:p>
            <a:pPr lvl="2" fontAlgn="auto">
              <a:spcAft>
                <a:spcPts val="0"/>
              </a:spcAft>
              <a:buFont typeface="Wingdings"/>
              <a:buChar char=""/>
              <a:defRPr/>
            </a:pPr>
            <a:r>
              <a:rPr lang="en-US" dirty="0" smtClean="0"/>
              <a:t>Invention of better plows</a:t>
            </a:r>
          </a:p>
          <a:p>
            <a:pPr marL="640080" lvl="1" indent="-274320" fontAlgn="auto">
              <a:spcAft>
                <a:spcPts val="0"/>
              </a:spcAft>
              <a:buFont typeface="Wingdings 2"/>
              <a:buChar char=""/>
              <a:defRPr/>
            </a:pPr>
            <a:r>
              <a:rPr lang="en-US" dirty="0" smtClean="0"/>
              <a:t>Food supply increases</a:t>
            </a:r>
          </a:p>
          <a:p>
            <a:pPr marL="320040" indent="-320040" fontAlgn="auto">
              <a:spcAft>
                <a:spcPts val="0"/>
              </a:spcAft>
              <a:buFont typeface="Wingdings"/>
              <a:buChar char=""/>
              <a:defRPr/>
            </a:pPr>
            <a:r>
              <a:rPr lang="en-US" dirty="0" smtClean="0"/>
              <a:t>Trade and commerce become a part of European economy.</a:t>
            </a:r>
          </a:p>
          <a:p>
            <a:pPr marL="320040" indent="-320040" fontAlgn="auto">
              <a:spcAft>
                <a:spcPts val="0"/>
              </a:spcAft>
              <a:buFont typeface="Wingdings"/>
              <a:buChar char=""/>
              <a:defRPr/>
            </a:pPr>
            <a:r>
              <a:rPr lang="en-US" dirty="0" smtClean="0"/>
              <a:t>Political stability encourages</a:t>
            </a:r>
          </a:p>
          <a:p>
            <a:pPr marL="640080" lvl="1" indent="-274320" fontAlgn="auto">
              <a:spcAft>
                <a:spcPts val="0"/>
              </a:spcAft>
              <a:buFont typeface="Wingdings 2"/>
              <a:buChar char=""/>
              <a:defRPr/>
            </a:pPr>
            <a:r>
              <a:rPr lang="en-US" dirty="0" smtClean="0"/>
              <a:t>Banking</a:t>
            </a:r>
          </a:p>
          <a:p>
            <a:pPr marL="640080" lvl="1" indent="-274320" fontAlgn="auto">
              <a:spcAft>
                <a:spcPts val="0"/>
              </a:spcAft>
              <a:buFont typeface="Wingdings 2"/>
              <a:buChar char=""/>
              <a:defRPr/>
            </a:pPr>
            <a:r>
              <a:rPr lang="en-US" dirty="0" smtClean="0"/>
              <a:t>Movement of goods (on water)</a:t>
            </a:r>
          </a:p>
          <a:p>
            <a:pPr marL="640080" lvl="1" indent="-274320" fontAlgn="auto">
              <a:spcAft>
                <a:spcPts val="0"/>
              </a:spcAft>
              <a:buFont typeface="Wingdings 2"/>
              <a:buChar char=""/>
              <a:defRPr/>
            </a:pPr>
            <a:r>
              <a:rPr lang="en-US" dirty="0" smtClean="0"/>
              <a:t>Trade routes</a:t>
            </a:r>
          </a:p>
          <a:p>
            <a:pPr marL="320040" indent="-320040" fontAlgn="auto">
              <a:spcAft>
                <a:spcPts val="0"/>
              </a:spcAft>
              <a:buFont typeface="Wingdings"/>
              <a:buChar char=""/>
              <a:defRPr/>
            </a:pPr>
            <a:r>
              <a:rPr lang="en-US" dirty="0" smtClean="0"/>
              <a:t>Trade routes sprang up in Italy, on the Rhine River, in the North Sea and English Channel, and throughout the Baltic Sea</a:t>
            </a:r>
          </a:p>
          <a:p>
            <a:pPr marL="640080" lvl="1" indent="-274320" fontAlgn="auto">
              <a:spcAft>
                <a:spcPts val="0"/>
              </a:spcAft>
              <a:buFont typeface="Wingdings 2"/>
              <a:buChar char=""/>
              <a:defRPr/>
            </a:pPr>
            <a:r>
              <a:rPr lang="en-US" dirty="0" smtClean="0"/>
              <a:t>Hanseatic League: Group of traders whose influence stretched from England in the west to Russia in the East.</a:t>
            </a:r>
            <a:endParaRPr lang="en-US" dirty="0"/>
          </a:p>
        </p:txBody>
      </p:sp>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612775" y="228600"/>
            <a:ext cx="8153400" cy="990600"/>
          </a:xfrm>
        </p:spPr>
        <p:txBody>
          <a:bodyPr/>
          <a:lstStyle/>
          <a:p>
            <a:r>
              <a:rPr lang="en-US" smtClean="0"/>
              <a:t>Urbanization</a:t>
            </a:r>
          </a:p>
        </p:txBody>
      </p:sp>
      <p:sp>
        <p:nvSpPr>
          <p:cNvPr id="3" name="Content Placeholder 2"/>
          <p:cNvSpPr>
            <a:spLocks noGrp="1"/>
          </p:cNvSpPr>
          <p:nvPr>
            <p:ph sz="quarter" idx="1"/>
          </p:nvPr>
        </p:nvSpPr>
        <p:spPr>
          <a:xfrm>
            <a:off x="152400" y="1600200"/>
            <a:ext cx="8763000" cy="5257800"/>
          </a:xfrm>
        </p:spPr>
        <p:txBody>
          <a:bodyPr>
            <a:normAutofit fontScale="92500" lnSpcReduction="10000"/>
          </a:bodyPr>
          <a:lstStyle/>
          <a:p>
            <a:pPr marL="320040" indent="-320040" fontAlgn="auto">
              <a:spcAft>
                <a:spcPts val="0"/>
              </a:spcAft>
              <a:buFont typeface="Wingdings"/>
              <a:buChar char=""/>
              <a:defRPr/>
            </a:pPr>
            <a:r>
              <a:rPr lang="en-US" dirty="0" smtClean="0"/>
              <a:t>Banking made trade more feasible and dependable.</a:t>
            </a:r>
          </a:p>
          <a:p>
            <a:pPr marL="320040" indent="-320040" fontAlgn="auto">
              <a:spcAft>
                <a:spcPts val="0"/>
              </a:spcAft>
              <a:buFont typeface="Wingdings"/>
              <a:buChar char=""/>
              <a:defRPr/>
            </a:pPr>
            <a:r>
              <a:rPr lang="en-US" dirty="0" smtClean="0"/>
              <a:t>The majority of people remained on the countryside as peasants and serfs. But, there was an increasingly large number of people moving to cities.</a:t>
            </a:r>
          </a:p>
          <a:p>
            <a:pPr marL="640080" lvl="1" indent="-274320" fontAlgn="auto">
              <a:spcAft>
                <a:spcPts val="0"/>
              </a:spcAft>
              <a:buFont typeface="Wingdings 2"/>
              <a:buChar char=""/>
              <a:defRPr/>
            </a:pPr>
            <a:r>
              <a:rPr lang="en-US" dirty="0" smtClean="0"/>
              <a:t>Great sources of trade</a:t>
            </a:r>
          </a:p>
          <a:p>
            <a:pPr marL="640080" lvl="1" indent="-274320" fontAlgn="auto">
              <a:spcAft>
                <a:spcPts val="0"/>
              </a:spcAft>
              <a:buFont typeface="Wingdings 2"/>
              <a:buChar char=""/>
              <a:defRPr/>
            </a:pPr>
            <a:r>
              <a:rPr lang="en-US" dirty="0" smtClean="0"/>
              <a:t>Attracted artists, writers, and scholars.</a:t>
            </a:r>
          </a:p>
          <a:p>
            <a:pPr marL="640080" lvl="1" indent="-274320" fontAlgn="auto">
              <a:spcAft>
                <a:spcPts val="0"/>
              </a:spcAft>
              <a:buFont typeface="Wingdings 2"/>
              <a:buChar char=""/>
              <a:defRPr/>
            </a:pPr>
            <a:r>
              <a:rPr lang="en-US" dirty="0" smtClean="0"/>
              <a:t>Urban populations included shopkeepers, artisans, </a:t>
            </a:r>
            <a:r>
              <a:rPr lang="en-US" dirty="0" err="1" smtClean="0"/>
              <a:t>tradespeople</a:t>
            </a:r>
            <a:r>
              <a:rPr lang="en-US" dirty="0" smtClean="0"/>
              <a:t>, and laborers</a:t>
            </a:r>
          </a:p>
          <a:p>
            <a:pPr marL="320040" indent="-320040" fontAlgn="auto">
              <a:spcAft>
                <a:spcPts val="0"/>
              </a:spcAft>
              <a:buFont typeface="Wingdings"/>
              <a:buChar char=""/>
              <a:defRPr/>
            </a:pPr>
            <a:r>
              <a:rPr lang="en-US" dirty="0" smtClean="0"/>
              <a:t>Growth of cities encouraged specialization of labor.</a:t>
            </a:r>
          </a:p>
          <a:p>
            <a:pPr marL="640080" lvl="1" indent="-274320" fontAlgn="auto">
              <a:spcAft>
                <a:spcPts val="0"/>
              </a:spcAft>
              <a:buFont typeface="Wingdings 2"/>
              <a:buChar char=""/>
              <a:defRPr/>
            </a:pPr>
            <a:r>
              <a:rPr lang="en-US" dirty="0" smtClean="0"/>
              <a:t>Skilled trades were organized in the Guild System, which were labor groups that maintained a monopoly on their trade.</a:t>
            </a:r>
          </a:p>
          <a:p>
            <a:pPr lvl="2" fontAlgn="auto">
              <a:spcAft>
                <a:spcPts val="0"/>
              </a:spcAft>
              <a:buFont typeface="Wingdings"/>
              <a:buChar char=""/>
              <a:defRPr/>
            </a:pPr>
            <a:r>
              <a:rPr lang="en-US" dirty="0" smtClean="0"/>
              <a:t>Restricted membership, established prices, and set standards of quality and fair practice.</a:t>
            </a:r>
            <a:endParaRPr lang="en-US" dirty="0"/>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12775" y="228600"/>
            <a:ext cx="8153400" cy="990600"/>
          </a:xfrm>
        </p:spPr>
        <p:txBody>
          <a:bodyPr/>
          <a:lstStyle/>
          <a:p>
            <a:r>
              <a:rPr lang="en-US" smtClean="0"/>
              <a:t>Urbanization</a:t>
            </a:r>
          </a:p>
        </p:txBody>
      </p:sp>
      <p:sp>
        <p:nvSpPr>
          <p:cNvPr id="3" name="Content Placeholder 2"/>
          <p:cNvSpPr>
            <a:spLocks noGrp="1"/>
          </p:cNvSpPr>
          <p:nvPr>
            <p:ph sz="quarter" idx="1"/>
          </p:nvPr>
        </p:nvSpPr>
        <p:spPr>
          <a:xfrm>
            <a:off x="612775" y="1600200"/>
            <a:ext cx="3959225" cy="4495800"/>
          </a:xfrm>
        </p:spPr>
        <p:txBody>
          <a:bodyPr>
            <a:normAutofit fontScale="85000" lnSpcReduction="20000"/>
          </a:bodyPr>
          <a:lstStyle/>
          <a:p>
            <a:pPr marL="320040" indent="-320040" fontAlgn="auto">
              <a:spcAft>
                <a:spcPts val="0"/>
              </a:spcAft>
              <a:buFont typeface="Wingdings"/>
              <a:buChar char=""/>
              <a:defRPr/>
            </a:pPr>
            <a:r>
              <a:rPr lang="en-US" dirty="0" smtClean="0"/>
              <a:t>City life was often overcrowded, polluted, and many people lived in poverty. </a:t>
            </a:r>
          </a:p>
          <a:p>
            <a:pPr marL="320040" indent="-320040" fontAlgn="auto">
              <a:spcAft>
                <a:spcPts val="0"/>
              </a:spcAft>
              <a:buFont typeface="Wingdings"/>
              <a:buChar char=""/>
              <a:defRPr/>
            </a:pPr>
            <a:r>
              <a:rPr lang="en-US" dirty="0" smtClean="0"/>
              <a:t>Cultural opportunities and the opportunity to gain greater wealth were benefits to city life. </a:t>
            </a:r>
          </a:p>
          <a:p>
            <a:pPr marL="320040" indent="-320040" fontAlgn="auto">
              <a:spcAft>
                <a:spcPts val="0"/>
              </a:spcAft>
              <a:buFont typeface="Wingdings"/>
              <a:buChar char=""/>
              <a:defRPr/>
            </a:pPr>
            <a:r>
              <a:rPr lang="en-US" dirty="0" smtClean="0"/>
              <a:t>“City air makes you free”</a:t>
            </a:r>
          </a:p>
          <a:p>
            <a:pPr marL="640080" lvl="1" indent="-274320" fontAlgn="auto">
              <a:spcAft>
                <a:spcPts val="0"/>
              </a:spcAft>
              <a:buFont typeface="Wingdings 2"/>
              <a:buChar char=""/>
              <a:defRPr/>
            </a:pPr>
            <a:r>
              <a:rPr lang="en-US" dirty="0" smtClean="0"/>
              <a:t>If a person left the countryside and went to the city for a year and a day, they were released from their status as a serf.</a:t>
            </a:r>
            <a:endParaRPr lang="en-US" dirty="0"/>
          </a:p>
        </p:txBody>
      </p:sp>
      <p:pic>
        <p:nvPicPr>
          <p:cNvPr id="49156" name="Picture 3" descr="serf.jpg"/>
          <p:cNvPicPr>
            <a:picLocks noChangeAspect="1"/>
          </p:cNvPicPr>
          <p:nvPr/>
        </p:nvPicPr>
        <p:blipFill>
          <a:blip r:embed="rId2" cstate="print"/>
          <a:srcRect/>
          <a:stretch>
            <a:fillRect/>
          </a:stretch>
        </p:blipFill>
        <p:spPr bwMode="auto">
          <a:xfrm>
            <a:off x="4724400" y="1676400"/>
            <a:ext cx="3984625" cy="4367213"/>
          </a:xfrm>
          <a:prstGeom prst="rect">
            <a:avLst/>
          </a:prstGeom>
          <a:noFill/>
          <a:ln w="9525">
            <a:noFill/>
            <a:miter lim="800000"/>
            <a:headEnd/>
            <a:tailEnd/>
          </a:ln>
        </p:spPr>
      </p:pic>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612775" y="228600"/>
            <a:ext cx="8153400" cy="990600"/>
          </a:xfrm>
        </p:spPr>
        <p:txBody>
          <a:bodyPr/>
          <a:lstStyle/>
          <a:p>
            <a:r>
              <a:rPr lang="en-US" smtClean="0"/>
              <a:t>Social Stress</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fontAlgn="auto">
              <a:spcAft>
                <a:spcPts val="0"/>
              </a:spcAft>
              <a:buFont typeface="Wingdings"/>
              <a:buChar char=""/>
              <a:defRPr/>
            </a:pPr>
            <a:r>
              <a:rPr lang="en-US" dirty="0" smtClean="0"/>
              <a:t>Increasing urbanization was coupled with tremendous social stress</a:t>
            </a:r>
          </a:p>
          <a:p>
            <a:pPr marL="640080" lvl="1" indent="-274320" fontAlgn="auto">
              <a:spcAft>
                <a:spcPts val="0"/>
              </a:spcAft>
              <a:buFont typeface="Wingdings 2"/>
              <a:buChar char=""/>
              <a:defRPr/>
            </a:pPr>
            <a:r>
              <a:rPr lang="en-US" dirty="0" smtClean="0"/>
              <a:t>Uprisings and revolts by peasants</a:t>
            </a:r>
          </a:p>
          <a:p>
            <a:pPr marL="320040" indent="-320040" fontAlgn="auto">
              <a:spcAft>
                <a:spcPts val="0"/>
              </a:spcAft>
              <a:buFont typeface="Wingdings"/>
              <a:buChar char=""/>
              <a:defRPr/>
            </a:pPr>
            <a:r>
              <a:rPr lang="en-US" dirty="0" smtClean="0"/>
              <a:t>Causes:</a:t>
            </a:r>
          </a:p>
          <a:p>
            <a:pPr marL="640080" lvl="1" indent="-274320" fontAlgn="auto">
              <a:spcAft>
                <a:spcPts val="0"/>
              </a:spcAft>
              <a:buFont typeface="Wingdings 2"/>
              <a:buChar char=""/>
              <a:defRPr/>
            </a:pPr>
            <a:r>
              <a:rPr lang="en-US" dirty="0" smtClean="0"/>
              <a:t>Cooling of the climate (little ice age) affected harvests</a:t>
            </a:r>
          </a:p>
          <a:p>
            <a:pPr marL="640080" lvl="1" indent="-274320" fontAlgn="auto">
              <a:spcAft>
                <a:spcPts val="0"/>
              </a:spcAft>
              <a:buFont typeface="Wingdings 2"/>
              <a:buChar char=""/>
              <a:defRPr/>
            </a:pPr>
            <a:r>
              <a:rPr lang="en-US" dirty="0" smtClean="0"/>
              <a:t>More and longer wars were being fought</a:t>
            </a:r>
          </a:p>
          <a:p>
            <a:pPr lvl="2" fontAlgn="auto">
              <a:spcAft>
                <a:spcPts val="0"/>
              </a:spcAft>
              <a:buFont typeface="Wingdings"/>
              <a:buChar char=""/>
              <a:defRPr/>
            </a:pPr>
            <a:r>
              <a:rPr lang="en-US" dirty="0" smtClean="0"/>
              <a:t>Armies grew larger</a:t>
            </a:r>
          </a:p>
          <a:p>
            <a:pPr lvl="2" fontAlgn="auto">
              <a:spcAft>
                <a:spcPts val="0"/>
              </a:spcAft>
              <a:buFont typeface="Wingdings"/>
              <a:buChar char=""/>
              <a:defRPr/>
            </a:pPr>
            <a:r>
              <a:rPr lang="en-US" dirty="0" smtClean="0"/>
              <a:t>Increased cost of new technology like gunpowder</a:t>
            </a:r>
          </a:p>
          <a:p>
            <a:pPr lvl="2" fontAlgn="auto">
              <a:spcAft>
                <a:spcPts val="0"/>
              </a:spcAft>
              <a:buFont typeface="Wingdings"/>
              <a:buChar char=""/>
              <a:defRPr/>
            </a:pPr>
            <a:r>
              <a:rPr lang="en-US" dirty="0" smtClean="0"/>
              <a:t>More peasants were forced into military service</a:t>
            </a:r>
          </a:p>
          <a:p>
            <a:pPr marL="640080" lvl="1" indent="-274320" fontAlgn="auto">
              <a:spcAft>
                <a:spcPts val="0"/>
              </a:spcAft>
              <a:buFont typeface="Wingdings 2"/>
              <a:buChar char=""/>
              <a:defRPr/>
            </a:pPr>
            <a:r>
              <a:rPr lang="en-US" dirty="0" smtClean="0"/>
              <a:t>Taxes increased</a:t>
            </a:r>
            <a:endParaRPr lang="en-US" dirty="0"/>
          </a:p>
        </p:txBody>
      </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12775" y="228600"/>
            <a:ext cx="8153400" cy="990600"/>
          </a:xfrm>
        </p:spPr>
        <p:txBody>
          <a:bodyPr/>
          <a:lstStyle/>
          <a:p>
            <a:r>
              <a:rPr lang="en-US" smtClean="0"/>
              <a:t>Social Stress</a:t>
            </a:r>
          </a:p>
        </p:txBody>
      </p:sp>
      <p:sp>
        <p:nvSpPr>
          <p:cNvPr id="51203" name="Content Placeholder 2"/>
          <p:cNvSpPr>
            <a:spLocks noGrp="1"/>
          </p:cNvSpPr>
          <p:nvPr>
            <p:ph sz="quarter" idx="1"/>
          </p:nvPr>
        </p:nvSpPr>
        <p:spPr>
          <a:xfrm>
            <a:off x="612775" y="1600200"/>
            <a:ext cx="8153400" cy="4495800"/>
          </a:xfrm>
        </p:spPr>
        <p:txBody>
          <a:bodyPr/>
          <a:lstStyle/>
          <a:p>
            <a:r>
              <a:rPr lang="en-US" smtClean="0"/>
              <a:t>Persecution of witches</a:t>
            </a:r>
          </a:p>
          <a:p>
            <a:r>
              <a:rPr lang="en-US" smtClean="0"/>
              <a:t>Black Death (bubonic plague)</a:t>
            </a:r>
          </a:p>
          <a:p>
            <a:pPr lvl="1"/>
            <a:r>
              <a:rPr lang="en-US" smtClean="0"/>
              <a:t>After killing millions of people in China, the disease traveled westward to the Middle East, then onto the shores of Sicily in 1347.</a:t>
            </a:r>
          </a:p>
          <a:p>
            <a:pPr lvl="2"/>
            <a:r>
              <a:rPr lang="en-US" smtClean="0"/>
              <a:t>1347-1348: Southern Europe</a:t>
            </a:r>
          </a:p>
          <a:p>
            <a:pPr lvl="2"/>
            <a:r>
              <a:rPr lang="en-US" smtClean="0"/>
              <a:t>1349-1350: Central Europe and the British isles</a:t>
            </a:r>
          </a:p>
          <a:p>
            <a:pPr lvl="2"/>
            <a:r>
              <a:rPr lang="en-US" smtClean="0"/>
              <a:t>1351-1353: Russia and Scandinavia</a:t>
            </a:r>
          </a:p>
          <a:p>
            <a:pPr lvl="1"/>
            <a:r>
              <a:rPr lang="en-US" smtClean="0"/>
              <a:t>The initial bout of the plague killed 25-30 million people, roughly 1/3 of the population of Europe. </a:t>
            </a:r>
          </a:p>
        </p:txBody>
      </p:sp>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12775" y="228600"/>
            <a:ext cx="8153400" cy="990600"/>
          </a:xfrm>
        </p:spPr>
        <p:txBody>
          <a:bodyPr/>
          <a:lstStyle/>
          <a:p>
            <a:endParaRPr lang="en-US" smtClean="0"/>
          </a:p>
        </p:txBody>
      </p:sp>
      <p:pic>
        <p:nvPicPr>
          <p:cNvPr id="52227" name="Content Placeholder 3" descr="Map_-_Spread_of_the_Black_Death.jpg"/>
          <p:cNvPicPr>
            <a:picLocks noGrp="1" noChangeAspect="1"/>
          </p:cNvPicPr>
          <p:nvPr>
            <p:ph sz="quarter" idx="1"/>
          </p:nvPr>
        </p:nvPicPr>
        <p:blipFill>
          <a:blip r:embed="rId2" cstate="print"/>
          <a:srcRect/>
          <a:stretch>
            <a:fillRect/>
          </a:stretch>
        </p:blipFill>
        <p:spPr>
          <a:xfrm>
            <a:off x="0" y="0"/>
            <a:ext cx="9144000" cy="6858000"/>
          </a:xfrm>
        </p:spPr>
      </p:pic>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12775" y="228600"/>
            <a:ext cx="8153400" cy="990600"/>
          </a:xfrm>
        </p:spPr>
        <p:txBody>
          <a:bodyPr/>
          <a:lstStyle/>
          <a:p>
            <a:endParaRPr lang="en-US" smtClean="0"/>
          </a:p>
        </p:txBody>
      </p:sp>
      <p:pic>
        <p:nvPicPr>
          <p:cNvPr id="53251" name="Content Placeholder 3" descr="450px-Bubonic_plague_map_2.png"/>
          <p:cNvPicPr>
            <a:picLocks noGrp="1" noChangeAspect="1"/>
          </p:cNvPicPr>
          <p:nvPr>
            <p:ph sz="quarter" idx="1"/>
          </p:nvPr>
        </p:nvPicPr>
        <p:blipFill>
          <a:blip r:embed="rId2" cstate="print"/>
          <a:srcRect/>
          <a:stretch>
            <a:fillRect/>
          </a:stretch>
        </p:blipFill>
        <p:spPr>
          <a:xfrm>
            <a:off x="0" y="0"/>
            <a:ext cx="9144000" cy="6873875"/>
          </a:xfrm>
        </p:spPr>
      </p:pic>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12775" y="228600"/>
            <a:ext cx="8153400" cy="990600"/>
          </a:xfrm>
        </p:spPr>
        <p:txBody>
          <a:bodyPr/>
          <a:lstStyle/>
          <a:p>
            <a:r>
              <a:rPr lang="en-US" smtClean="0"/>
              <a:t>Women in Medieval Europe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sz="2700" smtClean="0"/>
              <a:t>Women were subservient to men in Europe. Rights were determined by social status.</a:t>
            </a:r>
          </a:p>
          <a:p>
            <a:pPr>
              <a:lnSpc>
                <a:spcPct val="80000"/>
              </a:lnSpc>
            </a:pPr>
            <a:r>
              <a:rPr lang="en-US" sz="2700" smtClean="0"/>
              <a:t>Lower Status: Cared for the household and assisted with farm work, bore children and raised them, work as servants for upper class families.</a:t>
            </a:r>
          </a:p>
          <a:p>
            <a:pPr lvl="1">
              <a:lnSpc>
                <a:spcPct val="80000"/>
              </a:lnSpc>
            </a:pPr>
            <a:r>
              <a:rPr lang="en-US" sz="2400" smtClean="0"/>
              <a:t>Of the few peasant women to leave a mark was Joan of Arc (1410-1431)</a:t>
            </a:r>
          </a:p>
          <a:p>
            <a:pPr>
              <a:lnSpc>
                <a:spcPct val="80000"/>
              </a:lnSpc>
            </a:pPr>
            <a:r>
              <a:rPr lang="en-US" sz="2700" smtClean="0"/>
              <a:t>Women had some property rights</a:t>
            </a:r>
          </a:p>
          <a:p>
            <a:pPr lvl="1">
              <a:lnSpc>
                <a:spcPct val="80000"/>
              </a:lnSpc>
            </a:pPr>
            <a:r>
              <a:rPr lang="en-US" sz="2400" smtClean="0"/>
              <a:t>Could own and inherit land and property.</a:t>
            </a:r>
          </a:p>
          <a:p>
            <a:pPr lvl="1">
              <a:lnSpc>
                <a:spcPct val="80000"/>
              </a:lnSpc>
            </a:pPr>
            <a:r>
              <a:rPr lang="en-US" sz="2400" smtClean="0"/>
              <a:t>Women could separate from husbands, but divorces and annulments were difficult.</a:t>
            </a:r>
          </a:p>
          <a:p>
            <a:pPr lvl="1">
              <a:lnSpc>
                <a:spcPct val="80000"/>
              </a:lnSpc>
            </a:pPr>
            <a:r>
              <a:rPr lang="en-US" sz="2400" smtClean="0"/>
              <a:t>Women had legal protection, but often not equal.</a:t>
            </a:r>
          </a:p>
        </p:txBody>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12775" y="228600"/>
            <a:ext cx="8153400" cy="990600"/>
          </a:xfrm>
        </p:spPr>
        <p:txBody>
          <a:bodyPr/>
          <a:lstStyle/>
          <a:p>
            <a:r>
              <a:rPr lang="en-US" smtClean="0"/>
              <a:t>Women in Medieval Society</a:t>
            </a:r>
          </a:p>
        </p:txBody>
      </p:sp>
      <p:sp>
        <p:nvSpPr>
          <p:cNvPr id="3" name="Content Placeholder 2"/>
          <p:cNvSpPr>
            <a:spLocks noGrp="1"/>
          </p:cNvSpPr>
          <p:nvPr>
            <p:ph sz="quarter" idx="1"/>
          </p:nvPr>
        </p:nvSpPr>
        <p:spPr>
          <a:xfrm>
            <a:off x="0" y="1600200"/>
            <a:ext cx="8766175" cy="5257800"/>
          </a:xfrm>
        </p:spPr>
        <p:txBody>
          <a:bodyPr>
            <a:normAutofit fontScale="92500" lnSpcReduction="20000"/>
          </a:bodyPr>
          <a:lstStyle/>
          <a:p>
            <a:pPr marL="320040" indent="-320040" fontAlgn="auto">
              <a:spcAft>
                <a:spcPts val="0"/>
              </a:spcAft>
              <a:buFont typeface="Wingdings"/>
              <a:buChar char=""/>
              <a:defRPr/>
            </a:pPr>
            <a:r>
              <a:rPr lang="en-US" dirty="0" smtClean="0"/>
              <a:t>Aristocratic women could exert much political and cultural influence.</a:t>
            </a:r>
          </a:p>
          <a:p>
            <a:pPr marL="640080" lvl="1" indent="-274320" fontAlgn="auto">
              <a:spcAft>
                <a:spcPts val="0"/>
              </a:spcAft>
              <a:buFont typeface="Wingdings 2"/>
              <a:buChar char=""/>
              <a:defRPr/>
            </a:pPr>
            <a:r>
              <a:rPr lang="en-US" dirty="0" smtClean="0"/>
              <a:t>If a women was heir to valuable property or a kingdom, she was a desirable match. </a:t>
            </a:r>
          </a:p>
          <a:p>
            <a:pPr marL="640080" lvl="1" indent="-274320" fontAlgn="auto">
              <a:spcAft>
                <a:spcPts val="0"/>
              </a:spcAft>
              <a:buFont typeface="Wingdings 2"/>
              <a:buChar char=""/>
              <a:defRPr/>
            </a:pPr>
            <a:r>
              <a:rPr lang="en-US" dirty="0" smtClean="0"/>
              <a:t>Mothers often served as regents for young kings whose fathers had died early, until their sons came of age. </a:t>
            </a:r>
          </a:p>
          <a:p>
            <a:pPr marL="320040" indent="-320040" fontAlgn="auto">
              <a:spcAft>
                <a:spcPts val="0"/>
              </a:spcAft>
              <a:buFont typeface="Wingdings"/>
              <a:buChar char=""/>
              <a:defRPr/>
            </a:pPr>
            <a:r>
              <a:rPr lang="en-US" dirty="0" smtClean="0"/>
              <a:t>Some women ruled in their own right…as queens (not customary),</a:t>
            </a:r>
          </a:p>
          <a:p>
            <a:pPr marL="640080" lvl="1" indent="-274320" fontAlgn="auto">
              <a:spcAft>
                <a:spcPts val="0"/>
              </a:spcAft>
              <a:buFont typeface="Wingdings 2"/>
              <a:buChar char=""/>
              <a:defRPr/>
            </a:pPr>
            <a:r>
              <a:rPr lang="en-US" dirty="0" smtClean="0"/>
              <a:t>Countries where their legal system was based on Germanic tribal law (</a:t>
            </a:r>
            <a:r>
              <a:rPr lang="en-US" dirty="0" err="1" smtClean="0"/>
              <a:t>Salic</a:t>
            </a:r>
            <a:r>
              <a:rPr lang="en-US" dirty="0" smtClean="0"/>
              <a:t>), such as France and the Holy Roman Empire did not allow women to inherit the throne</a:t>
            </a:r>
          </a:p>
          <a:p>
            <a:pPr marL="640080" lvl="1" indent="-274320" fontAlgn="auto">
              <a:spcAft>
                <a:spcPts val="0"/>
              </a:spcAft>
              <a:buFont typeface="Wingdings 2"/>
              <a:buChar char=""/>
              <a:defRPr/>
            </a:pPr>
            <a:r>
              <a:rPr lang="en-US" dirty="0" smtClean="0"/>
              <a:t>Women could rule in England, parts of Spain, Russia, and other places. </a:t>
            </a:r>
          </a:p>
          <a:p>
            <a:pPr lvl="2" fontAlgn="auto">
              <a:spcAft>
                <a:spcPts val="0"/>
              </a:spcAft>
              <a:buFont typeface="Wingdings"/>
              <a:buChar char=""/>
              <a:defRPr/>
            </a:pPr>
            <a:r>
              <a:rPr lang="en-US" dirty="0" smtClean="0"/>
              <a:t>Example: Eleanor of </a:t>
            </a:r>
            <a:r>
              <a:rPr lang="en-US" dirty="0" err="1" smtClean="0"/>
              <a:t>Aquitane</a:t>
            </a:r>
            <a:r>
              <a:rPr lang="en-US" dirty="0" smtClean="0"/>
              <a:t> who married Louis VII of France, then Henry II of England.</a:t>
            </a:r>
            <a:endParaRPr lang="en-US" dirty="0"/>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612775" y="228600"/>
            <a:ext cx="8153400" cy="990600"/>
          </a:xfrm>
        </p:spPr>
        <p:txBody>
          <a:bodyPr/>
          <a:lstStyle/>
          <a:p>
            <a:r>
              <a:rPr lang="en-US" smtClean="0"/>
              <a:t>Medieval Culture</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fontAlgn="auto">
              <a:spcAft>
                <a:spcPts val="0"/>
              </a:spcAft>
              <a:buFont typeface="Wingdings"/>
              <a:buChar char=""/>
              <a:defRPr/>
            </a:pPr>
            <a:r>
              <a:rPr lang="en-US" dirty="0" smtClean="0"/>
              <a:t>Dark Ages?</a:t>
            </a:r>
          </a:p>
          <a:p>
            <a:pPr marL="640080" lvl="1" indent="-274320" fontAlgn="auto">
              <a:spcAft>
                <a:spcPts val="0"/>
              </a:spcAft>
              <a:buFont typeface="Wingdings 2"/>
              <a:buChar char=""/>
              <a:defRPr/>
            </a:pPr>
            <a:r>
              <a:rPr lang="en-US" dirty="0" smtClean="0"/>
              <a:t>Not so during the High and Late Middle Ages, but even so…Medieval Europe lagged behind Byzantium and Islamic Middle East</a:t>
            </a:r>
          </a:p>
          <a:p>
            <a:pPr marL="320040" indent="-320040" fontAlgn="auto">
              <a:spcAft>
                <a:spcPts val="0"/>
              </a:spcAft>
              <a:buFont typeface="Wingdings"/>
              <a:buChar char=""/>
              <a:defRPr/>
            </a:pPr>
            <a:r>
              <a:rPr lang="en-US" dirty="0" smtClean="0"/>
              <a:t>Most important factor influencing culture was the Catholic Church</a:t>
            </a:r>
          </a:p>
          <a:p>
            <a:pPr marL="640080" lvl="1" indent="-274320" fontAlgn="auto">
              <a:spcAft>
                <a:spcPts val="0"/>
              </a:spcAft>
              <a:buFont typeface="Wingdings 2"/>
              <a:buChar char=""/>
              <a:defRPr/>
            </a:pPr>
            <a:r>
              <a:rPr lang="en-US" dirty="0" smtClean="0"/>
              <a:t>Administered institutions of learning (Monasteries, then universities)</a:t>
            </a:r>
          </a:p>
          <a:p>
            <a:pPr marL="640080" lvl="1" indent="-274320" fontAlgn="auto">
              <a:spcAft>
                <a:spcPts val="0"/>
              </a:spcAft>
              <a:buFont typeface="Wingdings 2"/>
              <a:buChar char=""/>
              <a:defRPr/>
            </a:pPr>
            <a:r>
              <a:rPr lang="en-US" dirty="0" smtClean="0"/>
              <a:t>Largest employer of artists, architects, and musicians.</a:t>
            </a:r>
          </a:p>
          <a:p>
            <a:pPr marL="640080" lvl="1" indent="-274320" fontAlgn="auto">
              <a:spcAft>
                <a:spcPts val="0"/>
              </a:spcAft>
              <a:buFont typeface="Wingdings 2"/>
              <a:buChar char=""/>
              <a:defRPr/>
            </a:pPr>
            <a:r>
              <a:rPr lang="en-US" dirty="0" smtClean="0"/>
              <a:t>Art and ideas that were not in line with Church doctrine could be banned.</a:t>
            </a:r>
          </a:p>
          <a:p>
            <a:pPr marL="320040" indent="-320040" fontAlgn="auto">
              <a:spcAft>
                <a:spcPts val="0"/>
              </a:spcAft>
              <a:buFont typeface="Wingdings"/>
              <a:buChar char=""/>
              <a:defRPr/>
            </a:pPr>
            <a:endParaRPr lang="en-US" dirty="0"/>
          </a:p>
        </p:txBody>
      </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612775" y="228600"/>
            <a:ext cx="8153400" cy="990600"/>
          </a:xfrm>
        </p:spPr>
        <p:txBody>
          <a:bodyPr/>
          <a:lstStyle/>
          <a:p>
            <a:r>
              <a:rPr lang="en-US" smtClean="0"/>
              <a:t>Medieval Culture</a:t>
            </a:r>
          </a:p>
        </p:txBody>
      </p:sp>
      <p:sp>
        <p:nvSpPr>
          <p:cNvPr id="3" name="Content Placeholder 2"/>
          <p:cNvSpPr>
            <a:spLocks noGrp="1"/>
          </p:cNvSpPr>
          <p:nvPr>
            <p:ph sz="quarter" idx="1"/>
          </p:nvPr>
        </p:nvSpPr>
        <p:spPr>
          <a:xfrm>
            <a:off x="612775" y="1600200"/>
            <a:ext cx="8153400" cy="5257800"/>
          </a:xfrm>
        </p:spPr>
        <p:txBody>
          <a:bodyPr>
            <a:normAutofit lnSpcReduction="10000"/>
          </a:bodyPr>
          <a:lstStyle/>
          <a:p>
            <a:pPr marL="320040" indent="-320040" fontAlgn="auto">
              <a:spcAft>
                <a:spcPts val="0"/>
              </a:spcAft>
              <a:buFont typeface="Wingdings"/>
              <a:buChar char=""/>
              <a:defRPr/>
            </a:pPr>
            <a:r>
              <a:rPr lang="en-US" dirty="0" smtClean="0"/>
              <a:t>Another factor influencing Medieval culture was classical learning that was preserved from Ancient Rome and Greece. </a:t>
            </a:r>
          </a:p>
          <a:p>
            <a:pPr marL="640080" lvl="1" indent="-274320" fontAlgn="auto">
              <a:spcAft>
                <a:spcPts val="0"/>
              </a:spcAft>
              <a:buFont typeface="Wingdings 2"/>
              <a:buChar char=""/>
              <a:defRPr/>
            </a:pPr>
            <a:r>
              <a:rPr lang="en-US" dirty="0" smtClean="0"/>
              <a:t>Latin was Europe’s language of learning and culture.</a:t>
            </a:r>
          </a:p>
          <a:p>
            <a:pPr marL="640080" lvl="1" indent="-274320" fontAlgn="auto">
              <a:spcAft>
                <a:spcPts val="0"/>
              </a:spcAft>
              <a:buFont typeface="Wingdings 2"/>
              <a:buChar char=""/>
              <a:defRPr/>
            </a:pPr>
            <a:r>
              <a:rPr lang="en-US" dirty="0" smtClean="0"/>
              <a:t>Knowledge of Greek learning came later through Jewish and Arab translations</a:t>
            </a:r>
          </a:p>
          <a:p>
            <a:pPr marL="640080" lvl="1" indent="-274320" fontAlgn="auto">
              <a:spcAft>
                <a:spcPts val="0"/>
              </a:spcAft>
              <a:buFont typeface="Wingdings 2"/>
              <a:buChar char=""/>
              <a:defRPr/>
            </a:pPr>
            <a:r>
              <a:rPr lang="en-US" dirty="0" smtClean="0"/>
              <a:t>Aristotle’s writing on Science, philosophy, ethics, and politics were adapted by Christian scholars.</a:t>
            </a:r>
          </a:p>
          <a:p>
            <a:pPr marL="320040" indent="-320040" fontAlgn="auto">
              <a:spcAft>
                <a:spcPts val="0"/>
              </a:spcAft>
              <a:buFont typeface="Wingdings"/>
              <a:buChar char=""/>
              <a:defRPr/>
            </a:pPr>
            <a:r>
              <a:rPr lang="en-US" dirty="0" smtClean="0"/>
              <a:t>Sometimes, Greek science encouraged mistaken ideas in their application to Christianity, such as the Geocentric model of the universe, which argues that the sun revolve around the earth.</a:t>
            </a:r>
            <a:endParaRPr lang="en-US" dirty="0"/>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612775" y="228600"/>
            <a:ext cx="8153400" cy="990600"/>
          </a:xfrm>
        </p:spPr>
        <p:txBody>
          <a:bodyPr/>
          <a:lstStyle/>
          <a:p>
            <a:r>
              <a:rPr lang="en-US" smtClean="0"/>
              <a:t>Medieval Culture</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fontAlgn="auto">
              <a:spcAft>
                <a:spcPts val="0"/>
              </a:spcAft>
              <a:buFont typeface="Wingdings"/>
              <a:buChar char=""/>
              <a:defRPr/>
            </a:pPr>
            <a:r>
              <a:rPr lang="en-US" dirty="0" smtClean="0"/>
              <a:t>Medieval Art was religious in nature</a:t>
            </a:r>
          </a:p>
          <a:p>
            <a:pPr marL="640080" lvl="1" indent="-274320" fontAlgn="auto">
              <a:spcAft>
                <a:spcPts val="0"/>
              </a:spcAft>
              <a:buFont typeface="Wingdings 2"/>
              <a:buChar char=""/>
              <a:defRPr/>
            </a:pPr>
            <a:r>
              <a:rPr lang="en-US" dirty="0" smtClean="0"/>
              <a:t>Icons, or religious paintings, were inspired by Byzantine styles, even in Catholic Europe.</a:t>
            </a:r>
          </a:p>
          <a:p>
            <a:pPr marL="320040" indent="-320040" fontAlgn="auto">
              <a:spcAft>
                <a:spcPts val="0"/>
              </a:spcAft>
              <a:buFont typeface="Wingdings"/>
              <a:buChar char=""/>
              <a:defRPr/>
            </a:pPr>
            <a:r>
              <a:rPr lang="en-US" dirty="0" smtClean="0"/>
              <a:t>Medieval music was plainsong, known as Gregorian chant…human voice, unaccompanied by instruments.</a:t>
            </a:r>
          </a:p>
          <a:p>
            <a:pPr marL="640080" lvl="1" indent="-274320" fontAlgn="auto">
              <a:spcAft>
                <a:spcPts val="0"/>
              </a:spcAft>
              <a:buFont typeface="Wingdings 2"/>
              <a:buChar char=""/>
              <a:defRPr/>
            </a:pPr>
            <a:r>
              <a:rPr lang="en-US" dirty="0" smtClean="0"/>
              <a:t>Over time, arrangements become more complex, including instruments</a:t>
            </a:r>
          </a:p>
          <a:p>
            <a:pPr marL="320040" indent="-320040" fontAlgn="auto">
              <a:spcAft>
                <a:spcPts val="0"/>
              </a:spcAft>
              <a:buFont typeface="Wingdings"/>
              <a:buChar char=""/>
              <a:defRPr/>
            </a:pPr>
            <a:r>
              <a:rPr lang="en-US" dirty="0" smtClean="0"/>
              <a:t>The greatest achievement of medieval architecture was the cathedral, which required skill, money, and decades to build.</a:t>
            </a:r>
            <a:endParaRPr lang="en-US" dirty="0"/>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612775" y="228600"/>
            <a:ext cx="8153400" cy="990600"/>
          </a:xfrm>
        </p:spPr>
        <p:txBody>
          <a:bodyPr/>
          <a:lstStyle/>
          <a:p>
            <a:r>
              <a:rPr lang="en-US" smtClean="0"/>
              <a:t>Medieval Culture</a:t>
            </a:r>
          </a:p>
        </p:txBody>
      </p:sp>
      <p:sp>
        <p:nvSpPr>
          <p:cNvPr id="59395" name="Content Placeholder 2"/>
          <p:cNvSpPr>
            <a:spLocks noGrp="1"/>
          </p:cNvSpPr>
          <p:nvPr>
            <p:ph sz="quarter" idx="1"/>
          </p:nvPr>
        </p:nvSpPr>
        <p:spPr>
          <a:xfrm>
            <a:off x="612775" y="1600200"/>
            <a:ext cx="8153400" cy="4495800"/>
          </a:xfrm>
        </p:spPr>
        <p:txBody>
          <a:bodyPr/>
          <a:lstStyle/>
          <a:p>
            <a:r>
              <a:rPr lang="en-US" smtClean="0"/>
              <a:t>The Cathedral</a:t>
            </a:r>
          </a:p>
          <a:p>
            <a:pPr lvl="1"/>
            <a:r>
              <a:rPr lang="en-US" smtClean="0"/>
              <a:t>Romanesque: thick walls, small windows, square build</a:t>
            </a:r>
          </a:p>
          <a:p>
            <a:pPr lvl="1"/>
            <a:r>
              <a:rPr lang="en-US" smtClean="0"/>
              <a:t>Gothic: tall, slender spires, large stained glass windows, ornate carvings, flying buttresses.</a:t>
            </a:r>
          </a:p>
        </p:txBody>
      </p:sp>
      <p:pic>
        <p:nvPicPr>
          <p:cNvPr id="59396" name="Picture 3" descr="romanesque.jpg"/>
          <p:cNvPicPr>
            <a:picLocks noChangeAspect="1"/>
          </p:cNvPicPr>
          <p:nvPr/>
        </p:nvPicPr>
        <p:blipFill>
          <a:blip r:embed="rId2" cstate="print"/>
          <a:srcRect/>
          <a:stretch>
            <a:fillRect/>
          </a:stretch>
        </p:blipFill>
        <p:spPr bwMode="auto">
          <a:xfrm>
            <a:off x="0" y="3448050"/>
            <a:ext cx="5118100" cy="3409950"/>
          </a:xfrm>
          <a:prstGeom prst="rect">
            <a:avLst/>
          </a:prstGeom>
          <a:noFill/>
          <a:ln w="9525">
            <a:noFill/>
            <a:miter lim="800000"/>
            <a:headEnd/>
            <a:tailEnd/>
          </a:ln>
        </p:spPr>
      </p:pic>
      <p:pic>
        <p:nvPicPr>
          <p:cNvPr id="59397" name="Picture 4" descr="Gothic.jpg"/>
          <p:cNvPicPr>
            <a:picLocks noChangeAspect="1"/>
          </p:cNvPicPr>
          <p:nvPr/>
        </p:nvPicPr>
        <p:blipFill>
          <a:blip r:embed="rId3" cstate="print"/>
          <a:srcRect/>
          <a:stretch>
            <a:fillRect/>
          </a:stretch>
        </p:blipFill>
        <p:spPr bwMode="auto">
          <a:xfrm>
            <a:off x="5233988" y="3429000"/>
            <a:ext cx="3910012" cy="3429000"/>
          </a:xfrm>
          <a:prstGeom prst="rect">
            <a:avLst/>
          </a:prstGeom>
          <a:noFill/>
          <a:ln w="9525">
            <a:noFill/>
            <a:miter lim="800000"/>
            <a:headEnd/>
            <a:tailEnd/>
          </a:ln>
        </p:spPr>
      </p:pic>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12775" y="228600"/>
            <a:ext cx="8153400" cy="990600"/>
          </a:xfrm>
        </p:spPr>
        <p:txBody>
          <a:bodyPr/>
          <a:lstStyle/>
          <a:p>
            <a:r>
              <a:rPr lang="en-US" smtClean="0"/>
              <a:t>Medieval Culture</a:t>
            </a:r>
          </a:p>
        </p:txBody>
      </p:sp>
      <p:sp>
        <p:nvSpPr>
          <p:cNvPr id="60419" name="Content Placeholder 2"/>
          <p:cNvSpPr>
            <a:spLocks noGrp="1"/>
          </p:cNvSpPr>
          <p:nvPr>
            <p:ph sz="quarter" idx="1"/>
          </p:nvPr>
        </p:nvSpPr>
        <p:spPr>
          <a:xfrm>
            <a:off x="612775" y="1600200"/>
            <a:ext cx="8153400" cy="4495800"/>
          </a:xfrm>
        </p:spPr>
        <p:txBody>
          <a:bodyPr/>
          <a:lstStyle/>
          <a:p>
            <a:r>
              <a:rPr lang="en-US" dirty="0" smtClean="0"/>
              <a:t>Medieval Europeans were great </a:t>
            </a:r>
            <a:r>
              <a:rPr lang="en-US" dirty="0" smtClean="0"/>
              <a:t>Castle-Builders</a:t>
            </a:r>
            <a:r>
              <a:rPr lang="en-US" dirty="0" smtClean="0"/>
              <a:t>…</a:t>
            </a:r>
          </a:p>
        </p:txBody>
      </p:sp>
      <p:pic>
        <p:nvPicPr>
          <p:cNvPr id="60420" name="Picture 3" descr="medieval castle.jpg"/>
          <p:cNvPicPr>
            <a:picLocks noChangeAspect="1"/>
          </p:cNvPicPr>
          <p:nvPr/>
        </p:nvPicPr>
        <p:blipFill>
          <a:blip r:embed="rId2" cstate="print"/>
          <a:srcRect/>
          <a:stretch>
            <a:fillRect/>
          </a:stretch>
        </p:blipFill>
        <p:spPr bwMode="auto">
          <a:xfrm>
            <a:off x="0" y="2209800"/>
            <a:ext cx="3352800" cy="4648200"/>
          </a:xfrm>
          <a:prstGeom prst="rect">
            <a:avLst/>
          </a:prstGeom>
          <a:noFill/>
          <a:ln w="9525">
            <a:noFill/>
            <a:miter lim="800000"/>
            <a:headEnd/>
            <a:tailEnd/>
          </a:ln>
        </p:spPr>
      </p:pic>
      <p:pic>
        <p:nvPicPr>
          <p:cNvPr id="60421" name="Picture 4" descr="medieval_castle_pic.jpg"/>
          <p:cNvPicPr>
            <a:picLocks noChangeAspect="1"/>
          </p:cNvPicPr>
          <p:nvPr/>
        </p:nvPicPr>
        <p:blipFill>
          <a:blip r:embed="rId3" cstate="print"/>
          <a:srcRect/>
          <a:stretch>
            <a:fillRect/>
          </a:stretch>
        </p:blipFill>
        <p:spPr bwMode="auto">
          <a:xfrm>
            <a:off x="3352800" y="2514600"/>
            <a:ext cx="5791200" cy="4343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12775" y="228600"/>
            <a:ext cx="8153400" cy="990600"/>
          </a:xfrm>
        </p:spPr>
        <p:txBody>
          <a:bodyPr/>
          <a:lstStyle/>
          <a:p>
            <a:r>
              <a:rPr lang="en-US" smtClean="0"/>
              <a:t>Medieval Culture</a:t>
            </a:r>
          </a:p>
        </p:txBody>
      </p:sp>
      <p:sp>
        <p:nvSpPr>
          <p:cNvPr id="61443" name="Content Placeholder 2"/>
          <p:cNvSpPr>
            <a:spLocks noGrp="1"/>
          </p:cNvSpPr>
          <p:nvPr>
            <p:ph sz="quarter" idx="1"/>
          </p:nvPr>
        </p:nvSpPr>
        <p:spPr>
          <a:xfrm>
            <a:off x="612775" y="1600200"/>
            <a:ext cx="8153400" cy="4495800"/>
          </a:xfrm>
        </p:spPr>
        <p:txBody>
          <a:bodyPr/>
          <a:lstStyle/>
          <a:p>
            <a:r>
              <a:rPr lang="en-US" smtClean="0"/>
              <a:t>Troubadours and Minstrels popularized nonreligious music in the 11</a:t>
            </a:r>
            <a:r>
              <a:rPr lang="en-US" baseline="30000" smtClean="0"/>
              <a:t>th</a:t>
            </a:r>
            <a:r>
              <a:rPr lang="en-US" smtClean="0"/>
              <a:t> and 12</a:t>
            </a:r>
            <a:r>
              <a:rPr lang="en-US" baseline="30000" smtClean="0"/>
              <a:t>th</a:t>
            </a:r>
            <a:r>
              <a:rPr lang="en-US" smtClean="0"/>
              <a:t> centuries.</a:t>
            </a:r>
          </a:p>
          <a:p>
            <a:r>
              <a:rPr lang="en-US" smtClean="0"/>
              <a:t>Dante Alighieri, Geoffrey Chaucer encourage the use of the vernacular, or native language. </a:t>
            </a:r>
          </a:p>
          <a:p>
            <a:pPr lvl="1"/>
            <a:r>
              <a:rPr lang="en-US" smtClean="0"/>
              <a:t>Latin remains the language of the educated elite, but it became more acceptable to write in the vernacular for serious poetic and literary works. </a:t>
            </a:r>
          </a:p>
          <a:p>
            <a:pPr lvl="2"/>
            <a:r>
              <a:rPr lang="en-US" smtClean="0"/>
              <a:t>Stimulated growth in literacy. </a:t>
            </a:r>
          </a:p>
        </p:txBody>
      </p:sp>
    </p:spTree>
  </p:cSld>
  <p:clrMapOvr>
    <a:masterClrMapping/>
  </p:clrMapOvr>
  <p:transition spd="slow">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12775" y="228600"/>
            <a:ext cx="8153400" cy="990600"/>
          </a:xfrm>
        </p:spPr>
        <p:txBody>
          <a:bodyPr/>
          <a:lstStyle/>
          <a:p>
            <a:r>
              <a:rPr lang="en-US" smtClean="0"/>
              <a:t>Medieval Culture</a:t>
            </a:r>
          </a:p>
        </p:txBody>
      </p:sp>
      <p:sp>
        <p:nvSpPr>
          <p:cNvPr id="3" name="Content Placeholder 2"/>
          <p:cNvSpPr>
            <a:spLocks noGrp="1"/>
          </p:cNvSpPr>
          <p:nvPr>
            <p:ph sz="quarter" idx="1"/>
          </p:nvPr>
        </p:nvSpPr>
        <p:spPr>
          <a:xfrm>
            <a:off x="612775" y="1600200"/>
            <a:ext cx="3730625" cy="4495800"/>
          </a:xfrm>
        </p:spPr>
        <p:txBody>
          <a:bodyPr>
            <a:normAutofit fontScale="92500" lnSpcReduction="20000"/>
          </a:bodyPr>
          <a:lstStyle/>
          <a:p>
            <a:pPr marL="320040" indent="-320040" fontAlgn="auto">
              <a:spcAft>
                <a:spcPts val="0"/>
              </a:spcAft>
              <a:buFont typeface="Wingdings"/>
              <a:buChar char=""/>
              <a:defRPr/>
            </a:pPr>
            <a:r>
              <a:rPr lang="en-US" dirty="0" smtClean="0"/>
              <a:t>Principal philosophy during the Middle Ages was Scholasticism</a:t>
            </a:r>
          </a:p>
          <a:p>
            <a:pPr marL="640080" lvl="1" indent="-274320" fontAlgn="auto">
              <a:spcAft>
                <a:spcPts val="0"/>
              </a:spcAft>
              <a:buFont typeface="Wingdings 2"/>
              <a:buChar char=""/>
              <a:defRPr/>
            </a:pPr>
            <a:r>
              <a:rPr lang="en-US" dirty="0" smtClean="0"/>
              <a:t>Attempted to reconcile reason (logic, the sense, and the learning of the ancient Greeks and Romans like Aristotle) with faith in God and Christianity. </a:t>
            </a:r>
          </a:p>
          <a:p>
            <a:pPr marL="640080" lvl="1" indent="-274320" fontAlgn="auto">
              <a:spcAft>
                <a:spcPts val="0"/>
              </a:spcAft>
              <a:buFont typeface="Wingdings 2"/>
              <a:buChar char=""/>
              <a:defRPr/>
            </a:pPr>
            <a:r>
              <a:rPr lang="en-US" dirty="0" smtClean="0"/>
              <a:t>Thomas Aquinas (1225-1274) was foremost in this field of Philosophy.	</a:t>
            </a:r>
          </a:p>
        </p:txBody>
      </p:sp>
      <p:pic>
        <p:nvPicPr>
          <p:cNvPr id="62468" name="Picture 3" descr="printing press.jpg"/>
          <p:cNvPicPr>
            <a:picLocks noChangeAspect="1"/>
          </p:cNvPicPr>
          <p:nvPr/>
        </p:nvPicPr>
        <p:blipFill>
          <a:blip r:embed="rId2" cstate="print"/>
          <a:srcRect/>
          <a:stretch>
            <a:fillRect/>
          </a:stretch>
        </p:blipFill>
        <p:spPr bwMode="auto">
          <a:xfrm>
            <a:off x="4648200" y="1600200"/>
            <a:ext cx="4295775" cy="4953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612775" y="228600"/>
            <a:ext cx="8153400" cy="990600"/>
          </a:xfrm>
        </p:spPr>
        <p:txBody>
          <a:bodyPr/>
          <a:lstStyle/>
          <a:p>
            <a:r>
              <a:rPr lang="en-US" smtClean="0"/>
              <a:t>Medieval Culture</a:t>
            </a:r>
          </a:p>
        </p:txBody>
      </p:sp>
      <p:sp>
        <p:nvSpPr>
          <p:cNvPr id="3" name="Content Placeholder 2"/>
          <p:cNvSpPr>
            <a:spLocks noGrp="1"/>
          </p:cNvSpPr>
          <p:nvPr>
            <p:ph sz="quarter" idx="1"/>
          </p:nvPr>
        </p:nvSpPr>
        <p:spPr>
          <a:xfrm>
            <a:off x="612775" y="1600200"/>
            <a:ext cx="8153400" cy="4495800"/>
          </a:xfrm>
        </p:spPr>
        <p:txBody>
          <a:bodyPr>
            <a:normAutofit/>
          </a:bodyPr>
          <a:lstStyle/>
          <a:p>
            <a:r>
              <a:rPr lang="en-US" sz="2700" smtClean="0"/>
              <a:t>Between 1436 and 1437, Johannes Gutenberg (German) developed the concept of the Printing Press.</a:t>
            </a:r>
          </a:p>
          <a:p>
            <a:pPr lvl="1"/>
            <a:r>
              <a:rPr lang="en-US" sz="2400" smtClean="0"/>
              <a:t>Originated in China, possibly Korea.</a:t>
            </a:r>
          </a:p>
          <a:p>
            <a:pPr lvl="1"/>
            <a:r>
              <a:rPr lang="en-US" sz="2400" smtClean="0"/>
              <a:t>Block printing was expensive…Gutenberg created a movable-type printing press in which individual, reusable, metal characters could be placed in a frame to form text.</a:t>
            </a:r>
          </a:p>
          <a:p>
            <a:pPr lvl="2"/>
            <a:r>
              <a:rPr lang="en-US" sz="2100" smtClean="0"/>
              <a:t>Raised literacy rates</a:t>
            </a:r>
          </a:p>
          <a:p>
            <a:pPr lvl="2"/>
            <a:r>
              <a:rPr lang="en-US" sz="2100" smtClean="0"/>
              <a:t>Spread information</a:t>
            </a:r>
          </a:p>
          <a:p>
            <a:pPr lvl="2"/>
            <a:r>
              <a:rPr lang="en-US" sz="2100" smtClean="0"/>
              <a:t>Increased the impact of new ideas and scientific theories</a:t>
            </a:r>
          </a:p>
          <a:p>
            <a:pPr lvl="2"/>
            <a:r>
              <a:rPr lang="en-US" sz="2100" smtClean="0"/>
              <a:t>Encouraged the expansion of libraries and universities.</a:t>
            </a:r>
          </a:p>
          <a:p>
            <a:pPr lvl="2"/>
            <a:r>
              <a:rPr lang="en-US" sz="2100" smtClean="0"/>
              <a:t>Indispensable role in the Renaissance, Protestant Reformation, etc.</a:t>
            </a:r>
          </a:p>
          <a:p>
            <a:endParaRPr lang="en-US" sz="2700" smtClean="0"/>
          </a:p>
        </p:txBody>
      </p:sp>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3"/>
          <p:cNvSpPr>
            <a:spLocks noGrp="1"/>
          </p:cNvSpPr>
          <p:nvPr>
            <p:ph type="title"/>
          </p:nvPr>
        </p:nvSpPr>
        <p:spPr/>
        <p:txBody>
          <a:bodyPr/>
          <a:lstStyle/>
          <a:p>
            <a:r>
              <a:rPr lang="en-US" smtClean="0"/>
              <a:t>Notre Dame Cathedral</a:t>
            </a:r>
          </a:p>
        </p:txBody>
      </p:sp>
      <p:pic>
        <p:nvPicPr>
          <p:cNvPr id="64515" name="Content Placeholder 6" descr="notre-dame.jpg"/>
          <p:cNvPicPr>
            <a:picLocks noGrp="1" noChangeAspect="1"/>
          </p:cNvPicPr>
          <p:nvPr>
            <p:ph sz="quarter" idx="1"/>
          </p:nvPr>
        </p:nvPicPr>
        <p:blipFill>
          <a:blip r:embed="rId2" cstate="print"/>
          <a:srcRect/>
          <a:stretch>
            <a:fillRect/>
          </a:stretch>
        </p:blipFill>
        <p:spPr>
          <a:xfrm>
            <a:off x="0" y="1676400"/>
            <a:ext cx="5203825" cy="3902075"/>
          </a:xfrm>
        </p:spPr>
      </p:pic>
      <p:pic>
        <p:nvPicPr>
          <p:cNvPr id="64516" name="Content Placeholder 7" descr="notre.jpg"/>
          <p:cNvPicPr>
            <a:picLocks noGrp="1" noChangeAspect="1"/>
          </p:cNvPicPr>
          <p:nvPr>
            <p:ph sz="quarter" idx="2"/>
          </p:nvPr>
        </p:nvPicPr>
        <p:blipFill>
          <a:blip r:embed="rId3" cstate="print"/>
          <a:srcRect/>
          <a:stretch>
            <a:fillRect/>
          </a:stretch>
        </p:blipFill>
        <p:spPr>
          <a:xfrm>
            <a:off x="4114800" y="2895600"/>
            <a:ext cx="4953000" cy="3962400"/>
          </a:xfrm>
        </p:spPr>
      </p:pic>
    </p:spTree>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554</TotalTime>
  <Words>3465</Words>
  <Application>Microsoft Office PowerPoint</Application>
  <PresentationFormat>On-screen Show (4:3)</PresentationFormat>
  <Paragraphs>326</Paragraphs>
  <Slides>55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Tw Cen MT</vt:lpstr>
      <vt:lpstr>Arial</vt:lpstr>
      <vt:lpstr>Wingdings</vt:lpstr>
      <vt:lpstr>Wingdings 2</vt:lpstr>
      <vt:lpstr>Calibri</vt:lpstr>
      <vt:lpstr>Median</vt:lpstr>
      <vt:lpstr>Europe during the Middle Ages and the Renaissance</vt:lpstr>
      <vt:lpstr>Periodization</vt:lpstr>
      <vt:lpstr>Feudalism</vt:lpstr>
      <vt:lpstr>Feudalism</vt:lpstr>
      <vt:lpstr>Feudalism</vt:lpstr>
      <vt:lpstr>Manorialism</vt:lpstr>
      <vt:lpstr>Manorialism</vt:lpstr>
      <vt:lpstr>Economy of the Middle Ages</vt:lpstr>
      <vt:lpstr>Christianity</vt:lpstr>
      <vt:lpstr>Christianity</vt:lpstr>
      <vt:lpstr>Christianity</vt:lpstr>
      <vt:lpstr>Christianity</vt:lpstr>
      <vt:lpstr>Early Kingdoms</vt:lpstr>
      <vt:lpstr>Early Kingdoms</vt:lpstr>
      <vt:lpstr>Slide 15</vt:lpstr>
      <vt:lpstr>Early Nations…</vt:lpstr>
      <vt:lpstr>The Vikings</vt:lpstr>
      <vt:lpstr>England and France</vt:lpstr>
      <vt:lpstr>England and France</vt:lpstr>
      <vt:lpstr>England and France</vt:lpstr>
      <vt:lpstr>England and France</vt:lpstr>
      <vt:lpstr>Slide 22</vt:lpstr>
      <vt:lpstr>Central and Southern Europe</vt:lpstr>
      <vt:lpstr>Central and Southern Europe</vt:lpstr>
      <vt:lpstr>Central and Southern Europe-movement towards centralization</vt:lpstr>
      <vt:lpstr>Central and Southern Europe</vt:lpstr>
      <vt:lpstr>Slide 27</vt:lpstr>
      <vt:lpstr>Spain and Portugal</vt:lpstr>
      <vt:lpstr>Slide 29</vt:lpstr>
      <vt:lpstr>Slide 30</vt:lpstr>
      <vt:lpstr>Spain and Portugal</vt:lpstr>
      <vt:lpstr>Eastern Europe and Byzantium</vt:lpstr>
      <vt:lpstr>Eastern Europe and Byzantium</vt:lpstr>
      <vt:lpstr>The Crusades</vt:lpstr>
      <vt:lpstr>The Crusades</vt:lpstr>
      <vt:lpstr>Slide 36</vt:lpstr>
      <vt:lpstr>Effects of the Crusades</vt:lpstr>
      <vt:lpstr>Urbanization</vt:lpstr>
      <vt:lpstr>Urbanization</vt:lpstr>
      <vt:lpstr>Urbanization</vt:lpstr>
      <vt:lpstr>Social Stress</vt:lpstr>
      <vt:lpstr>Social Stress</vt:lpstr>
      <vt:lpstr>Slide 43</vt:lpstr>
      <vt:lpstr>Slide 44</vt:lpstr>
      <vt:lpstr>Women in Medieval Europe</vt:lpstr>
      <vt:lpstr>Women in Medieval Society</vt:lpstr>
      <vt:lpstr>Medieval Culture</vt:lpstr>
      <vt:lpstr>Medieval Culture</vt:lpstr>
      <vt:lpstr>Medieval Culture</vt:lpstr>
      <vt:lpstr>Medieval Culture</vt:lpstr>
      <vt:lpstr>Medieval Culture</vt:lpstr>
      <vt:lpstr>Medieval Culture</vt:lpstr>
      <vt:lpstr>Medieval Culture</vt:lpstr>
      <vt:lpstr>Medieval Culture</vt:lpstr>
      <vt:lpstr>Notre Dame Cathedral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 during the Middle Ages and the Renaissance</dc:title>
  <dc:creator>bill</dc:creator>
  <cp:lastModifiedBy>alase</cp:lastModifiedBy>
  <cp:revision>42</cp:revision>
  <dcterms:created xsi:type="dcterms:W3CDTF">2008-06-01T11:21:20Z</dcterms:created>
  <dcterms:modified xsi:type="dcterms:W3CDTF">2010-11-18T20:16:13Z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TC300002451033</vt:lpwstr>
  </property>
</Properties>
</file>