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72" y="19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1254AFC-480E-473F-B49C-4296EC0FBF04}" type="datetimeFigureOut">
              <a:rPr lang="en-US" smtClean="0"/>
              <a:t>9/30/2013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443097-26E2-4BDB-B583-0F5266AE6914}" type="slidenum">
              <a:rPr lang="en-US" smtClean="0"/>
              <a:t>‹#›</a:t>
            </a:fld>
            <a:endParaRPr lang="en-US"/>
          </a:p>
        </p:txBody>
      </p:sp>
    </p:spTree>
    <p:extLst>
      <p:ext uri="{BB962C8B-B14F-4D97-AF65-F5344CB8AC3E}">
        <p14:creationId xmlns:p14="http://schemas.microsoft.com/office/powerpoint/2010/main" val="1422829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254AFC-480E-473F-B49C-4296EC0FBF04}" type="datetimeFigureOut">
              <a:rPr lang="en-US" smtClean="0"/>
              <a:t>9/30/2013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443097-26E2-4BDB-B583-0F5266AE6914}" type="slidenum">
              <a:rPr lang="en-US" smtClean="0"/>
              <a:t>‹#›</a:t>
            </a:fld>
            <a:endParaRPr lang="en-US"/>
          </a:p>
        </p:txBody>
      </p:sp>
    </p:spTree>
    <p:extLst>
      <p:ext uri="{BB962C8B-B14F-4D97-AF65-F5344CB8AC3E}">
        <p14:creationId xmlns:p14="http://schemas.microsoft.com/office/powerpoint/2010/main" val="4134883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254AFC-480E-473F-B49C-4296EC0FBF04}" type="datetimeFigureOut">
              <a:rPr lang="en-US" smtClean="0"/>
              <a:t>9/30/2013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443097-26E2-4BDB-B583-0F5266AE6914}" type="slidenum">
              <a:rPr lang="en-US" smtClean="0"/>
              <a:t>‹#›</a:t>
            </a:fld>
            <a:endParaRPr lang="en-US"/>
          </a:p>
        </p:txBody>
      </p:sp>
    </p:spTree>
    <p:extLst>
      <p:ext uri="{BB962C8B-B14F-4D97-AF65-F5344CB8AC3E}">
        <p14:creationId xmlns:p14="http://schemas.microsoft.com/office/powerpoint/2010/main" val="1669520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254AFC-480E-473F-B49C-4296EC0FBF04}" type="datetimeFigureOut">
              <a:rPr lang="en-US" smtClean="0"/>
              <a:t>9/30/2013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443097-26E2-4BDB-B583-0F5266AE6914}" type="slidenum">
              <a:rPr lang="en-US" smtClean="0"/>
              <a:t>‹#›</a:t>
            </a:fld>
            <a:endParaRPr lang="en-US"/>
          </a:p>
        </p:txBody>
      </p:sp>
    </p:spTree>
    <p:extLst>
      <p:ext uri="{BB962C8B-B14F-4D97-AF65-F5344CB8AC3E}">
        <p14:creationId xmlns:p14="http://schemas.microsoft.com/office/powerpoint/2010/main" val="3989320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254AFC-480E-473F-B49C-4296EC0FBF04}" type="datetimeFigureOut">
              <a:rPr lang="en-US" smtClean="0"/>
              <a:t>9/30/2013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443097-26E2-4BDB-B583-0F5266AE6914}" type="slidenum">
              <a:rPr lang="en-US" smtClean="0"/>
              <a:t>‹#›</a:t>
            </a:fld>
            <a:endParaRPr lang="en-US"/>
          </a:p>
        </p:txBody>
      </p:sp>
    </p:spTree>
    <p:extLst>
      <p:ext uri="{BB962C8B-B14F-4D97-AF65-F5344CB8AC3E}">
        <p14:creationId xmlns:p14="http://schemas.microsoft.com/office/powerpoint/2010/main" val="2019337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1254AFC-480E-473F-B49C-4296EC0FBF04}" type="datetimeFigureOut">
              <a:rPr lang="en-US" smtClean="0"/>
              <a:t>9/30/2013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443097-26E2-4BDB-B583-0F5266AE6914}" type="slidenum">
              <a:rPr lang="en-US" smtClean="0"/>
              <a:t>‹#›</a:t>
            </a:fld>
            <a:endParaRPr lang="en-US"/>
          </a:p>
        </p:txBody>
      </p:sp>
    </p:spTree>
    <p:extLst>
      <p:ext uri="{BB962C8B-B14F-4D97-AF65-F5344CB8AC3E}">
        <p14:creationId xmlns:p14="http://schemas.microsoft.com/office/powerpoint/2010/main" val="518215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254AFC-480E-473F-B49C-4296EC0FBF04}" type="datetimeFigureOut">
              <a:rPr lang="en-US" smtClean="0"/>
              <a:t>9/30/2013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443097-26E2-4BDB-B583-0F5266AE6914}" type="slidenum">
              <a:rPr lang="en-US" smtClean="0"/>
              <a:t>‹#›</a:t>
            </a:fld>
            <a:endParaRPr lang="en-US"/>
          </a:p>
        </p:txBody>
      </p:sp>
    </p:spTree>
    <p:extLst>
      <p:ext uri="{BB962C8B-B14F-4D97-AF65-F5344CB8AC3E}">
        <p14:creationId xmlns:p14="http://schemas.microsoft.com/office/powerpoint/2010/main" val="3417691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254AFC-480E-473F-B49C-4296EC0FBF04}" type="datetimeFigureOut">
              <a:rPr lang="en-US" smtClean="0"/>
              <a:t>9/30/2013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443097-26E2-4BDB-B583-0F5266AE6914}" type="slidenum">
              <a:rPr lang="en-US" smtClean="0"/>
              <a:t>‹#›</a:t>
            </a:fld>
            <a:endParaRPr lang="en-US"/>
          </a:p>
        </p:txBody>
      </p:sp>
    </p:spTree>
    <p:extLst>
      <p:ext uri="{BB962C8B-B14F-4D97-AF65-F5344CB8AC3E}">
        <p14:creationId xmlns:p14="http://schemas.microsoft.com/office/powerpoint/2010/main" val="1023542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254AFC-480E-473F-B49C-4296EC0FBF04}" type="datetimeFigureOut">
              <a:rPr lang="en-US" smtClean="0"/>
              <a:t>9/30/2013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443097-26E2-4BDB-B583-0F5266AE6914}" type="slidenum">
              <a:rPr lang="en-US" smtClean="0"/>
              <a:t>‹#›</a:t>
            </a:fld>
            <a:endParaRPr lang="en-US"/>
          </a:p>
        </p:txBody>
      </p:sp>
    </p:spTree>
    <p:extLst>
      <p:ext uri="{BB962C8B-B14F-4D97-AF65-F5344CB8AC3E}">
        <p14:creationId xmlns:p14="http://schemas.microsoft.com/office/powerpoint/2010/main" val="169382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254AFC-480E-473F-B49C-4296EC0FBF04}" type="datetimeFigureOut">
              <a:rPr lang="en-US" smtClean="0"/>
              <a:t>9/30/2013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443097-26E2-4BDB-B583-0F5266AE6914}" type="slidenum">
              <a:rPr lang="en-US" smtClean="0"/>
              <a:t>‹#›</a:t>
            </a:fld>
            <a:endParaRPr lang="en-US"/>
          </a:p>
        </p:txBody>
      </p:sp>
    </p:spTree>
    <p:extLst>
      <p:ext uri="{BB962C8B-B14F-4D97-AF65-F5344CB8AC3E}">
        <p14:creationId xmlns:p14="http://schemas.microsoft.com/office/powerpoint/2010/main" val="3289067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254AFC-480E-473F-B49C-4296EC0FBF04}" type="datetimeFigureOut">
              <a:rPr lang="en-US" smtClean="0"/>
              <a:t>9/30/2013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443097-26E2-4BDB-B583-0F5266AE6914}" type="slidenum">
              <a:rPr lang="en-US" smtClean="0"/>
              <a:t>‹#›</a:t>
            </a:fld>
            <a:endParaRPr lang="en-US"/>
          </a:p>
        </p:txBody>
      </p:sp>
    </p:spTree>
    <p:extLst>
      <p:ext uri="{BB962C8B-B14F-4D97-AF65-F5344CB8AC3E}">
        <p14:creationId xmlns:p14="http://schemas.microsoft.com/office/powerpoint/2010/main" val="2318605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254AFC-480E-473F-B49C-4296EC0FBF04}" type="datetimeFigureOut">
              <a:rPr lang="en-US" smtClean="0"/>
              <a:t>9/30/2013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443097-26E2-4BDB-B583-0F5266AE6914}" type="slidenum">
              <a:rPr lang="en-US" smtClean="0"/>
              <a:t>‹#›</a:t>
            </a:fld>
            <a:endParaRPr lang="en-US"/>
          </a:p>
        </p:txBody>
      </p:sp>
    </p:spTree>
    <p:extLst>
      <p:ext uri="{BB962C8B-B14F-4D97-AF65-F5344CB8AC3E}">
        <p14:creationId xmlns:p14="http://schemas.microsoft.com/office/powerpoint/2010/main" val="3593118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
            <a:ext cx="7162800" cy="762000"/>
          </a:xfrm>
        </p:spPr>
        <p:txBody>
          <a:bodyPr>
            <a:normAutofit/>
          </a:bodyPr>
          <a:lstStyle/>
          <a:p>
            <a:pPr algn="l"/>
            <a:r>
              <a:rPr lang="en-US" sz="1200" dirty="0" smtClean="0"/>
              <a:t>Name:__________________________</a:t>
            </a:r>
            <a:endParaRPr lang="en-US" sz="1200" dirty="0"/>
          </a:p>
        </p:txBody>
      </p:sp>
      <p:sp>
        <p:nvSpPr>
          <p:cNvPr id="3" name="Subtitle 2"/>
          <p:cNvSpPr>
            <a:spLocks noGrp="1"/>
          </p:cNvSpPr>
          <p:nvPr>
            <p:ph type="subTitle" idx="1"/>
          </p:nvPr>
        </p:nvSpPr>
        <p:spPr>
          <a:xfrm>
            <a:off x="152400" y="2969236"/>
            <a:ext cx="8915400" cy="3507764"/>
          </a:xfrm>
        </p:spPr>
        <p:txBody>
          <a:bodyPr>
            <a:normAutofit fontScale="25000" lnSpcReduction="20000"/>
          </a:bodyPr>
          <a:lstStyle/>
          <a:p>
            <a:pPr algn="l"/>
            <a:r>
              <a:rPr lang="en-GB" sz="4800" dirty="0" smtClean="0">
                <a:solidFill>
                  <a:schemeClr val="tx1"/>
                </a:solidFill>
              </a:rPr>
              <a:t>A </a:t>
            </a:r>
            <a:r>
              <a:rPr lang="en-GB" sz="4800" dirty="0">
                <a:solidFill>
                  <a:schemeClr val="tx1"/>
                </a:solidFill>
              </a:rPr>
              <a:t>neuron is a specialised nerve cell that receives, processes, and transmits information to other cells in the body. Biochemical substances called neurotransmitters carry this information. Neurotransmitters have been studied quite a bit in relation to psychology and human behaviour. What we have found is that several neurotransmitters play a role in the way we behave, learn, the way we feel, and sleep. Your job is to discuss, not list, ways in which the following neurotransmitters influence our emotions, thoughts, and behaviours.</a:t>
            </a:r>
            <a:endParaRPr lang="en-US" sz="4800" dirty="0">
              <a:solidFill>
                <a:schemeClr val="tx1"/>
              </a:solidFill>
            </a:endParaRPr>
          </a:p>
          <a:p>
            <a:pPr algn="l"/>
            <a:r>
              <a:rPr lang="en-GB" sz="4800" dirty="0">
                <a:solidFill>
                  <a:schemeClr val="tx1"/>
                </a:solidFill>
              </a:rPr>
              <a:t> </a:t>
            </a:r>
            <a:endParaRPr lang="en-US" sz="4800" dirty="0">
              <a:solidFill>
                <a:schemeClr val="tx1"/>
              </a:solidFill>
            </a:endParaRPr>
          </a:p>
          <a:p>
            <a:pPr marL="685800" lvl="0" indent="-685800" algn="l">
              <a:buFont typeface="Wingdings" pitchFamily="2" charset="2"/>
              <a:buChar char="Ø"/>
            </a:pPr>
            <a:r>
              <a:rPr lang="en-GB" sz="4800" dirty="0" smtClean="0">
                <a:solidFill>
                  <a:schemeClr val="tx1"/>
                </a:solidFill>
              </a:rPr>
              <a:t>Acetylcholine</a:t>
            </a:r>
          </a:p>
          <a:p>
            <a:pPr lvl="0" algn="l"/>
            <a:endParaRPr lang="en-GB" sz="4800" dirty="0">
              <a:solidFill>
                <a:schemeClr val="tx1"/>
              </a:solidFill>
            </a:endParaRPr>
          </a:p>
          <a:p>
            <a:pPr lvl="0" algn="l"/>
            <a:endParaRPr lang="en-GB" sz="4800" dirty="0" smtClean="0">
              <a:solidFill>
                <a:schemeClr val="tx1"/>
              </a:solidFill>
            </a:endParaRPr>
          </a:p>
          <a:p>
            <a:pPr lvl="0" algn="l"/>
            <a:r>
              <a:rPr lang="en-GB" sz="4800" dirty="0" smtClean="0">
                <a:solidFill>
                  <a:schemeClr val="tx1"/>
                </a:solidFill>
              </a:rPr>
              <a:t>					</a:t>
            </a:r>
            <a:r>
              <a:rPr lang="en-GB" dirty="0"/>
              <a:t>    </a:t>
            </a:r>
            <a:endParaRPr lang="en-US" dirty="0"/>
          </a:p>
          <a:p>
            <a:r>
              <a:rPr lang="en-GB" dirty="0"/>
              <a:t> </a:t>
            </a:r>
            <a:endParaRPr lang="en-US" dirty="0"/>
          </a:p>
          <a:p>
            <a:pPr marL="457200" indent="-457200" algn="l">
              <a:buFont typeface="Wingdings" pitchFamily="2" charset="2"/>
              <a:buChar char="Ø"/>
            </a:pPr>
            <a:r>
              <a:rPr lang="en-GB" sz="4800" dirty="0"/>
              <a:t> </a:t>
            </a:r>
            <a:r>
              <a:rPr lang="en-GB" sz="4800" dirty="0" smtClean="0"/>
              <a:t>      </a:t>
            </a:r>
            <a:r>
              <a:rPr lang="en-GB" sz="4800" dirty="0" smtClean="0">
                <a:solidFill>
                  <a:schemeClr val="tx1"/>
                </a:solidFill>
              </a:rPr>
              <a:t>Dopamine</a:t>
            </a:r>
          </a:p>
          <a:p>
            <a:pPr marL="685800" indent="-685800" algn="l">
              <a:buFont typeface="Wingdings" pitchFamily="2" charset="2"/>
              <a:buChar char="Ø"/>
            </a:pPr>
            <a:endParaRPr lang="en-GB" sz="4800" dirty="0">
              <a:solidFill>
                <a:schemeClr val="tx1"/>
              </a:solidFill>
            </a:endParaRPr>
          </a:p>
          <a:p>
            <a:pPr marL="685800" indent="-685800" algn="l">
              <a:buFont typeface="Wingdings" pitchFamily="2" charset="2"/>
              <a:buChar char="Ø"/>
            </a:pPr>
            <a:endParaRPr lang="en-GB" sz="4800" dirty="0" smtClean="0">
              <a:solidFill>
                <a:schemeClr val="tx1"/>
              </a:solidFill>
            </a:endParaRPr>
          </a:p>
          <a:p>
            <a:pPr marL="685800" indent="-685800" algn="l">
              <a:buFont typeface="Wingdings" pitchFamily="2" charset="2"/>
              <a:buChar char="Ø"/>
            </a:pPr>
            <a:endParaRPr lang="en-GB" sz="4800" dirty="0">
              <a:solidFill>
                <a:schemeClr val="tx1"/>
              </a:solidFill>
            </a:endParaRPr>
          </a:p>
          <a:p>
            <a:pPr marL="685800" indent="-685800" algn="l">
              <a:buFont typeface="Wingdings" pitchFamily="2" charset="2"/>
              <a:buChar char="Ø"/>
            </a:pPr>
            <a:endParaRPr lang="en-GB" sz="4800" dirty="0" smtClean="0">
              <a:solidFill>
                <a:schemeClr val="tx1"/>
              </a:solidFill>
            </a:endParaRPr>
          </a:p>
          <a:p>
            <a:pPr marL="685800" indent="-685800" algn="l">
              <a:buFont typeface="Wingdings" pitchFamily="2" charset="2"/>
              <a:buChar char="Ø"/>
            </a:pPr>
            <a:endParaRPr lang="en-US" sz="4800" dirty="0">
              <a:solidFill>
                <a:schemeClr val="tx1"/>
              </a:solidFill>
            </a:endParaRPr>
          </a:p>
          <a:p>
            <a:pPr marL="685800" lvl="0" indent="-685800" algn="l">
              <a:buFont typeface="Wingdings" pitchFamily="2" charset="2"/>
              <a:buChar char="Ø"/>
            </a:pPr>
            <a:r>
              <a:rPr lang="en-GB" sz="4800" dirty="0">
                <a:solidFill>
                  <a:schemeClr val="tx1"/>
                </a:solidFill>
              </a:rPr>
              <a:t>Nor epinephrine</a:t>
            </a:r>
            <a:endParaRPr lang="en-US" sz="4800" dirty="0">
              <a:solidFill>
                <a:schemeClr val="tx1"/>
              </a:solidFill>
            </a:endParaRPr>
          </a:p>
          <a:p>
            <a:r>
              <a:rPr lang="en-GB" dirty="0"/>
              <a:t> </a:t>
            </a:r>
            <a:endParaRPr lang="en-US" dirty="0"/>
          </a:p>
          <a:p>
            <a:r>
              <a:rPr lang="en-GB" dirty="0"/>
              <a:t> </a:t>
            </a:r>
            <a:endParaRPr lang="en-US" dirty="0"/>
          </a:p>
          <a:p>
            <a:r>
              <a:rPr lang="en-GB" dirty="0"/>
              <a:t> </a:t>
            </a:r>
            <a:endParaRPr lang="en-US" dirty="0"/>
          </a:p>
          <a:p>
            <a:r>
              <a:rPr lang="en-GB" dirty="0"/>
              <a:t> </a:t>
            </a:r>
            <a:endParaRPr lang="en-US" dirty="0"/>
          </a:p>
          <a:p>
            <a:r>
              <a:rPr lang="en-GB" dirty="0"/>
              <a:t> </a:t>
            </a:r>
            <a:endParaRPr lang="en-US" dirty="0"/>
          </a:p>
          <a:p>
            <a:r>
              <a:rPr lang="en-GB" dirty="0"/>
              <a:t> </a:t>
            </a:r>
            <a:endParaRPr lang="en-US" dirty="0"/>
          </a:p>
          <a:p>
            <a:r>
              <a:rPr lang="en-GB" dirty="0"/>
              <a:t> </a:t>
            </a:r>
            <a:endParaRPr lang="en-US" dirty="0"/>
          </a:p>
          <a:p>
            <a:r>
              <a:rPr lang="en-GB" dirty="0"/>
              <a:t> </a:t>
            </a:r>
            <a:endParaRPr lang="en-US" dirty="0"/>
          </a:p>
          <a:p>
            <a:pPr lvl="0"/>
            <a:endParaRPr lang="en-US" dirty="0"/>
          </a:p>
          <a:p>
            <a:r>
              <a:rPr lang="en-GB" dirty="0"/>
              <a:t> </a:t>
            </a:r>
            <a:endParaRPr lang="en-US" dirty="0"/>
          </a:p>
          <a:p>
            <a:r>
              <a:rPr lang="en-GB" dirty="0"/>
              <a:t> </a:t>
            </a:r>
            <a:endParaRPr lang="en-US" dirty="0"/>
          </a:p>
          <a:p>
            <a:r>
              <a:rPr lang="en-GB" dirty="0"/>
              <a:t> </a:t>
            </a:r>
            <a:endParaRPr lang="en-US"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381000"/>
            <a:ext cx="4495800" cy="2588236"/>
          </a:xfrm>
          <a:prstGeom prst="rect">
            <a:avLst/>
          </a:prstGeom>
        </p:spPr>
      </p:pic>
    </p:spTree>
    <p:extLst>
      <p:ext uri="{BB962C8B-B14F-4D97-AF65-F5344CB8AC3E}">
        <p14:creationId xmlns:p14="http://schemas.microsoft.com/office/powerpoint/2010/main" val="428347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76200"/>
            <a:ext cx="8686800" cy="6370975"/>
          </a:xfrm>
          <a:prstGeom prst="rect">
            <a:avLst/>
          </a:prstGeom>
        </p:spPr>
        <p:txBody>
          <a:bodyPr wrap="square">
            <a:spAutoFit/>
          </a:bodyPr>
          <a:lstStyle/>
          <a:p>
            <a:pPr marL="171450" lvl="0" indent="-171450">
              <a:buFont typeface="Wingdings" pitchFamily="2" charset="2"/>
              <a:buChar char="Ø"/>
            </a:pPr>
            <a:r>
              <a:rPr lang="en-GB" sz="1200" dirty="0"/>
              <a:t>Serotonin</a:t>
            </a:r>
            <a:endParaRPr lang="en-US" sz="1200" dirty="0"/>
          </a:p>
          <a:p>
            <a:r>
              <a:rPr lang="en-GB" sz="1200" dirty="0"/>
              <a:t> </a:t>
            </a:r>
            <a:endParaRPr lang="en-US" sz="1200" dirty="0"/>
          </a:p>
          <a:p>
            <a:endParaRPr lang="en-US" sz="1200" dirty="0"/>
          </a:p>
          <a:p>
            <a:r>
              <a:rPr lang="en-GB" sz="1200" dirty="0"/>
              <a:t> </a:t>
            </a:r>
            <a:endParaRPr lang="en-US" sz="1200" dirty="0"/>
          </a:p>
          <a:p>
            <a:r>
              <a:rPr lang="en-GB" sz="1200" dirty="0"/>
              <a:t> </a:t>
            </a:r>
            <a:endParaRPr lang="en-US" sz="1200" dirty="0"/>
          </a:p>
          <a:p>
            <a:r>
              <a:rPr lang="en-GB" sz="1200" dirty="0"/>
              <a:t> </a:t>
            </a:r>
            <a:endParaRPr lang="en-US" sz="1200" dirty="0"/>
          </a:p>
          <a:p>
            <a:pPr marL="171450" lvl="0" indent="-171450">
              <a:buFont typeface="Wingdings" pitchFamily="2" charset="2"/>
              <a:buChar char="Ø"/>
            </a:pPr>
            <a:r>
              <a:rPr lang="en-GB" sz="1200" dirty="0"/>
              <a:t>GABA (gamma-</a:t>
            </a:r>
            <a:r>
              <a:rPr lang="en-GB" sz="1200" dirty="0" err="1"/>
              <a:t>aminobutyric</a:t>
            </a:r>
            <a:r>
              <a:rPr lang="en-GB" sz="1200" dirty="0"/>
              <a:t> acid)</a:t>
            </a:r>
            <a:endParaRPr lang="en-US" sz="1200" dirty="0"/>
          </a:p>
          <a:p>
            <a:r>
              <a:rPr lang="en-GB" sz="1200" dirty="0"/>
              <a:t>  </a:t>
            </a:r>
            <a:endParaRPr lang="en-US" sz="1200" dirty="0"/>
          </a:p>
          <a:p>
            <a:endParaRPr lang="en-US" sz="1200" dirty="0" smtClean="0"/>
          </a:p>
          <a:p>
            <a:endParaRPr lang="en-US" sz="1200" dirty="0"/>
          </a:p>
          <a:p>
            <a:endParaRPr lang="en-US" sz="1200" dirty="0"/>
          </a:p>
          <a:p>
            <a:pPr marL="171450" lvl="0" indent="-171450">
              <a:buFont typeface="Wingdings" pitchFamily="2" charset="2"/>
              <a:buChar char="Ø"/>
            </a:pPr>
            <a:r>
              <a:rPr lang="en-GB" sz="1200" dirty="0"/>
              <a:t>Glutamate</a:t>
            </a:r>
            <a:endParaRPr lang="en-US" sz="1200" dirty="0"/>
          </a:p>
          <a:p>
            <a:r>
              <a:rPr lang="en-GB" sz="1200" dirty="0"/>
              <a:t> </a:t>
            </a:r>
            <a:endParaRPr lang="en-US" sz="1200" dirty="0"/>
          </a:p>
          <a:p>
            <a:r>
              <a:rPr lang="en-GB" sz="1200" dirty="0"/>
              <a:t> </a:t>
            </a:r>
            <a:endParaRPr lang="en-US" sz="1200" dirty="0"/>
          </a:p>
          <a:p>
            <a:r>
              <a:rPr lang="en-GB" sz="1200" dirty="0"/>
              <a:t> </a:t>
            </a:r>
            <a:endParaRPr lang="en-US" sz="1200" dirty="0"/>
          </a:p>
          <a:p>
            <a:r>
              <a:rPr lang="en-GB" sz="1200" dirty="0"/>
              <a:t> </a:t>
            </a:r>
            <a:endParaRPr lang="en-US" sz="1200" dirty="0"/>
          </a:p>
          <a:p>
            <a:r>
              <a:rPr lang="en-GB" sz="1200" dirty="0"/>
              <a:t> </a:t>
            </a:r>
            <a:endParaRPr lang="en-US" sz="1200" dirty="0"/>
          </a:p>
          <a:p>
            <a:r>
              <a:rPr lang="en-GB" sz="1200" dirty="0"/>
              <a:t> </a:t>
            </a:r>
            <a:endParaRPr lang="en-US" sz="1200" dirty="0"/>
          </a:p>
          <a:p>
            <a:pPr marL="171450" lvl="0" indent="-171450">
              <a:buFont typeface="Wingdings" pitchFamily="2" charset="2"/>
              <a:buChar char="Ø"/>
            </a:pPr>
            <a:r>
              <a:rPr lang="en-GB" sz="1200" dirty="0"/>
              <a:t>CCK (</a:t>
            </a:r>
            <a:r>
              <a:rPr lang="en-GB" sz="1200" dirty="0" err="1"/>
              <a:t>Choleystokinin</a:t>
            </a:r>
            <a:r>
              <a:rPr lang="en-GB" sz="1200" dirty="0"/>
              <a:t>)</a:t>
            </a:r>
            <a:endParaRPr lang="en-US" sz="1200" dirty="0"/>
          </a:p>
          <a:p>
            <a:r>
              <a:rPr lang="en-GB" sz="1200" dirty="0"/>
              <a:t> </a:t>
            </a:r>
            <a:endParaRPr lang="en-US" sz="1200" dirty="0"/>
          </a:p>
          <a:p>
            <a:r>
              <a:rPr lang="en-GB" sz="1200" dirty="0"/>
              <a:t> </a:t>
            </a:r>
            <a:endParaRPr lang="en-US" sz="1200" dirty="0"/>
          </a:p>
          <a:p>
            <a:r>
              <a:rPr lang="en-GB" sz="1200" dirty="0"/>
              <a:t> </a:t>
            </a:r>
            <a:endParaRPr lang="en-US" sz="1200" dirty="0"/>
          </a:p>
          <a:p>
            <a:r>
              <a:rPr lang="en-GB" sz="1200" dirty="0"/>
              <a:t> </a:t>
            </a:r>
            <a:endParaRPr lang="en-US" sz="1200" dirty="0"/>
          </a:p>
          <a:p>
            <a:r>
              <a:rPr lang="en-GB" sz="1200" dirty="0"/>
              <a:t> </a:t>
            </a:r>
            <a:endParaRPr lang="en-US" sz="1200" dirty="0"/>
          </a:p>
          <a:p>
            <a:pPr marL="171450" lvl="0" indent="-171450">
              <a:buFont typeface="Wingdings" pitchFamily="2" charset="2"/>
              <a:buChar char="Ø"/>
            </a:pPr>
            <a:r>
              <a:rPr lang="en-GB" sz="1200" dirty="0"/>
              <a:t>Endorphins</a:t>
            </a:r>
            <a:endParaRPr lang="en-US" sz="1200" dirty="0"/>
          </a:p>
          <a:p>
            <a:r>
              <a:rPr lang="en-GB" sz="1200" dirty="0"/>
              <a:t> </a:t>
            </a:r>
            <a:endParaRPr lang="en-US" sz="1200" dirty="0"/>
          </a:p>
          <a:p>
            <a:r>
              <a:rPr lang="en-GB" sz="1200" dirty="0"/>
              <a:t> </a:t>
            </a:r>
            <a:endParaRPr lang="en-US" sz="1200" dirty="0"/>
          </a:p>
          <a:p>
            <a:r>
              <a:rPr lang="en-GB" sz="1200" dirty="0"/>
              <a:t> </a:t>
            </a:r>
            <a:endParaRPr lang="en-US" sz="1200" dirty="0"/>
          </a:p>
          <a:p>
            <a:r>
              <a:rPr lang="en-GB" sz="1200" dirty="0"/>
              <a:t> </a:t>
            </a:r>
            <a:endParaRPr lang="en-US" sz="1200" dirty="0"/>
          </a:p>
          <a:p>
            <a:r>
              <a:rPr lang="en-GB" sz="1200" dirty="0"/>
              <a:t> </a:t>
            </a:r>
            <a:endParaRPr lang="en-US" sz="1200" dirty="0"/>
          </a:p>
          <a:p>
            <a:r>
              <a:rPr lang="en-GB" sz="1200" dirty="0"/>
              <a:t> </a:t>
            </a:r>
            <a:endParaRPr lang="en-US" sz="1200" dirty="0"/>
          </a:p>
          <a:p>
            <a:pPr marL="171450" lvl="0" indent="-171450">
              <a:buFont typeface="Wingdings" pitchFamily="2" charset="2"/>
              <a:buChar char="Ø"/>
            </a:pPr>
            <a:r>
              <a:rPr lang="en-GB" sz="1200" dirty="0"/>
              <a:t>Substance P</a:t>
            </a:r>
            <a:endParaRPr lang="en-US" sz="1200" dirty="0"/>
          </a:p>
          <a:p>
            <a:r>
              <a:rPr lang="en-GB" sz="1200" dirty="0"/>
              <a:t> </a:t>
            </a:r>
            <a:endParaRPr lang="en-US" sz="1200" dirty="0"/>
          </a:p>
          <a:p>
            <a:r>
              <a:rPr lang="en-GB" sz="1200" dirty="0"/>
              <a:t> </a:t>
            </a:r>
            <a:endParaRPr lang="en-US" sz="1200" dirty="0"/>
          </a:p>
        </p:txBody>
      </p:sp>
    </p:spTree>
    <p:extLst>
      <p:ext uri="{BB962C8B-B14F-4D97-AF65-F5344CB8AC3E}">
        <p14:creationId xmlns:p14="http://schemas.microsoft.com/office/powerpoint/2010/main" val="5129673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99</Words>
  <Application>Microsoft Office PowerPoint</Application>
  <PresentationFormat>On-screen Show (4:3)</PresentationFormat>
  <Paragraphs>61</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Name:__________________________</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Name:__________________________</dc:title>
  <dc:creator>Howard Hsiao</dc:creator>
  <cp:lastModifiedBy>Howard Hsiao</cp:lastModifiedBy>
  <cp:revision>2</cp:revision>
  <dcterms:created xsi:type="dcterms:W3CDTF">2013-09-30T19:58:28Z</dcterms:created>
  <dcterms:modified xsi:type="dcterms:W3CDTF">2013-09-30T20:12:22Z</dcterms:modified>
</cp:coreProperties>
</file>