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4" r:id="rId4"/>
    <p:sldId id="270" r:id="rId5"/>
    <p:sldId id="259" r:id="rId6"/>
    <p:sldId id="264" r:id="rId7"/>
    <p:sldId id="275" r:id="rId8"/>
    <p:sldId id="278" r:id="rId9"/>
    <p:sldId id="279" r:id="rId10"/>
    <p:sldId id="261" r:id="rId11"/>
    <p:sldId id="276" r:id="rId12"/>
    <p:sldId id="262" r:id="rId13"/>
    <p:sldId id="265" r:id="rId14"/>
    <p:sldId id="266" r:id="rId15"/>
    <p:sldId id="277" r:id="rId16"/>
    <p:sldId id="268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</p:showPr>
  <p:clrMru>
    <a:srgbClr val="939599"/>
    <a:srgbClr val="008000"/>
    <a:srgbClr val="FFFF00"/>
    <a:srgbClr val="000066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595" autoAdjust="0"/>
  </p:normalViewPr>
  <p:slideViewPr>
    <p:cSldViewPr>
      <p:cViewPr varScale="1">
        <p:scale>
          <a:sx n="107" d="100"/>
          <a:sy n="107" d="100"/>
        </p:scale>
        <p:origin x="-9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DF646-7958-4426-95F9-04772F1ECB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88AA9-9C37-45D2-AB86-74A2385F3E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BD62C-1368-4513-9E59-7B6AF36C6E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777F9-EEC9-4384-BE1A-854B50B26D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E35DE-8E90-4CB1-BC4A-3A67553AF9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9C697-C309-4D54-B827-54C67FA217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F2F23-A59A-4331-BED9-4849FB957F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1BF32-9E8F-4738-8A98-FCF3EFEDC8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7C688-FD42-4E30-A4AE-57BCEF536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B2528-374A-4A40-BD04-074806B2BB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5125"/>
            <a:ext cx="2057400" cy="57610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6019800" cy="57610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DBE8A-079F-4543-B36B-B7D8455E6C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19465F1-CCFB-4189-9072-17DA4B4DAD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152400"/>
            <a:ext cx="3419475" cy="658813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WordArt 8"/>
          <p:cNvSpPr>
            <a:spLocks noChangeArrowheads="1" noChangeShapeType="1" noTextEdit="1"/>
          </p:cNvSpPr>
          <p:nvPr/>
        </p:nvSpPr>
        <p:spPr bwMode="auto">
          <a:xfrm>
            <a:off x="457200" y="304800"/>
            <a:ext cx="37052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Welcome to. . .</a:t>
            </a:r>
          </a:p>
        </p:txBody>
      </p:sp>
      <p:pic>
        <p:nvPicPr>
          <p:cNvPr id="13314" name="Picture 12" descr="j0099854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6588" y="914400"/>
            <a:ext cx="4672012" cy="432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15"/>
          <p:cNvSpPr txBox="1">
            <a:spLocks noChangeArrowheads="1"/>
          </p:cNvSpPr>
          <p:nvPr/>
        </p:nvSpPr>
        <p:spPr bwMode="auto">
          <a:xfrm>
            <a:off x="3886200" y="3429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AGHS</a:t>
            </a:r>
          </a:p>
        </p:txBody>
      </p:sp>
      <p:pic>
        <p:nvPicPr>
          <p:cNvPr id="13316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5284788"/>
            <a:ext cx="65722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WordArt 2"/>
          <p:cNvSpPr>
            <a:spLocks noChangeArrowheads="1" noChangeShapeType="1" noTextEdit="1"/>
          </p:cNvSpPr>
          <p:nvPr/>
        </p:nvSpPr>
        <p:spPr bwMode="auto">
          <a:xfrm>
            <a:off x="1752600" y="1181100"/>
            <a:ext cx="50292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Physical Education Staff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28600" y="1828800"/>
            <a:ext cx="9144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3255963" algn="l"/>
                <a:tab pos="5486400" algn="l"/>
              </a:tabLst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Name	Phone	e-mail</a:t>
            </a:r>
          </a:p>
          <a:p>
            <a:pPr>
              <a:spcBef>
                <a:spcPct val="50000"/>
              </a:spcBef>
              <a:tabLst>
                <a:tab pos="3255963" algn="l"/>
                <a:tab pos="5486400" algn="l"/>
              </a:tabLst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Mr. Nate Erickson 	ext. 2141</a:t>
            </a:r>
            <a:r>
              <a:rPr lang="en-US" altLang="en-US" sz="2400">
                <a:solidFill>
                  <a:srgbClr val="FF3300"/>
                </a:solidFill>
                <a:latin typeface="Arial Rounded MT Bold" pitchFamily="34" charset="0"/>
              </a:rPr>
              <a:t>*</a:t>
            </a: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	</a:t>
            </a:r>
            <a:r>
              <a:rPr lang="en-US" altLang="en-US" sz="2200">
                <a:solidFill>
                  <a:srgbClr val="000066"/>
                </a:solidFill>
                <a:latin typeface="Arial Rounded MT Bold" pitchFamily="34" charset="0"/>
              </a:rPr>
              <a:t>nerickson@lmusd.org</a:t>
            </a:r>
          </a:p>
          <a:p>
            <a:pPr>
              <a:spcBef>
                <a:spcPct val="50000"/>
              </a:spcBef>
              <a:tabLst>
                <a:tab pos="3255963" algn="l"/>
                <a:tab pos="5486400" algn="l"/>
              </a:tabLst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Mr. Steve Allen 	ext. 2140</a:t>
            </a:r>
            <a:r>
              <a:rPr lang="en-US" altLang="en-US" sz="2400">
                <a:solidFill>
                  <a:srgbClr val="FF3300"/>
                </a:solidFill>
                <a:latin typeface="Arial Rounded MT Bold" pitchFamily="34" charset="0"/>
              </a:rPr>
              <a:t>*</a:t>
            </a: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	sallen@lmusd.org</a:t>
            </a:r>
          </a:p>
          <a:p>
            <a:pPr>
              <a:spcBef>
                <a:spcPct val="50000"/>
              </a:spcBef>
              <a:tabLst>
                <a:tab pos="3255963" algn="l"/>
                <a:tab pos="5486400" algn="l"/>
              </a:tabLst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Mr. James Gross	ext. 2139</a:t>
            </a:r>
            <a:r>
              <a:rPr lang="en-US" altLang="en-US" sz="2400">
                <a:solidFill>
                  <a:srgbClr val="FF0000"/>
                </a:solidFill>
                <a:latin typeface="Arial Rounded MT Bold" pitchFamily="34" charset="0"/>
              </a:rPr>
              <a:t>*</a:t>
            </a: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	jgross@lmusd.org</a:t>
            </a:r>
          </a:p>
          <a:p>
            <a:pPr>
              <a:spcBef>
                <a:spcPct val="50000"/>
              </a:spcBef>
              <a:tabLst>
                <a:tab pos="3255963" algn="l"/>
                <a:tab pos="5486400" algn="l"/>
              </a:tabLst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Mr. Tom Goossen	ext. 2402</a:t>
            </a:r>
            <a:r>
              <a:rPr lang="en-US" altLang="en-US" sz="2400">
                <a:solidFill>
                  <a:srgbClr val="FF0000"/>
                </a:solidFill>
                <a:latin typeface="Arial Rounded MT Bold" pitchFamily="34" charset="0"/>
              </a:rPr>
              <a:t>*</a:t>
            </a: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	tgoossen@lmusd.org</a:t>
            </a:r>
          </a:p>
          <a:p>
            <a:pPr>
              <a:spcBef>
                <a:spcPct val="50000"/>
              </a:spcBef>
              <a:tabLst>
                <a:tab pos="3255963" algn="l"/>
                <a:tab pos="5486400" algn="l"/>
              </a:tabLst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Mr. Tyler Inouye 	ext. 2332</a:t>
            </a:r>
            <a:r>
              <a:rPr lang="en-US" altLang="en-US" sz="2400">
                <a:solidFill>
                  <a:srgbClr val="FF3300"/>
                </a:solidFill>
                <a:latin typeface="Arial Rounded MT Bold" pitchFamily="34" charset="0"/>
              </a:rPr>
              <a:t>*</a:t>
            </a: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	tinouye@lmusd.org</a:t>
            </a:r>
          </a:p>
          <a:p>
            <a:pPr>
              <a:spcBef>
                <a:spcPct val="50000"/>
              </a:spcBef>
              <a:tabLst>
                <a:tab pos="3255963" algn="l"/>
                <a:tab pos="5486400" algn="l"/>
              </a:tabLst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Mrs. Claudia Souder	ext. 2326</a:t>
            </a:r>
            <a:r>
              <a:rPr lang="en-US" altLang="en-US" sz="2400">
                <a:solidFill>
                  <a:srgbClr val="FF3300"/>
                </a:solidFill>
                <a:latin typeface="Arial Rounded MT Bold" pitchFamily="34" charset="0"/>
              </a:rPr>
              <a:t>*</a:t>
            </a: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	csouder@lmusd.org</a:t>
            </a:r>
          </a:p>
          <a:p>
            <a:pPr>
              <a:spcBef>
                <a:spcPct val="50000"/>
              </a:spcBef>
              <a:tabLst>
                <a:tab pos="3255963" algn="l"/>
                <a:tab pos="5486400" algn="l"/>
              </a:tabLst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Mrs. Gail Varvel 	ext. 2325</a:t>
            </a:r>
            <a:r>
              <a:rPr lang="en-US" altLang="en-US" sz="2400">
                <a:solidFill>
                  <a:srgbClr val="FF3300"/>
                </a:solidFill>
                <a:latin typeface="Arial Rounded MT Bold" pitchFamily="34" charset="0"/>
              </a:rPr>
              <a:t>*</a:t>
            </a: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	gvarvel@lmusd.org</a:t>
            </a:r>
          </a:p>
          <a:p>
            <a:pPr>
              <a:spcBef>
                <a:spcPct val="50000"/>
              </a:spcBef>
              <a:tabLst>
                <a:tab pos="3255963" algn="l"/>
                <a:tab pos="5486400" algn="l"/>
              </a:tabLst>
            </a:pPr>
            <a:r>
              <a:rPr lang="en-US" altLang="en-US" sz="2000">
                <a:solidFill>
                  <a:srgbClr val="FF3300"/>
                </a:solidFill>
                <a:latin typeface="Arial Rounded MT Bold" pitchFamily="34" charset="0"/>
              </a:rPr>
              <a:t>*dial 474-3200 and then the extension number</a:t>
            </a:r>
          </a:p>
        </p:txBody>
      </p:sp>
      <p:pic>
        <p:nvPicPr>
          <p:cNvPr id="29700" name="Picture 4" descr="j0078762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533400"/>
            <a:ext cx="14351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withGroup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0" y="2170113"/>
            <a:ext cx="9144000" cy="427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2400">
                <a:latin typeface="Arial Rounded MT Bold" pitchFamily="34" charset="0"/>
              </a:rPr>
              <a:t>Students must complete 20 units of credit in Physical Education (2 years) and Pass 5 of the 6 State Mandated Personal Fitness Tests (Fitnessgram)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2400">
                <a:latin typeface="Arial Rounded MT Bold" pitchFamily="34" charset="0"/>
              </a:rPr>
              <a:t>Students who do not pass a test in 5 of the 6 testing categories must continue to take Physical Education until they are able to successfully pass the Fitnessgram or have completed 4 years of Physical Education.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2400">
                <a:latin typeface="Arial Rounded MT Bold" pitchFamily="34" charset="0"/>
              </a:rPr>
              <a:t>Fitnessgram is administered in late March in conjunction with the State mandated testing window.</a:t>
            </a:r>
            <a:endParaRPr lang="en-US" altLang="en-US" sz="3200">
              <a:solidFill>
                <a:srgbClr val="FF3300"/>
              </a:solidFill>
              <a:latin typeface="Arial Rounded MT Bold" pitchFamily="34" charset="0"/>
            </a:endParaRPr>
          </a:p>
          <a:p>
            <a:pPr marL="854075" lvl="1" indent="-225425">
              <a:buFont typeface="Wingdings" pitchFamily="2" charset="2"/>
              <a:buChar char="Ø"/>
            </a:pPr>
            <a:endParaRPr lang="en-US" altLang="en-US" sz="3200">
              <a:solidFill>
                <a:srgbClr val="FF3300"/>
              </a:solidFill>
              <a:latin typeface="Arial Rounded MT Bold" pitchFamily="34" charset="0"/>
            </a:endParaRPr>
          </a:p>
        </p:txBody>
      </p:sp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228600" y="914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000066"/>
                </a:solidFill>
              </a:rPr>
              <a:t>California Department of Education Physical Education Requirements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2"/>
          <p:cNvSpPr>
            <a:spLocks noChangeArrowheads="1" noChangeShapeType="1" noTextEdit="1"/>
          </p:cNvSpPr>
          <p:nvPr/>
        </p:nvSpPr>
        <p:spPr bwMode="auto">
          <a:xfrm>
            <a:off x="2809875" y="1028700"/>
            <a:ext cx="35242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Dress Policy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2133600"/>
            <a:ext cx="9144000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3200">
                <a:solidFill>
                  <a:srgbClr val="FF3300"/>
                </a:solidFill>
                <a:latin typeface="Arial Rounded MT Bold" pitchFamily="34" charset="0"/>
              </a:rPr>
              <a:t>You </a:t>
            </a:r>
            <a:r>
              <a:rPr lang="en-US" altLang="en-US" sz="3200" i="1" u="sng">
                <a:solidFill>
                  <a:srgbClr val="FF3300"/>
                </a:solidFill>
                <a:latin typeface="Arial Rounded MT Bold" pitchFamily="34" charset="0"/>
              </a:rPr>
              <a:t>must</a:t>
            </a:r>
            <a:r>
              <a:rPr lang="en-US" altLang="en-US" sz="3200">
                <a:solidFill>
                  <a:srgbClr val="FF3300"/>
                </a:solidFill>
                <a:latin typeface="Arial Rounded MT Bold" pitchFamily="34" charset="0"/>
              </a:rPr>
              <a:t> be dressed in physical education uniform.  If not you will be sent to your administrator.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3200">
                <a:solidFill>
                  <a:srgbClr val="000066"/>
                </a:solidFill>
                <a:latin typeface="Arial Rounded MT Bold" pitchFamily="34" charset="0"/>
              </a:rPr>
              <a:t>Loaners are available:</a:t>
            </a:r>
            <a:br>
              <a:rPr lang="en-US" altLang="en-US" sz="3200">
                <a:solidFill>
                  <a:srgbClr val="000066"/>
                </a:solidFill>
                <a:latin typeface="Arial Rounded MT Bold" pitchFamily="34" charset="0"/>
              </a:rPr>
            </a:br>
            <a:r>
              <a:rPr lang="en-US" altLang="en-US" sz="3200">
                <a:solidFill>
                  <a:srgbClr val="000066"/>
                </a:solidFill>
                <a:latin typeface="Arial Rounded MT Bold" pitchFamily="34" charset="0"/>
              </a:rPr>
              <a:t>First time per month is “Free”</a:t>
            </a:r>
            <a:br>
              <a:rPr lang="en-US" altLang="en-US" sz="3200">
                <a:solidFill>
                  <a:srgbClr val="000066"/>
                </a:solidFill>
                <a:latin typeface="Arial Rounded MT Bold" pitchFamily="34" charset="0"/>
              </a:rPr>
            </a:br>
            <a:r>
              <a:rPr lang="en-US" altLang="en-US" sz="3200">
                <a:solidFill>
                  <a:srgbClr val="000066"/>
                </a:solidFill>
                <a:latin typeface="Arial Rounded MT Bold" pitchFamily="34" charset="0"/>
              </a:rPr>
              <a:t>They are washed after each use.</a:t>
            </a:r>
            <a:endParaRPr lang="en-US" altLang="en-US" sz="240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1" descr="IMG_2872"/>
          <p:cNvPicPr>
            <a:picLocks noChangeAspect="1" noChangeArrowheads="1"/>
          </p:cNvPicPr>
          <p:nvPr/>
        </p:nvPicPr>
        <p:blipFill>
          <a:blip r:embed="rId2"/>
          <a:srcRect l="21481" t="16667" r="19260" b="10001"/>
          <a:stretch>
            <a:fillRect/>
          </a:stretch>
        </p:blipFill>
        <p:spPr bwMode="auto">
          <a:xfrm>
            <a:off x="4987925" y="0"/>
            <a:ext cx="4156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3565525" y="942975"/>
            <a:ext cx="19812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Uniform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09600" y="1905000"/>
            <a:ext cx="3962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>
                <a:solidFill>
                  <a:srgbClr val="000066"/>
                </a:solidFill>
                <a:latin typeface="Arial Rounded MT Bold" pitchFamily="34" charset="0"/>
              </a:rPr>
              <a:t>Yellow Shirt</a:t>
            </a:r>
          </a:p>
          <a:p>
            <a:pPr algn="r"/>
            <a:endParaRPr lang="en-US" altLang="en-US" sz="2000">
              <a:solidFill>
                <a:srgbClr val="000066"/>
              </a:solidFill>
              <a:latin typeface="Arial Rounded MT Bold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2000">
              <a:solidFill>
                <a:srgbClr val="000066"/>
              </a:solidFill>
              <a:latin typeface="Arial Rounded MT Bold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en-US" sz="2000">
                <a:solidFill>
                  <a:srgbClr val="000066"/>
                </a:solidFill>
                <a:latin typeface="Arial Rounded MT Bold" pitchFamily="34" charset="0"/>
              </a:rPr>
              <a:t>Blue Shorts</a:t>
            </a:r>
          </a:p>
          <a:p>
            <a:pPr algn="r">
              <a:spcBef>
                <a:spcPct val="50000"/>
              </a:spcBef>
            </a:pPr>
            <a:endParaRPr lang="en-US" altLang="en-US" sz="2000">
              <a:solidFill>
                <a:srgbClr val="000066"/>
              </a:solidFill>
              <a:latin typeface="Arial Rounded MT Bold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sz="2000">
                <a:solidFill>
                  <a:srgbClr val="000066"/>
                </a:solidFill>
                <a:latin typeface="Arial Rounded MT Bold" pitchFamily="34" charset="0"/>
              </a:rPr>
              <a:t>Socks</a:t>
            </a:r>
          </a:p>
          <a:p>
            <a:pPr algn="r">
              <a:spcBef>
                <a:spcPct val="50000"/>
              </a:spcBef>
            </a:pPr>
            <a:endParaRPr lang="en-US" altLang="en-US" sz="2000">
              <a:solidFill>
                <a:srgbClr val="000066"/>
              </a:solidFill>
              <a:latin typeface="Arial Rounded MT Bold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sz="2000">
                <a:solidFill>
                  <a:srgbClr val="000066"/>
                </a:solidFill>
                <a:latin typeface="Arial Rounded MT Bold" pitchFamily="34" charset="0"/>
              </a:rPr>
              <a:t>Athletic Shoes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-76200" y="5562600"/>
            <a:ext cx="5486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i="1" u="sng">
                <a:solidFill>
                  <a:srgbClr val="FF3300"/>
                </a:solidFill>
                <a:latin typeface="Arial Rounded MT Bold" pitchFamily="34" charset="0"/>
              </a:rPr>
              <a:t>Fleece Sweatshirt and /or Sweatpants are Optional.  PE Shirt must be worn under sweatshirt.</a:t>
            </a:r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4800600" y="2133600"/>
            <a:ext cx="990600" cy="152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4572000" y="3352800"/>
            <a:ext cx="2971800" cy="1066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>
            <a:off x="4648200" y="4267200"/>
            <a:ext cx="3581400" cy="1676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4648200" y="5181600"/>
            <a:ext cx="1828800" cy="1066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 rot="297092">
            <a:off x="854075" y="1660525"/>
            <a:ext cx="4114800" cy="10668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Oval 18"/>
          <p:cNvSpPr>
            <a:spLocks noChangeArrowheads="1"/>
          </p:cNvSpPr>
          <p:nvPr/>
        </p:nvSpPr>
        <p:spPr bwMode="auto">
          <a:xfrm rot="285818">
            <a:off x="835025" y="2867025"/>
            <a:ext cx="3810000" cy="9144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Oval 19"/>
          <p:cNvSpPr>
            <a:spLocks noChangeArrowheads="1"/>
          </p:cNvSpPr>
          <p:nvPr/>
        </p:nvSpPr>
        <p:spPr bwMode="auto">
          <a:xfrm rot="285818">
            <a:off x="3365500" y="3962400"/>
            <a:ext cx="1290638" cy="665163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Oval 20"/>
          <p:cNvSpPr>
            <a:spLocks noChangeArrowheads="1"/>
          </p:cNvSpPr>
          <p:nvPr/>
        </p:nvSpPr>
        <p:spPr bwMode="auto">
          <a:xfrm rot="285818">
            <a:off x="2424113" y="4713288"/>
            <a:ext cx="2232025" cy="785812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6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4" grpId="0" uiExpand="1" build="p"/>
      <p:bldP spid="7178" grpId="0"/>
      <p:bldP spid="7179" grpId="0" animBg="1"/>
      <p:bldP spid="7180" grpId="0" animBg="1"/>
      <p:bldP spid="7181" grpId="0" animBg="1"/>
      <p:bldP spid="7182" grpId="0" animBg="1"/>
      <p:bldP spid="7185" grpId="0" animBg="1"/>
      <p:bldP spid="7186" grpId="0" animBg="1"/>
      <p:bldP spid="7187" grpId="0" animBg="1"/>
      <p:bldP spid="718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9" descr="IMG_2872"/>
          <p:cNvPicPr>
            <a:picLocks noChangeAspect="1" noChangeArrowheads="1"/>
          </p:cNvPicPr>
          <p:nvPr/>
        </p:nvPicPr>
        <p:blipFill>
          <a:blip r:embed="rId2"/>
          <a:srcRect l="31387" t="27260" r="31799" b="29567"/>
          <a:stretch>
            <a:fillRect/>
          </a:stretch>
        </p:blipFill>
        <p:spPr bwMode="auto">
          <a:xfrm>
            <a:off x="0" y="1219200"/>
            <a:ext cx="3605213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1814513" y="938213"/>
            <a:ext cx="54864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Uniform Identification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4191000" y="1905000"/>
            <a:ext cx="43434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Identify All Garments with First Initial and Last Name </a:t>
            </a:r>
          </a:p>
          <a:p>
            <a:pPr algn="ctr">
              <a:spcBef>
                <a:spcPct val="50000"/>
              </a:spcBef>
            </a:pPr>
            <a:r>
              <a:rPr lang="en-US" altLang="en-US" sz="2000">
                <a:solidFill>
                  <a:srgbClr val="000066"/>
                </a:solidFill>
                <a:latin typeface="Arial Rounded MT Bold" pitchFamily="34" charset="0"/>
              </a:rPr>
              <a:t>Write name on inside of Fleece Sweatpants and Sweatshirts.</a:t>
            </a:r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 flipH="1">
            <a:off x="1219200" y="2590800"/>
            <a:ext cx="2971800" cy="1143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 flipH="1">
            <a:off x="1600200" y="2590800"/>
            <a:ext cx="2590800" cy="3810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8438" name="Text Box 12"/>
          <p:cNvSpPr txBox="1">
            <a:spLocks noChangeArrowheads="1"/>
          </p:cNvSpPr>
          <p:nvPr/>
        </p:nvSpPr>
        <p:spPr bwMode="auto">
          <a:xfrm>
            <a:off x="4572000" y="4114800"/>
            <a:ext cx="3810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3581400" y="3886200"/>
            <a:ext cx="5562600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Sharing of Clothing Prohibited!</a:t>
            </a:r>
          </a:p>
          <a:p>
            <a:pPr algn="ctr"/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(It’s Gross)</a:t>
            </a:r>
          </a:p>
          <a:p>
            <a:pPr algn="ctr"/>
            <a:endParaRPr lang="en-US" altLang="en-US" sz="2400">
              <a:solidFill>
                <a:srgbClr val="000066"/>
              </a:solidFill>
              <a:latin typeface="Arial Rounded MT Bold" pitchFamily="34" charset="0"/>
            </a:endParaRPr>
          </a:p>
          <a:p>
            <a:pPr algn="ctr"/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NO ALTERATIONS!!!!!</a:t>
            </a:r>
          </a:p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Loaners available on a limited basis</a:t>
            </a:r>
          </a:p>
          <a:p>
            <a:pPr algn="ctr"/>
            <a:r>
              <a:rPr lang="en-US" altLang="en-US" sz="2000">
                <a:solidFill>
                  <a:srgbClr val="FF3300"/>
                </a:solidFill>
                <a:latin typeface="Arial Rounded MT Bold" pitchFamily="34" charset="0"/>
              </a:rPr>
              <a:t>Please don’t abuse the privilege.</a:t>
            </a:r>
          </a:p>
        </p:txBody>
      </p:sp>
      <p:sp>
        <p:nvSpPr>
          <p:cNvPr id="12306" name="Oval 18"/>
          <p:cNvSpPr>
            <a:spLocks noChangeArrowheads="1"/>
          </p:cNvSpPr>
          <p:nvPr/>
        </p:nvSpPr>
        <p:spPr bwMode="auto">
          <a:xfrm rot="-130012">
            <a:off x="4041775" y="1695450"/>
            <a:ext cx="5026025" cy="117475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6" grpId="0" uiExpand="1" build="p" autoUpdateAnimBg="0" advAuto="0"/>
      <p:bldP spid="12297" grpId="0" animBg="1"/>
      <p:bldP spid="12298" grpId="0" animBg="1"/>
      <p:bldP spid="12301" grpId="0" uiExpand="1" build="p" autoUpdateAnimBg="0" advAuto="2000"/>
      <p:bldP spid="1230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533400" y="2133600"/>
            <a:ext cx="80010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800">
                <a:solidFill>
                  <a:srgbClr val="FF3300"/>
                </a:solidFill>
                <a:latin typeface="Arial Rounded MT Bold" pitchFamily="34" charset="0"/>
              </a:rPr>
              <a:t>For convenience logoed uniforms are available for purchase at AGHS</a:t>
            </a: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  </a:t>
            </a:r>
          </a:p>
          <a:p>
            <a:pPr>
              <a:buFontTx/>
              <a:buChar char="•"/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Go to the AGHS activities office to pay.</a:t>
            </a:r>
          </a:p>
          <a:p>
            <a:pPr lvl="1">
              <a:buFontTx/>
              <a:buChar char="•"/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$30.00 per set</a:t>
            </a:r>
          </a:p>
          <a:p>
            <a:pPr lvl="2">
              <a:buFontTx/>
              <a:buChar char="•"/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$13.00 for shirt </a:t>
            </a:r>
          </a:p>
          <a:p>
            <a:pPr lvl="2">
              <a:buFontTx/>
              <a:buChar char="•"/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$17.00 for short</a:t>
            </a:r>
          </a:p>
          <a:p>
            <a:pPr>
              <a:buFontTx/>
              <a:buChar char="•"/>
            </a:pPr>
            <a:endParaRPr lang="en-US" altLang="en-US" sz="2800">
              <a:solidFill>
                <a:srgbClr val="000066"/>
              </a:solidFill>
              <a:latin typeface="Arial Rounded MT Bold" pitchFamily="34" charset="0"/>
            </a:endParaRPr>
          </a:p>
          <a:p>
            <a:pPr>
              <a:buFontTx/>
              <a:buChar char="•"/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Bring receipt to Boys PE to redeem clothes.</a:t>
            </a:r>
            <a:b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</a:b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	Don’t lose your receipt!</a:t>
            </a:r>
          </a:p>
          <a:p>
            <a:endParaRPr lang="en-US" altLang="en-US" sz="2800">
              <a:solidFill>
                <a:srgbClr val="000066"/>
              </a:solidFill>
              <a:latin typeface="Arial Rounded MT Bold" pitchFamily="34" charset="0"/>
            </a:endParaRPr>
          </a:p>
        </p:txBody>
      </p:sp>
      <p:sp>
        <p:nvSpPr>
          <p:cNvPr id="38915" name="WordArt 3"/>
          <p:cNvSpPr>
            <a:spLocks noChangeArrowheads="1" noChangeShapeType="1" noTextEdit="1"/>
          </p:cNvSpPr>
          <p:nvPr/>
        </p:nvSpPr>
        <p:spPr bwMode="auto">
          <a:xfrm>
            <a:off x="2100263" y="1081088"/>
            <a:ext cx="49149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Uniform Availability</a:t>
            </a:r>
          </a:p>
        </p:txBody>
      </p:sp>
      <p:pic>
        <p:nvPicPr>
          <p:cNvPr id="38916" name="Picture 4" descr="IMG_28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925" y="233363"/>
            <a:ext cx="853757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 descr="IMG_28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875" y="277813"/>
            <a:ext cx="8528050" cy="639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 descr="IMG_287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9875" y="193675"/>
            <a:ext cx="8528050" cy="639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0" descr="IMG_2874"/>
          <p:cNvPicPr>
            <a:picLocks noChangeAspect="1" noChangeArrowheads="1"/>
          </p:cNvPicPr>
          <p:nvPr/>
        </p:nvPicPr>
        <p:blipFill>
          <a:blip r:embed="rId5"/>
          <a:srcRect l="17467" t="7144" b="8310"/>
          <a:stretch>
            <a:fillRect/>
          </a:stretch>
        </p:blipFill>
        <p:spPr bwMode="auto">
          <a:xfrm>
            <a:off x="1560513" y="4763"/>
            <a:ext cx="50212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349375" y="458788"/>
            <a:ext cx="4799013" cy="6399212"/>
            <a:chOff x="1350168" y="458787"/>
            <a:chExt cx="4799013" cy="6399213"/>
          </a:xfrm>
        </p:grpSpPr>
        <p:grpSp>
          <p:nvGrpSpPr>
            <p:cNvPr id="19464" name="Group 9"/>
            <p:cNvGrpSpPr>
              <a:grpSpLocks/>
            </p:cNvGrpSpPr>
            <p:nvPr/>
          </p:nvGrpSpPr>
          <p:grpSpPr bwMode="auto">
            <a:xfrm>
              <a:off x="1350168" y="458787"/>
              <a:ext cx="4799013" cy="6399213"/>
              <a:chOff x="1440" y="144"/>
              <a:chExt cx="3023" cy="4031"/>
            </a:xfrm>
          </p:grpSpPr>
          <p:pic>
            <p:nvPicPr>
              <p:cNvPr id="19467" name="Picture 7" descr="IMG_288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440" y="144"/>
                <a:ext cx="3023" cy="40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468" name="Rectangle 8"/>
              <p:cNvSpPr>
                <a:spLocks noChangeArrowheads="1"/>
              </p:cNvSpPr>
              <p:nvPr/>
            </p:nvSpPr>
            <p:spPr bwMode="auto">
              <a:xfrm>
                <a:off x="2064" y="1440"/>
                <a:ext cx="1680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465" name="TextBox 1"/>
            <p:cNvSpPr txBox="1">
              <a:spLocks noChangeArrowheads="1"/>
            </p:cNvSpPr>
            <p:nvPr/>
          </p:nvSpPr>
          <p:spPr bwMode="auto">
            <a:xfrm>
              <a:off x="4839237" y="3250842"/>
              <a:ext cx="664368" cy="461665"/>
            </a:xfrm>
            <a:prstGeom prst="rect">
              <a:avLst/>
            </a:prstGeom>
            <a:solidFill>
              <a:srgbClr val="9395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30.00</a:t>
              </a:r>
            </a:p>
            <a:p>
              <a:r>
                <a:rPr lang="en-US" sz="1200"/>
                <a:t>30.00</a:t>
              </a:r>
            </a:p>
          </p:txBody>
        </p:sp>
        <p:sp>
          <p:nvSpPr>
            <p:cNvPr id="19466" name="TextBox 13"/>
            <p:cNvSpPr txBox="1">
              <a:spLocks noChangeArrowheads="1"/>
            </p:cNvSpPr>
            <p:nvPr/>
          </p:nvSpPr>
          <p:spPr bwMode="auto">
            <a:xfrm>
              <a:off x="4098669" y="3230643"/>
              <a:ext cx="664368" cy="276999"/>
            </a:xfrm>
            <a:prstGeom prst="rect">
              <a:avLst/>
            </a:prstGeom>
            <a:solidFill>
              <a:srgbClr val="9395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30.00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500"/>
                            </p:stCondLst>
                            <p:childTnLst>
                              <p:par>
                                <p:cTn id="40" presetID="1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30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withGroup">
                            <p:stCondLst>
                              <p:cond delay="170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uiExpand="1" build="p"/>
      <p:bldP spid="389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WordArt 4"/>
          <p:cNvSpPr>
            <a:spLocks noChangeArrowheads="1" noChangeShapeType="1" noTextEdit="1"/>
          </p:cNvSpPr>
          <p:nvPr/>
        </p:nvSpPr>
        <p:spPr bwMode="auto">
          <a:xfrm>
            <a:off x="2338388" y="1090613"/>
            <a:ext cx="44386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First Day to Dress</a:t>
            </a:r>
          </a:p>
        </p:txBody>
      </p:sp>
      <p:sp>
        <p:nvSpPr>
          <p:cNvPr id="11273" name="WordArt 9"/>
          <p:cNvSpPr>
            <a:spLocks noChangeArrowheads="1" noChangeShapeType="1" noTextEdit="1"/>
          </p:cNvSpPr>
          <p:nvPr/>
        </p:nvSpPr>
        <p:spPr bwMode="auto">
          <a:xfrm>
            <a:off x="1295400" y="2362200"/>
            <a:ext cx="6629400" cy="1346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66"/>
                </a:solidFill>
                <a:latin typeface="Arial Black"/>
              </a:rPr>
              <a:t>PE Course 2 (Upper Class)</a:t>
            </a:r>
          </a:p>
          <a:p>
            <a:pPr algn="ctr"/>
            <a:r>
              <a:rPr lang="en-US" sz="24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66"/>
                </a:solidFill>
                <a:latin typeface="Arial Black"/>
              </a:rPr>
              <a:t>Friday, August 22</a:t>
            </a:r>
          </a:p>
        </p:txBody>
      </p:sp>
      <p:sp>
        <p:nvSpPr>
          <p:cNvPr id="11274" name="WordArt 10"/>
          <p:cNvSpPr>
            <a:spLocks noChangeArrowheads="1" noChangeShapeType="1" noTextEdit="1"/>
          </p:cNvSpPr>
          <p:nvPr/>
        </p:nvSpPr>
        <p:spPr bwMode="auto">
          <a:xfrm>
            <a:off x="1600200" y="4343400"/>
            <a:ext cx="5940425" cy="1346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PE Course 1 (9th Grade)</a:t>
            </a:r>
          </a:p>
          <a:p>
            <a:pPr algn="ctr"/>
            <a:r>
              <a:rPr lang="en-US" sz="24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Monday, September 15th.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73" grpId="0" animBg="1"/>
      <p:bldP spid="1127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sdchase"/>
          <p:cNvPicPr>
            <a:picLocks noChangeAspect="1" noChangeArrowheads="1"/>
          </p:cNvPicPr>
          <p:nvPr/>
        </p:nvPicPr>
        <p:blipFill>
          <a:blip r:embed="rId2"/>
          <a:srcRect l="2272" t="16667" r="6818"/>
          <a:stretch>
            <a:fillRect/>
          </a:stretch>
        </p:blipFill>
        <p:spPr bwMode="auto">
          <a:xfrm>
            <a:off x="501650" y="947738"/>
            <a:ext cx="8153400" cy="560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1066800" y="1371600"/>
            <a:ext cx="7010400" cy="4724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Arial Black"/>
              </a:rPr>
              <a:t>Square Dance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9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5" name="Group 9"/>
          <p:cNvGrpSpPr>
            <a:grpSpLocks/>
          </p:cNvGrpSpPr>
          <p:nvPr/>
        </p:nvGrpSpPr>
        <p:grpSpPr bwMode="auto">
          <a:xfrm>
            <a:off x="833438" y="681038"/>
            <a:ext cx="7666037" cy="1771650"/>
            <a:chOff x="525" y="429"/>
            <a:chExt cx="4829" cy="1116"/>
          </a:xfrm>
        </p:grpSpPr>
        <p:sp>
          <p:nvSpPr>
            <p:cNvPr id="2253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874" y="650"/>
              <a:ext cx="2304" cy="67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Arial Black"/>
                </a:rPr>
                <a:t>Grading</a:t>
              </a:r>
            </a:p>
            <a:p>
              <a:pPr algn="ctr"/>
              <a:r>
                <a:rPr lang="en-US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Arial Black"/>
                </a:rPr>
                <a:t>PE Course 1</a:t>
              </a:r>
            </a:p>
          </p:txBody>
        </p:sp>
        <p:pic>
          <p:nvPicPr>
            <p:cNvPr id="22534" name="Picture 5" descr="j0150927[1]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5" y="429"/>
              <a:ext cx="987" cy="1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5" name="Picture 6" descr="j0150929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16" y="432"/>
              <a:ext cx="938" cy="1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81000" y="2527300"/>
            <a:ext cx="423227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Participation Points</a:t>
            </a:r>
          </a:p>
          <a:p>
            <a:pPr algn="ctr"/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(5 Per Day)</a:t>
            </a:r>
          </a:p>
          <a:p>
            <a:pPr algn="ctr">
              <a:spcBef>
                <a:spcPct val="50000"/>
              </a:spcBef>
            </a:pPr>
            <a:r>
              <a:rPr lang="en-US" altLang="en-US" sz="2400" i="1" u="sng">
                <a:solidFill>
                  <a:srgbClr val="FF3300"/>
                </a:solidFill>
                <a:latin typeface="Arial Rounded MT Bold" pitchFamily="34" charset="0"/>
              </a:rPr>
              <a:t>PLUS</a:t>
            </a:r>
          </a:p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Assessment / Assignment </a:t>
            </a:r>
            <a:b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</a:b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Points</a:t>
            </a:r>
          </a:p>
          <a:p>
            <a:pPr algn="ctr">
              <a:spcBef>
                <a:spcPct val="50000"/>
              </a:spcBef>
            </a:pPr>
            <a:r>
              <a:rPr lang="en-US" altLang="en-US" sz="2400" i="1" u="sng">
                <a:solidFill>
                  <a:srgbClr val="FF3300"/>
                </a:solidFill>
                <a:latin typeface="Arial Rounded MT Bold" pitchFamily="34" charset="0"/>
              </a:rPr>
              <a:t>EQUAL</a:t>
            </a:r>
          </a:p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Total Points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572000" y="2590800"/>
            <a:ext cx="4114800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u="sng">
                <a:solidFill>
                  <a:srgbClr val="000066"/>
                </a:solidFill>
                <a:latin typeface="Arial Rounded MT Bold" pitchFamily="34" charset="0"/>
              </a:rPr>
              <a:t>Grading Scale</a:t>
            </a:r>
          </a:p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90% - 100% = A</a:t>
            </a:r>
          </a:p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80% - 89%= B</a:t>
            </a:r>
          </a:p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70% - 79% = C</a:t>
            </a:r>
          </a:p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60% - 69% = D</a:t>
            </a:r>
          </a:p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Less Than 60% = F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1219200" y="6186488"/>
            <a:ext cx="670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75% Participation, 25% Classwork and Assessments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8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8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2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2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2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1" uiExpand="1" build="p"/>
      <p:bldP spid="9224" grpId="0" build="p"/>
      <p:bldP spid="92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5" name="Group 9"/>
          <p:cNvGrpSpPr>
            <a:grpSpLocks/>
          </p:cNvGrpSpPr>
          <p:nvPr/>
        </p:nvGrpSpPr>
        <p:grpSpPr bwMode="auto">
          <a:xfrm>
            <a:off x="833438" y="681038"/>
            <a:ext cx="7666037" cy="1771650"/>
            <a:chOff x="525" y="429"/>
            <a:chExt cx="4829" cy="1116"/>
          </a:xfrm>
        </p:grpSpPr>
        <p:sp>
          <p:nvSpPr>
            <p:cNvPr id="23555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874" y="650"/>
              <a:ext cx="2304" cy="67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>
                  <a:ln w="22225">
                    <a:solidFill>
                      <a:schemeClr val="accent2"/>
                    </a:solidFill>
                    <a:round/>
                    <a:headEnd/>
                    <a:tailEnd/>
                  </a:ln>
                  <a:solidFill>
                    <a:srgbClr val="A3A3E0"/>
                  </a:solidFill>
                  <a:latin typeface="Arial Black"/>
                </a:rPr>
                <a:t>Grading</a:t>
              </a:r>
            </a:p>
            <a:p>
              <a:pPr algn="ctr"/>
              <a:r>
                <a:rPr lang="en-US" sz="3600" b="1" kern="10">
                  <a:ln w="22225">
                    <a:solidFill>
                      <a:schemeClr val="accent2"/>
                    </a:solidFill>
                    <a:round/>
                    <a:headEnd/>
                    <a:tailEnd/>
                  </a:ln>
                  <a:solidFill>
                    <a:srgbClr val="A3A3E0"/>
                  </a:solidFill>
                  <a:latin typeface="Arial Black"/>
                </a:rPr>
                <a:t>PE Course 2</a:t>
              </a:r>
            </a:p>
          </p:txBody>
        </p:sp>
        <p:pic>
          <p:nvPicPr>
            <p:cNvPr id="23556" name="Picture 5" descr="j0150927[1]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5" y="429"/>
              <a:ext cx="987" cy="1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7" name="Picture 6" descr="j0150929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16" y="432"/>
              <a:ext cx="938" cy="1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2362200" y="2808288"/>
            <a:ext cx="46482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70% Participation</a:t>
            </a:r>
          </a:p>
          <a:p>
            <a:pPr algn="ctr"/>
            <a:r>
              <a:rPr lang="en-US" altLang="en-US" sz="2000">
                <a:solidFill>
                  <a:srgbClr val="000066"/>
                </a:solidFill>
                <a:latin typeface="Arial Rounded MT Bold" pitchFamily="34" charset="0"/>
              </a:rPr>
              <a:t>(5 Points Per Day)</a:t>
            </a:r>
            <a:endParaRPr lang="en-US" altLang="en-US" sz="2000" i="1" u="sng">
              <a:solidFill>
                <a:srgbClr val="FF3300"/>
              </a:solidFill>
              <a:latin typeface="Arial Rounded MT Bold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20% Assessments / Classwork</a:t>
            </a:r>
          </a:p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10% Fitness Proficiencies</a:t>
            </a:r>
            <a:endParaRPr lang="en-US" altLang="en-US" sz="2800">
              <a:solidFill>
                <a:srgbClr val="FF3300"/>
              </a:solidFill>
              <a:latin typeface="Arial Rounded MT Bold" pitchFamily="34" charset="0"/>
            </a:endParaRPr>
          </a:p>
          <a:p>
            <a:pPr algn="ctr">
              <a:spcBef>
                <a:spcPct val="50000"/>
              </a:spcBef>
            </a:pPr>
            <a:endParaRPr lang="en-US" altLang="en-US" sz="240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2374900" y="1079500"/>
            <a:ext cx="4362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Non-Participation</a:t>
            </a:r>
          </a:p>
        </p:txBody>
      </p:sp>
      <p:pic>
        <p:nvPicPr>
          <p:cNvPr id="10246" name="Picture 6" descr="PE07297_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102332">
            <a:off x="387350" y="723900"/>
            <a:ext cx="1511300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PE07292_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315362">
            <a:off x="6861175" y="855663"/>
            <a:ext cx="2282825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533400" y="2209800"/>
            <a:ext cx="8077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i="1" u="sng">
                <a:solidFill>
                  <a:srgbClr val="FF3300"/>
                </a:solidFill>
                <a:latin typeface="Arial Rounded MT Bold" pitchFamily="34" charset="0"/>
              </a:rPr>
              <a:t>ALL MISSED DAYS MUST BE MADE UP.</a:t>
            </a:r>
          </a:p>
          <a:p>
            <a:pPr algn="ctr">
              <a:spcBef>
                <a:spcPct val="50000"/>
              </a:spcBef>
            </a:pPr>
            <a:r>
              <a:rPr lang="en-US" altLang="en-US" sz="2400" i="1">
                <a:solidFill>
                  <a:srgbClr val="FF3300"/>
                </a:solidFill>
                <a:latin typeface="Arial Rounded MT Bold" pitchFamily="34" charset="0"/>
              </a:rPr>
              <a:t>Talk with your teacher before the period begins to see how they want to handle your situation.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1143000" y="3521075"/>
            <a:ext cx="6781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u="sng">
                <a:solidFill>
                  <a:srgbClr val="FF3300"/>
                </a:solidFill>
                <a:latin typeface="Arial Rounded MT Bold" pitchFamily="34" charset="0"/>
              </a:rPr>
              <a:t>Students unable to participate must bring a note from a Parent or Doctor.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838200" y="4419600"/>
            <a:ext cx="396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Parent Note: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000066"/>
                </a:solidFill>
                <a:latin typeface="Arial Rounded MT Bold" pitchFamily="34" charset="0"/>
              </a:rPr>
              <a:t>Excuses a student from participation up to three days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5105400" y="4419600"/>
            <a:ext cx="3581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Doctor Note: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000066"/>
                </a:solidFill>
                <a:latin typeface="Arial Rounded MT Bold" pitchFamily="34" charset="0"/>
              </a:rPr>
              <a:t>Required when a student must miss more than three days of participation.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000066"/>
                </a:solidFill>
                <a:latin typeface="Arial Rounded MT Bold" pitchFamily="34" charset="0"/>
              </a:rPr>
              <a:t>Must state what the student </a:t>
            </a:r>
            <a:r>
              <a:rPr lang="en-US" altLang="en-US" sz="2000" i="1" u="sng">
                <a:solidFill>
                  <a:srgbClr val="000066"/>
                </a:solidFill>
                <a:latin typeface="Arial Rounded MT Bold" pitchFamily="34" charset="0"/>
              </a:rPr>
              <a:t>CAN </a:t>
            </a:r>
            <a:r>
              <a:rPr lang="en-US" altLang="en-US" sz="2000">
                <a:solidFill>
                  <a:srgbClr val="000066"/>
                </a:solidFill>
                <a:latin typeface="Arial Rounded MT Bold" pitchFamily="34" charset="0"/>
              </a:rPr>
              <a:t>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100"/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100"/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00"/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950"/>
                            </p:stCondLst>
                            <p:childTnLst>
                              <p:par>
                                <p:cTn id="4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895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95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9" grpId="0" uiExpand="1" build="allAtOnce"/>
      <p:bldP spid="10251" grpId="0"/>
      <p:bldP spid="10252" grpId="0"/>
      <p:bldP spid="102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2809875" y="1066800"/>
            <a:ext cx="35242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Make-up Work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463675" y="1949450"/>
            <a:ext cx="6172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i="1">
                <a:solidFill>
                  <a:srgbClr val="FF3300"/>
                </a:solidFill>
                <a:latin typeface="Arial Rounded MT Bold" pitchFamily="34" charset="0"/>
              </a:rPr>
              <a:t>Don’t wait until its too late!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19113" y="2743200"/>
            <a:ext cx="8077200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3200">
                <a:solidFill>
                  <a:srgbClr val="000066"/>
                </a:solidFill>
                <a:latin typeface="Arial Rounded MT Bold" pitchFamily="34" charset="0"/>
              </a:rPr>
              <a:t>Check with your teacher for make-up opportunities: after school, before school, during school (lunch).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3200">
                <a:solidFill>
                  <a:srgbClr val="000066"/>
                </a:solidFill>
                <a:latin typeface="Arial Rounded MT Bold" pitchFamily="34" charset="0"/>
              </a:rPr>
              <a:t>Attendance and participation in a make-up activity excuses one absence or non-participation day</a:t>
            </a:r>
            <a:r>
              <a:rPr lang="en-US" altLang="en-US" sz="2400">
                <a:solidFill>
                  <a:srgbClr val="000066"/>
                </a:solidFill>
                <a:latin typeface="Arial Rounded MT Bold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8" grpId="0"/>
      <p:bldP spid="1331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WordArt 4"/>
          <p:cNvSpPr>
            <a:spLocks noChangeArrowheads="1" noChangeShapeType="1" noTextEdit="1"/>
          </p:cNvSpPr>
          <p:nvPr/>
        </p:nvSpPr>
        <p:spPr bwMode="auto">
          <a:xfrm>
            <a:off x="1066800" y="952500"/>
            <a:ext cx="71628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Lockers and Locker Rooms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57200" y="2449513"/>
            <a:ext cx="8124825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96875" indent="-396875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Lost or damaged lock charge $5.00</a:t>
            </a:r>
          </a:p>
          <a:p>
            <a:pPr marL="396875" indent="-396875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You are advised NEVER to share lockers and combinations with any students.</a:t>
            </a:r>
          </a:p>
          <a:p>
            <a:pPr marL="396875" indent="-396875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Money and valuables </a:t>
            </a:r>
            <a:r>
              <a:rPr lang="en-US" altLang="en-US" sz="2800" i="1" u="sng">
                <a:solidFill>
                  <a:srgbClr val="000066"/>
                </a:solidFill>
                <a:latin typeface="Arial Rounded MT Bold" pitchFamily="34" charset="0"/>
              </a:rPr>
              <a:t>SHOULD NOT</a:t>
            </a: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 be kept in the locker room.  Locker rooms provided minimal security.</a:t>
            </a:r>
          </a:p>
        </p:txBody>
      </p:sp>
      <p:sp>
        <p:nvSpPr>
          <p:cNvPr id="14343" name="WordArt 7"/>
          <p:cNvSpPr>
            <a:spLocks noChangeArrowheads="1" noChangeShapeType="1" noTextEdit="1"/>
          </p:cNvSpPr>
          <p:nvPr/>
        </p:nvSpPr>
        <p:spPr bwMode="auto">
          <a:xfrm>
            <a:off x="304800" y="1809750"/>
            <a:ext cx="8534400" cy="400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Arial Black"/>
              </a:rPr>
              <a:t>AGHS is not responsible for lost or damaged personal items.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4341" grpId="0" uiExpand="1" build="p"/>
      <p:bldP spid="14343" grpId="0" animBg="1"/>
      <p:bldP spid="1434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WordArt 4"/>
          <p:cNvSpPr>
            <a:spLocks noChangeArrowheads="1" noChangeShapeType="1" noTextEdit="1"/>
          </p:cNvSpPr>
          <p:nvPr/>
        </p:nvSpPr>
        <p:spPr bwMode="auto">
          <a:xfrm>
            <a:off x="1066800" y="952500"/>
            <a:ext cx="71628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Remainder of the Week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57200" y="1981200"/>
            <a:ext cx="8124825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96875" indent="-396875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Tomorrow meet here in the gym we will assign locks and lockers.  Bring your PE Clothes or $30.00 to purchase them.</a:t>
            </a:r>
          </a:p>
          <a:p>
            <a:pPr marL="396875" indent="-396875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Friday</a:t>
            </a:r>
          </a:p>
          <a:p>
            <a:pPr marL="571500"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PE Course 2:  Dress Out and check your teacher’s window for meeting place.</a:t>
            </a:r>
          </a:p>
          <a:p>
            <a:pPr marL="571500"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2800">
                <a:solidFill>
                  <a:srgbClr val="000066"/>
                </a:solidFill>
                <a:latin typeface="Arial Rounded MT Bold" pitchFamily="34" charset="0"/>
              </a:rPr>
              <a:t>PE Course 1:  Meet in the gym for square dance.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434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BD00028_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022350"/>
            <a:ext cx="5410200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1900</TotalTime>
  <Words>496</Words>
  <Application>Microsoft Office PowerPoint</Application>
  <PresentationFormat>On-screen Show (4:3)</PresentationFormat>
  <Paragraphs>78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Arial Rounded MT Bold</vt:lpstr>
      <vt:lpstr>Wingdings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LMUSD.org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nerickson</dc:creator>
  <cp:lastModifiedBy>csouder</cp:lastModifiedBy>
  <cp:revision>99</cp:revision>
  <dcterms:created xsi:type="dcterms:W3CDTF">2002-08-26T21:07:12Z</dcterms:created>
  <dcterms:modified xsi:type="dcterms:W3CDTF">2014-08-19T21:57:25Z</dcterms:modified>
</cp:coreProperties>
</file>