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0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38B2-C30F-4349-A748-E162A25C1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E3445-DD52-414C-BB8A-DAFCDABE47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337DA-9FFD-4CEC-83BA-CE460466D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378CD-2103-4A41-BC30-346D45F7A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07906-952D-4E51-B30C-ABDA8FF82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70D14-70C5-4212-851A-9B0A19C1E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2F297-BFB9-4A8C-9BA3-B582883E9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E5A6C-A4BE-40B2-9C88-C64FA637A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929BC-AB19-44D8-AC24-4CDDB93DEF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9D864-6BA9-4391-9364-7BC95A653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09C74-C60F-487C-BEF7-DC2AC439E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100000">
              <a:srgbClr val="FF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43BDE2-2F5E-4372-BA60-ADD947D091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rieva.com.ar/images/ventilador_bas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http://www.brieva.com.ar/images/ventilador_base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http://www.brieva.com.ar/images/ventilador_base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066800" y="9144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81000" y="4572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85800" y="609600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“La siesta del martes” de Gabriel García Márquez, Colombia, 1974</a:t>
            </a:r>
          </a:p>
        </p:txBody>
      </p:sp>
      <p:pic>
        <p:nvPicPr>
          <p:cNvPr id="2065" name="Picture 17" descr="http://images.google.com/images?q=tbn:-n4745olrQIJ:http://www.brieva.com.ar/images/ventilador_ba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04800"/>
            <a:ext cx="1903413" cy="2819400"/>
          </a:xfrm>
          <a:prstGeom prst="rect">
            <a:avLst/>
          </a:prstGeom>
          <a:noFill/>
        </p:spPr>
      </p:pic>
      <p:pic>
        <p:nvPicPr>
          <p:cNvPr id="2066" name="Picture 18" descr="The image “http://www.ctv.es/USERS/aje/031101%20-%20Sacerdote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90800"/>
            <a:ext cx="5483225" cy="3657600"/>
          </a:xfrm>
          <a:prstGeom prst="rect">
            <a:avLst/>
          </a:prstGeom>
          <a:noFill/>
        </p:spPr>
      </p:pic>
      <p:pic>
        <p:nvPicPr>
          <p:cNvPr id="2067" name="Picture 19" descr="The image “http://www.welcomebaby.org/spanish/wb4yrs-4half/images/mother_daughter.gif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733800"/>
            <a:ext cx="2895600" cy="16192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76962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	</a:t>
            </a:r>
            <a:r>
              <a:rPr lang="en-US" sz="2800" b="1" u="sng">
                <a:latin typeface="Arial" charset="0"/>
                <a:cs typeface="Times New Roman" pitchFamily="18" charset="0"/>
              </a:rPr>
              <a:t>La siesta</a:t>
            </a:r>
            <a:r>
              <a:rPr lang="en-US" sz="2800" b="1">
                <a:latin typeface="Arial" charset="0"/>
                <a:cs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En la mayoría de los países hispanos se reservan unas horas de descanso al mediodía después del almuerzo.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Los negocios, las tiendas y las escuelas cierran desde la 1:30 o las 2 hasta las 4 aproximadamente, lo cual permite que la gente vuelva a sus casas para comer, descansar, y a veces dormir un rato.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En verano, como hace mucho calor pro la tarde, no suele haber nadie en la calle durante las horas de la siesta.</a:t>
            </a:r>
            <a:r>
              <a:rPr lang="en-US" sz="28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79248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  <a:cs typeface="Times New Roman" pitchFamily="18" charset="0"/>
              </a:rPr>
              <a:t>	</a:t>
            </a:r>
            <a:r>
              <a:rPr lang="en-US" sz="2800" b="1" u="sng">
                <a:latin typeface="Arial" charset="0"/>
                <a:cs typeface="Times New Roman" pitchFamily="18" charset="0"/>
              </a:rPr>
              <a:t>El martes</a:t>
            </a:r>
            <a:r>
              <a:rPr lang="en-US" sz="2800" b="1">
                <a:latin typeface="Arial" charset="0"/>
                <a:cs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El martes es un día de mala suerte en los países hispanos (el marte 13 es como el viernes 13 en EE.UU.).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También hay un refrán muy conocido que dice: “Los martes, no te cases ni te embarques.”</a:t>
            </a:r>
          </a:p>
          <a:p>
            <a:pPr>
              <a:spcBef>
                <a:spcPct val="50000"/>
              </a:spcBef>
            </a:pPr>
            <a:r>
              <a:rPr lang="en-US" b="1" i="1">
                <a:cs typeface="Times New Roman" pitchFamily="18" charset="0"/>
              </a:rPr>
              <a:t> </a:t>
            </a:r>
            <a:endParaRPr lang="en-US" b="1"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41910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Arial" charset="0"/>
                <a:cs typeface="Times New Roman" pitchFamily="18" charset="0"/>
              </a:rPr>
              <a:t>Código geográfico:</a:t>
            </a:r>
            <a:endParaRPr lang="en-US" sz="28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“La siesta del martes” tiene lugar en Macondo, el pueblo imaginario de García Márquez que es parecido al pueblo de Aracataca donde fue criado.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8200" y="38862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14400"/>
            <a:ext cx="37766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1534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Arial" charset="0"/>
                <a:cs typeface="Times New Roman" pitchFamily="18" charset="0"/>
              </a:rPr>
              <a:t>Comprensión:</a:t>
            </a:r>
            <a:endParaRPr lang="en-US" sz="28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1. El relato empieza con una descripción realista de una madre y su hija en el vagón de un tren.  ¿Cuál es su situación económica?  ¿Cómo lo sabemos?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¿Sabemos adónde van?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Haz una lista de todos los detalles que se mencionan respecto a las cosas que hacen, el paisaje que atraviesan, el clima, los olores, las instrucciones que le da la madre a su hija, etc.</a:t>
            </a: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77724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2. Al bajar del tren, ¿cómo encuentran la ciudad?  ¿Por qué está todo tan tranquilo?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3. Se dirigen a la casa del cura y piden hablar con él.  La mujer que contesta la puerta se lo niega, pero ¿cómo reacciona la madre?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4. Cómo es la casa del cura?  ¿Qué nos indica acerca de su estatus social?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5. Finalmente sabemos por qué ha venido la madre al pueblo.  Explica.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7696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6. Es ahora cuando el narrador cuenta lo que le pasó al hijo.  Cuenta lo que dice.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7. El cura le pregunta a la madre si nunca intentó hacer que su hijo tomara el buen camino.  ¿Qué indican las palabras del cura respecto a la culpabilidad?  ¿Crees que tiene razón el cura?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7696200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8. La madre da una explicación de lo que le pasó a su hijo.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¿Por qué tenía que robar el hijo?          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¿Qué hacía antes para ganar dinero?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¿Por qué tuvo que dejar ese oficio?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¿Qué le había dicho la madre?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7696200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9. La actitud del cura ante la historia de la madre representa un discurso anticlerical.  Trata de interpreter las siguientes acciones: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su escepticismo (no cree a la madre)      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sus bostezos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no tener que tocar a la puerta al regresar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	del cementerio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que dieran una limosna a la Iglesia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 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10. Al final, la hermana del cura nota que hay gente en la calle mirando.  ¿Por qué hay gente?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¿Qué les sugiere el cura a la madre y a su hija que hagan para evitar ser vistas?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¿Qué decide hacer la mujer a pesar de lo que dice el cura?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¿Como interpretas la preocupación del cura y la decisión de la madre?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66800" y="990600"/>
            <a:ext cx="71628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Arial" charset="0"/>
                <a:cs typeface="Times New Roman" pitchFamily="18" charset="0"/>
              </a:rPr>
              <a:t>Lectura más a fondo:</a:t>
            </a:r>
            <a:endParaRPr lang="en-US" sz="28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1. El narrador del cuento sólo nos cuenta los hechos, y los personajes se dan a conocer por sus acciones yu sus comportamiento.  Trata de explicar el efecto estético y artístico de este procedimiento objetivo.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78486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  <a:cs typeface="Arial" charset="0"/>
              </a:rPr>
              <a:t>SIGLO XX (20): EL “BOOM” DE LA NARRATIVA HISPANOAMERICANA     </a:t>
            </a:r>
            <a:endParaRPr lang="en-US" sz="2800" b="1">
              <a:latin typeface="Arial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  <a:cs typeface="Arial" charset="0"/>
              </a:rPr>
              <a:t>Gabriel García Márquez (n. 1928); </a:t>
            </a:r>
            <a:r>
              <a:rPr lang="en-US" sz="2800" b="1" u="sng">
                <a:latin typeface="Arial" charset="0"/>
                <a:cs typeface="Arial" charset="0"/>
              </a:rPr>
              <a:t>Los funerales de la Mamá grande </a:t>
            </a:r>
            <a:r>
              <a:rPr lang="en-US" sz="2800" b="1">
                <a:latin typeface="Arial" charset="0"/>
                <a:cs typeface="Arial" charset="0"/>
              </a:rPr>
              <a:t>(1974): </a:t>
            </a:r>
            <a:endParaRPr lang="en-US" sz="2800" b="1">
              <a:latin typeface="Arial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“La siesta del martes” </a:t>
            </a:r>
          </a:p>
        </p:txBody>
      </p:sp>
      <p:pic>
        <p:nvPicPr>
          <p:cNvPr id="3077" name="Picture 5" descr="The image “http://www.ctv.es/USERS/aje/031101%20-%20Sacerdote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00400"/>
            <a:ext cx="4419600" cy="2947988"/>
          </a:xfrm>
          <a:prstGeom prst="rect">
            <a:avLst/>
          </a:prstGeom>
          <a:noFill/>
        </p:spPr>
      </p:pic>
      <p:pic>
        <p:nvPicPr>
          <p:cNvPr id="3078" name="Picture 6" descr="The image “http://www.welcomebaby.org/spanish/wb4yrs-4half/images/mother_daughter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2400"/>
            <a:ext cx="3124200" cy="2168525"/>
          </a:xfrm>
          <a:prstGeom prst="rect">
            <a:avLst/>
          </a:prstGeom>
          <a:noFill/>
        </p:spPr>
      </p:pic>
      <p:pic>
        <p:nvPicPr>
          <p:cNvPr id="3076" name="Picture 4" descr="http://images.google.com/images?q=tbn:-n4745olrQIJ:http://www.brieva.com.ar/images/ventilador_bas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352800"/>
            <a:ext cx="976313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14400" y="990600"/>
            <a:ext cx="75438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2. El narrador revela muchos detalles por medio de signos y códigos.  Trata de encontrar los signos y códigos que revelan lo siguiente: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el estado económico de la mujer y su hija    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el carácter de la madre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el carácter del cura			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la actitud de la gente hacia los pobres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43000" y="533400"/>
            <a:ext cx="73914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3. El cuento hace una comparación entre el cura y la madre. 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¿Cómo se comparan y contrastan estos dos personajes?   ·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¿Qué nos parece indicar esta oposición respecto a:</a:t>
            </a:r>
          </a:p>
          <a:p>
            <a:pPr marL="457200" indent="-457200">
              <a:spcBef>
                <a:spcPct val="50000"/>
              </a:spcBef>
              <a:buFontTx/>
              <a:buAutoNum type="arabicParenBoth"/>
            </a:pPr>
            <a:r>
              <a:rPr lang="en-US" sz="2800" b="1">
                <a:latin typeface="Arial" charset="0"/>
                <a:cs typeface="Times New Roman" pitchFamily="18" charset="0"/>
              </a:rPr>
              <a:t>la Iglesia; </a:t>
            </a:r>
          </a:p>
          <a:p>
            <a:pPr marL="457200" indent="-457200">
              <a:spcBef>
                <a:spcPct val="50000"/>
              </a:spcBef>
              <a:buFontTx/>
              <a:buAutoNum type="arabicParenBoth"/>
            </a:pPr>
            <a:r>
              <a:rPr lang="en-US" sz="2800" b="1">
                <a:latin typeface="Arial" charset="0"/>
                <a:cs typeface="Times New Roman" pitchFamily="18" charset="0"/>
              </a:rPr>
              <a:t>el amor materno; </a:t>
            </a:r>
          </a:p>
          <a:p>
            <a:pPr marL="457200" indent="-457200">
              <a:spcBef>
                <a:spcPct val="50000"/>
              </a:spcBef>
              <a:buFontTx/>
              <a:buAutoNum type="arabicParenBoth"/>
            </a:pPr>
            <a:r>
              <a:rPr lang="en-US" sz="2800" b="1">
                <a:latin typeface="Arial" charset="0"/>
                <a:cs typeface="Times New Roman" pitchFamily="18" charset="0"/>
              </a:rPr>
              <a:t>la dignidad; </a:t>
            </a:r>
          </a:p>
          <a:p>
            <a:pPr marL="457200" indent="-457200">
              <a:spcBef>
                <a:spcPct val="50000"/>
              </a:spcBef>
              <a:buFontTx/>
              <a:buAutoNum type="arabicParenBoth"/>
            </a:pPr>
            <a:r>
              <a:rPr lang="en-US" sz="2800" b="1">
                <a:latin typeface="Arial" charset="0"/>
                <a:cs typeface="Times New Roman" pitchFamily="18" charset="0"/>
              </a:rPr>
              <a:t>los pobres?</a:t>
            </a:r>
            <a:r>
              <a:rPr lang="en-US" sz="28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696200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4. El signo ladrón suele tener un significado negativo, pero sus significados pueden variar.  ¿Siente la madre vergüenza de que su hijo haya intentado robar?  ¿Por qué?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A Rebeca y al cura, ¿parece preocuparles que se haya matado al muchacho?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¿Crees tú que la gente tiene derecho a tener armas y matar a cualquiera que ellos crean les amenaza?</a:t>
            </a:r>
            <a:r>
              <a:rPr lang="en-US" sz="28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3914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5. García Márquez siempre admiró este cuento suyo, y muchos críticos lo consideran entre sus relatos más logrados.  Trata de explicar por qué este cuento es tan bien logrado, a pesar de su aparente sencillez.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78486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  <a:cs typeface="Arial" charset="0"/>
              </a:rPr>
              <a:t>SIGLO XX (20): EL “BOOM” DE LA NARRATIVA HISPANOAMERICANA     </a:t>
            </a:r>
            <a:endParaRPr lang="en-US" sz="2800" b="1">
              <a:latin typeface="Arial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  <a:cs typeface="Arial" charset="0"/>
              </a:rPr>
              <a:t>Gabriel García Márquez (n. 1928); </a:t>
            </a:r>
            <a:r>
              <a:rPr lang="en-US" sz="2800" b="1" u="sng">
                <a:latin typeface="Arial" charset="0"/>
                <a:cs typeface="Arial" charset="0"/>
              </a:rPr>
              <a:t>Los funerales de la Mamá grande </a:t>
            </a:r>
            <a:r>
              <a:rPr lang="en-US" sz="2800" b="1">
                <a:latin typeface="Arial" charset="0"/>
                <a:cs typeface="Arial" charset="0"/>
              </a:rPr>
              <a:t>(1974): </a:t>
            </a:r>
            <a:endParaRPr lang="en-US" sz="2800" b="1">
              <a:latin typeface="Arial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“La siesta del martes” </a:t>
            </a:r>
          </a:p>
        </p:txBody>
      </p:sp>
      <p:pic>
        <p:nvPicPr>
          <p:cNvPr id="26628" name="Picture 4" descr="The image “http://www.ctv.es/USERS/aje/031101%20-%20Sacerdote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00400"/>
            <a:ext cx="4419600" cy="2947988"/>
          </a:xfrm>
          <a:prstGeom prst="rect">
            <a:avLst/>
          </a:prstGeom>
          <a:noFill/>
        </p:spPr>
      </p:pic>
      <p:pic>
        <p:nvPicPr>
          <p:cNvPr id="26629" name="Picture 5" descr="The image “http://www.welcomebaby.org/spanish/wb4yrs-4half/images/mother_daughter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2400"/>
            <a:ext cx="3124200" cy="2168525"/>
          </a:xfrm>
          <a:prstGeom prst="rect">
            <a:avLst/>
          </a:prstGeom>
          <a:noFill/>
        </p:spPr>
      </p:pic>
      <p:pic>
        <p:nvPicPr>
          <p:cNvPr id="26630" name="Picture 6" descr="http://images.google.com/images?q=tbn:-n4745olrQIJ:http://www.brieva.com.ar/images/ventilador_bas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352800"/>
            <a:ext cx="976313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Temas esenciales 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Conexión temática</a:t>
            </a:r>
          </a:p>
          <a:p>
            <a:r>
              <a:rPr lang="es-ES" dirty="0" smtClean="0"/>
              <a:t>Las relaciones interpersonales</a:t>
            </a:r>
          </a:p>
          <a:p>
            <a:r>
              <a:rPr lang="es-ES" dirty="0" smtClean="0"/>
              <a:t>Las sociedades en contacto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Conexión de subtema</a:t>
            </a:r>
          </a:p>
          <a:p>
            <a:r>
              <a:rPr lang="es-ES" sz="2000" dirty="0" smtClean="0"/>
              <a:t>El amor y el desprecio</a:t>
            </a:r>
          </a:p>
          <a:p>
            <a:r>
              <a:rPr lang="es-ES" sz="2000" dirty="0" smtClean="0"/>
              <a:t>La comunicación o falta de comunicación</a:t>
            </a:r>
          </a:p>
          <a:p>
            <a:r>
              <a:rPr lang="es-ES" sz="2000" dirty="0" smtClean="0"/>
              <a:t>Las relaciones del poder</a:t>
            </a:r>
          </a:p>
          <a:p>
            <a:r>
              <a:rPr lang="es-ES" sz="2000" dirty="0" smtClean="0"/>
              <a:t>Las relaciones familiares</a:t>
            </a:r>
          </a:p>
          <a:p>
            <a:r>
              <a:rPr lang="es-ES" sz="2000" dirty="0" smtClean="0"/>
              <a:t>El individuo y la comunidad</a:t>
            </a:r>
          </a:p>
          <a:p>
            <a:r>
              <a:rPr lang="es-ES" sz="2000" dirty="0" smtClean="0"/>
              <a:t>Las relaciones </a:t>
            </a:r>
            <a:r>
              <a:rPr lang="es-ES" sz="2000" smtClean="0"/>
              <a:t>socio económicas</a:t>
            </a:r>
            <a:endParaRPr lang="es-ES" sz="2000" dirty="0" smtClean="0"/>
          </a:p>
          <a:p>
            <a:r>
              <a:rPr lang="es-ES" sz="2000" dirty="0" smtClean="0"/>
              <a:t>La asimilación y la marginación</a:t>
            </a:r>
            <a:endParaRPr lang="es-ES" sz="2000" dirty="0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90600" y="533400"/>
            <a:ext cx="73152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b="1">
                <a:latin typeface="Arial" charset="0"/>
                <a:cs typeface="Arial" charset="0"/>
              </a:rPr>
              <a:t>Gabriel García Márquez es el novelista más apreciado del “Boom”</a:t>
            </a:r>
            <a:r>
              <a:rPr lang="en-US"/>
              <a:t> </a:t>
            </a:r>
            <a:r>
              <a:rPr lang="en-US" sz="2800" b="1">
                <a:latin typeface="Arial" charset="0"/>
              </a:rPr>
              <a:t>a causa de:</a:t>
            </a:r>
            <a:endParaRPr lang="en-US" sz="2800" b="1">
              <a:latin typeface="Arial" charset="0"/>
              <a:cs typeface="Arial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US" sz="2800" b="1">
                <a:latin typeface="Arial" charset="0"/>
                <a:cs typeface="Arial" charset="0"/>
              </a:rPr>
              <a:t>su fértil imaginación, </a:t>
            </a:r>
          </a:p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US" sz="2800" b="1">
                <a:latin typeface="Arial" charset="0"/>
                <a:cs typeface="Arial" charset="0"/>
              </a:rPr>
              <a:t>su intenso humanismo (un enfoque en lo humano y lo práctico a depensas de lo abstracto y lo especulativo) </a:t>
            </a:r>
          </a:p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US" sz="2800" b="1">
                <a:latin typeface="Arial" charset="0"/>
                <a:cs typeface="Arial" charset="0"/>
              </a:rPr>
              <a:t>su sofisticado sentido del humor,</a:t>
            </a:r>
          </a:p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US" sz="2800" b="1">
                <a:latin typeface="Arial" charset="0"/>
                <a:cs typeface="Arial" charset="0"/>
              </a:rPr>
              <a:t>su versatilidad estilística, o sea, su habilidad de usar diferentes estilos en diferentes obras.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3400" y="609600"/>
            <a:ext cx="3810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en-US" sz="2800" b="1">
                <a:latin typeface="Arial" charset="0"/>
                <a:cs typeface="Arial" charset="0"/>
              </a:rPr>
              <a:t>García Márquez nació en Aracataca, un pueblo costero de Colombia.</a:t>
            </a:r>
          </a:p>
          <a:p>
            <a:pPr>
              <a:buFontTx/>
              <a:buChar char="•"/>
              <a:tabLst>
                <a:tab pos="457200" algn="l"/>
              </a:tabLst>
            </a:pPr>
            <a:endParaRPr lang="en-US" sz="2800" b="1">
              <a:latin typeface="Arial" charset="0"/>
              <a:cs typeface="Arial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en-US" sz="2800" b="1">
                <a:latin typeface="Arial" charset="0"/>
                <a:cs typeface="Arial" charset="0"/>
              </a:rPr>
              <a:t>Pasó a la capital, Bogotá, donde trabajó como periodista, y viajó a Europa, donde fue corresponsal del diario </a:t>
            </a:r>
            <a:r>
              <a:rPr lang="en-US" sz="2800" b="1" u="sng">
                <a:latin typeface="Arial" charset="0"/>
                <a:cs typeface="Arial" charset="0"/>
              </a:rPr>
              <a:t>El espectador</a:t>
            </a:r>
            <a:r>
              <a:rPr lang="en-US" sz="2800" b="1">
                <a:latin typeface="Arial" charset="0"/>
                <a:cs typeface="Arial" charset="0"/>
              </a:rPr>
              <a:t>.</a:t>
            </a:r>
            <a:endParaRPr lang="en-US" sz="2800" b="1">
              <a:latin typeface="Arial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en-US" sz="2800" b="1">
              <a:latin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81200"/>
            <a:ext cx="81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609600"/>
            <a:ext cx="43545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62000" y="914400"/>
            <a:ext cx="38100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u="sng">
                <a:latin typeface="Arial" charset="0"/>
                <a:cs typeface="Arial" charset="0"/>
              </a:rPr>
              <a:t>Cien años de soledad</a:t>
            </a:r>
            <a:r>
              <a:rPr lang="en-US" sz="2800" b="1">
                <a:latin typeface="Arial" charset="0"/>
                <a:cs typeface="Arial" charset="0"/>
              </a:rPr>
              <a:t> (1967) es la novela donde el autor colombiano luce con brío todas sus destrezas narrativas.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Arial" charset="0"/>
              </a:rPr>
              <a:t>Ya es un clásico de la literatura hispánica y un </a:t>
            </a:r>
            <a:r>
              <a:rPr lang="en-US" sz="2800" b="1" i="1">
                <a:latin typeface="Arial" charset="0"/>
                <a:cs typeface="Arial" charset="0"/>
              </a:rPr>
              <a:t>best-seller</a:t>
            </a:r>
            <a:r>
              <a:rPr lang="en-US" sz="2800" b="1">
                <a:latin typeface="Arial" charset="0"/>
                <a:cs typeface="Arial" charset="0"/>
              </a:rPr>
              <a:t> internacional.</a:t>
            </a:r>
            <a:r>
              <a:rPr lang="en-US"/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143000"/>
            <a:ext cx="30670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7924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Arial" charset="0"/>
              </a:rPr>
              <a:t>Se le conoce a García Márquez por su uso del </a:t>
            </a:r>
            <a:r>
              <a:rPr lang="en-US" sz="2800" b="1" i="1">
                <a:latin typeface="Arial" charset="0"/>
                <a:cs typeface="Arial" charset="0"/>
              </a:rPr>
              <a:t>realismo mágico</a:t>
            </a:r>
            <a:r>
              <a:rPr lang="en-US" sz="2800" b="1">
                <a:latin typeface="Arial" charset="0"/>
                <a:cs typeface="Arial" charset="0"/>
              </a:rPr>
              <a:t>, una forma de narrativa moderna en la que se emplean elementos irreales o improbables dentro de un marco realista.</a:t>
            </a:r>
            <a:r>
              <a:rPr lang="en-US" sz="2800">
                <a:latin typeface="Arial" charset="0"/>
              </a:rPr>
              <a:t> </a:t>
            </a:r>
          </a:p>
        </p:txBody>
      </p:sp>
      <p:pic>
        <p:nvPicPr>
          <p:cNvPr id="7171" name="Picture 3" descr="The image “http://radiofreeblogistan.com/images/2003/01/26/castaway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0" y="3263900"/>
            <a:ext cx="2501900" cy="2527300"/>
          </a:xfrm>
          <a:prstGeom prst="rect">
            <a:avLst/>
          </a:prstGeom>
          <a:noFill/>
        </p:spPr>
      </p:pic>
      <p:pic>
        <p:nvPicPr>
          <p:cNvPr id="7172" name="Picture 4" descr="The image “http://www.darkages.com/2002/community/art/Effera_Life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3446463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3400" y="990600"/>
            <a:ext cx="769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Arial" charset="0"/>
              </a:rPr>
              <a:t>Sin embargo, su mundo narrativo es mucho más versátil.</a:t>
            </a:r>
            <a:r>
              <a:rPr lang="en-US" sz="2800" b="1"/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298608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05000"/>
            <a:ext cx="34956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8001000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Arial" charset="0"/>
                <a:cs typeface="Arial" charset="0"/>
              </a:rPr>
              <a:t>Antes de leer:</a:t>
            </a:r>
            <a:endParaRPr lang="en-US" sz="2800" b="1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Arial" charset="0"/>
              </a:rPr>
              <a:t>1.  ¿Has ocultado alguna vez tus emociones para mantener la dignidad?  ¿Crees que es insincero ocultar las emociones?  Explica.</a:t>
            </a:r>
            <a:endParaRPr lang="en-US" sz="2800" b="1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Arial" charset="0"/>
              </a:rPr>
              <a:t>2. ¿Es posible ser pobre y digno a la vez?  Explica.</a:t>
            </a:r>
            <a:endParaRPr lang="en-US" sz="2800" b="1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Arial" charset="0"/>
              </a:rPr>
              <a:t>3. ¿Hay situaciones que le obligan a uno a robar?  Da ejemplos.</a:t>
            </a:r>
            <a:endParaRPr lang="en-US" sz="2800" b="1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609600"/>
            <a:ext cx="75438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Arial" charset="0"/>
                <a:cs typeface="Times New Roman" pitchFamily="18" charset="0"/>
              </a:rPr>
              <a:t>Códigos culturales:</a:t>
            </a:r>
            <a:endParaRPr lang="en-US" sz="28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	</a:t>
            </a:r>
            <a:r>
              <a:rPr lang="en-US" sz="2800" b="1" u="sng">
                <a:latin typeface="Arial" charset="0"/>
                <a:cs typeface="Times New Roman" pitchFamily="18" charset="0"/>
              </a:rPr>
              <a:t>El luto</a:t>
            </a:r>
            <a:r>
              <a:rPr lang="en-US" sz="2800" b="1">
                <a:latin typeface="Arial" charset="0"/>
                <a:cs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La gente hispana tradicionalmente guarda un período de luto después de la muerte de un familiar.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Se lleva ropa negra durante este período de tiempo.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  <a:cs typeface="Times New Roman" pitchFamily="18" charset="0"/>
              </a:rPr>
              <a:t>Aunque estas costumbres están cambiando, todavía se observan en zonas rurales y tradicionales.</a:t>
            </a:r>
          </a:p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1050</Words>
  <Application>Microsoft Office PowerPoint</Application>
  <PresentationFormat>On-screen Show (4:3)</PresentationFormat>
  <Paragraphs>94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Times New Roman</vt:lpstr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Temas esenciales </vt:lpstr>
    </vt:vector>
  </TitlesOfParts>
  <Company>Teacher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Ward</dc:creator>
  <cp:lastModifiedBy>Orlando</cp:lastModifiedBy>
  <cp:revision>72</cp:revision>
  <dcterms:created xsi:type="dcterms:W3CDTF">2006-09-02T17:19:56Z</dcterms:created>
  <dcterms:modified xsi:type="dcterms:W3CDTF">2013-05-08T19:32:59Z</dcterms:modified>
</cp:coreProperties>
</file>