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43"/>
  </p:notesMasterIdLst>
  <p:handoutMasterIdLst>
    <p:handoutMasterId r:id="rId44"/>
  </p:handoutMasterIdLst>
  <p:sldIdLst>
    <p:sldId id="282" r:id="rId2"/>
    <p:sldId id="256" r:id="rId3"/>
    <p:sldId id="332" r:id="rId4"/>
    <p:sldId id="359" r:id="rId5"/>
    <p:sldId id="352" r:id="rId6"/>
    <p:sldId id="353" r:id="rId7"/>
    <p:sldId id="354" r:id="rId8"/>
    <p:sldId id="355" r:id="rId9"/>
    <p:sldId id="356" r:id="rId10"/>
    <p:sldId id="357" r:id="rId11"/>
    <p:sldId id="358" r:id="rId12"/>
    <p:sldId id="349" r:id="rId13"/>
    <p:sldId id="362" r:id="rId14"/>
    <p:sldId id="366" r:id="rId15"/>
    <p:sldId id="367" r:id="rId16"/>
    <p:sldId id="363" r:id="rId17"/>
    <p:sldId id="364" r:id="rId18"/>
    <p:sldId id="365" r:id="rId19"/>
    <p:sldId id="331" r:id="rId20"/>
    <p:sldId id="340" r:id="rId21"/>
    <p:sldId id="339" r:id="rId22"/>
    <p:sldId id="335" r:id="rId23"/>
    <p:sldId id="333" r:id="rId24"/>
    <p:sldId id="334" r:id="rId25"/>
    <p:sldId id="338" r:id="rId26"/>
    <p:sldId id="341" r:id="rId27"/>
    <p:sldId id="257" r:id="rId28"/>
    <p:sldId id="336" r:id="rId29"/>
    <p:sldId id="342" r:id="rId30"/>
    <p:sldId id="269" r:id="rId31"/>
    <p:sldId id="270" r:id="rId32"/>
    <p:sldId id="279" r:id="rId33"/>
    <p:sldId id="280" r:id="rId34"/>
    <p:sldId id="292" r:id="rId35"/>
    <p:sldId id="368" r:id="rId36"/>
    <p:sldId id="343" r:id="rId37"/>
    <p:sldId id="348" r:id="rId38"/>
    <p:sldId id="351" r:id="rId39"/>
    <p:sldId id="345" r:id="rId40"/>
    <p:sldId id="290" r:id="rId41"/>
    <p:sldId id="346" r:id="rId4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bg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0033CC"/>
    <a:srgbClr val="333399"/>
    <a:srgbClr val="0000CC"/>
    <a:srgbClr val="000099"/>
    <a:srgbClr val="FFFF00"/>
    <a:srgbClr val="99FFCC"/>
    <a:srgbClr val="000066"/>
    <a:srgbClr val="3333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5" autoAdjust="0"/>
    <p:restoredTop sz="94664" autoAdjust="0"/>
  </p:normalViewPr>
  <p:slideViewPr>
    <p:cSldViewPr>
      <p:cViewPr varScale="1">
        <p:scale>
          <a:sx n="76" d="100"/>
          <a:sy n="76" d="100"/>
        </p:scale>
        <p:origin x="-36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6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33.xml"/><Relationship Id="rId3" Type="http://schemas.openxmlformats.org/officeDocument/2006/relationships/slide" Target="slides/slide27.xml"/><Relationship Id="rId7" Type="http://schemas.openxmlformats.org/officeDocument/2006/relationships/slide" Target="slides/slide32.xml"/><Relationship Id="rId2" Type="http://schemas.openxmlformats.org/officeDocument/2006/relationships/slide" Target="slides/slide22.xml"/><Relationship Id="rId1" Type="http://schemas.openxmlformats.org/officeDocument/2006/relationships/slide" Target="slides/slide2.xml"/><Relationship Id="rId6" Type="http://schemas.openxmlformats.org/officeDocument/2006/relationships/slide" Target="slides/slide31.xml"/><Relationship Id="rId5" Type="http://schemas.openxmlformats.org/officeDocument/2006/relationships/slide" Target="slides/slide30.xml"/><Relationship Id="rId4" Type="http://schemas.openxmlformats.org/officeDocument/2006/relationships/slide" Target="slides/slide28.xml"/><Relationship Id="rId9" Type="http://schemas.openxmlformats.org/officeDocument/2006/relationships/slide" Target="slides/slide3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notes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C90D0-771C-4B5A-B390-38278431D31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A5550-152B-4E9A-BDDF-6876AAE66A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11F03-DC1A-43BD-867B-21EE2B6D60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B1C8A4-B06B-4E09-9747-84BBF77B93F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BE135A-F045-413A-B09F-F61234E254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DF03E-4347-4A42-93AF-969A3EE13B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678A5-43B2-4BD7-B88B-F25F75EE461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2BEB1-5EF6-454A-9123-E5F91DD0E1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EE3E71-6F44-4677-A184-B9D2AB00BE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1E9CE-7830-46D1-8A3A-175C3DBB7C2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516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175727-7098-4D0B-B94E-DE3B09541F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609600"/>
            <a:ext cx="8229600" cy="55165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0A9924F-7168-4A67-9500-10DD6EE075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F7C0625-E082-4AAE-975F-AE633F49F9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2C6C2C6-E2C6-458F-B94B-8407351B23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24440632-1BDB-48F4-914D-23A2E0C8851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omic Sans MS" pitchFamily="66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omic Sans MS" pitchFamily="66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omic Sans MS" pitchFamily="66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omic Sans MS" pitchFamily="66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5" name="Picture 11" descr="nz1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62800" cy="6872288"/>
          </a:xfrm>
          <a:prstGeom prst="rect">
            <a:avLst/>
          </a:prstGeom>
          <a:noFill/>
        </p:spPr>
      </p:pic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7010400" y="0"/>
            <a:ext cx="2362200" cy="4114800"/>
          </a:xfrm>
        </p:spPr>
        <p:txBody>
          <a:bodyPr/>
          <a:lstStyle/>
          <a:p>
            <a: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Unit 3: </a:t>
            </a:r>
            <a:b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Chemical </a:t>
            </a:r>
            <a:b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Bonding</a:t>
            </a:r>
            <a:b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and </a:t>
            </a:r>
            <a:b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Molecular</a:t>
            </a:r>
            <a:b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Structure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3733800" y="6553200"/>
            <a:ext cx="341788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3300"/>
                </a:solidFill>
              </a:rPr>
              <a:t>Cartoon courtesy of NearingZero.net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7772400" cy="685800"/>
          </a:xfrm>
          <a:noFill/>
          <a:ln/>
        </p:spPr>
        <p:txBody>
          <a:bodyPr lIns="90488" tIns="44450" rIns="90488" bIns="44450"/>
          <a:lstStyle/>
          <a:p>
            <a:r>
              <a:rPr lang="en-US" sz="4000">
                <a:effectLst>
                  <a:outerShdw blurRad="38100" dist="38100" dir="2700000" algn="tl">
                    <a:srgbClr val="000000"/>
                  </a:outerShdw>
                </a:effectLst>
              </a:rPr>
              <a:t>Bonds</a:t>
            </a:r>
          </a:p>
        </p:txBody>
      </p:sp>
      <p:sp>
        <p:nvSpPr>
          <p:cNvPr id="4099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1143000"/>
            <a:ext cx="7772400" cy="18288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rgbClr val="FFFF00"/>
              </a:buClr>
              <a:buFont typeface="Wingdings" pitchFamily="2" charset="2"/>
              <a:buChar char="q"/>
            </a:pPr>
            <a:r>
              <a:rPr lang="en-US" b="0"/>
              <a:t> </a:t>
            </a: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Forces that hold groups of atoms  </a:t>
            </a:r>
          </a:p>
          <a:p>
            <a:pPr>
              <a:buFontTx/>
              <a:buNone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  together and make them function </a:t>
            </a:r>
          </a:p>
          <a:p>
            <a:pPr>
              <a:buFontTx/>
              <a:buNone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  as a unit.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736725" y="3017838"/>
            <a:ext cx="6645275" cy="2041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>
                <a:srgbClr val="FFFF00"/>
              </a:buClr>
              <a:buFont typeface="Wingdings" pitchFamily="2" charset="2"/>
              <a:buChar char="v"/>
            </a:pPr>
            <a:r>
              <a:rPr lang="en-US" sz="3200"/>
              <a:t> </a:t>
            </a:r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Ionic bonds – transfer of electrons</a:t>
            </a:r>
          </a:p>
          <a:p>
            <a:pPr>
              <a:buClr>
                <a:srgbClr val="FFFF00"/>
              </a:buClr>
              <a:buFont typeface="Wingdings" pitchFamily="2" charset="2"/>
              <a:buChar char="v"/>
            </a:pPr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 Covalent bonds – sharing of electrons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66800"/>
            <a:ext cx="4114800" cy="1143000"/>
          </a:xfrm>
        </p:spPr>
        <p:txBody>
          <a:bodyPr/>
          <a:lstStyle/>
          <a:p>
            <a: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  <a:t>Electron Dot Notation</a:t>
            </a:r>
          </a:p>
        </p:txBody>
      </p:sp>
      <p:pic>
        <p:nvPicPr>
          <p:cNvPr id="119812" name="Picture 4" descr="dotnot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152400"/>
            <a:ext cx="3970338" cy="6097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382000" cy="838200"/>
          </a:xfrm>
        </p:spPr>
        <p:txBody>
          <a:bodyPr/>
          <a:lstStyle/>
          <a:p>
            <a: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  <a:t>The </a:t>
            </a:r>
            <a:r>
              <a:rPr 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Octet</a:t>
            </a:r>
            <a: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  <a:t> Rule – Ionic Compounds</a:t>
            </a:r>
          </a:p>
        </p:txBody>
      </p:sp>
      <p:sp>
        <p:nvSpPr>
          <p:cNvPr id="156675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8686800" cy="1800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/>
              <a:t>Ionic compounds tend to form so that each atom, by </a:t>
            </a:r>
            <a:r>
              <a:rPr lang="en-US" sz="2800" u="sng">
                <a:solidFill>
                  <a:srgbClr val="FFFF00"/>
                </a:solidFill>
              </a:rPr>
              <a:t>gaining or losing</a:t>
            </a:r>
            <a:r>
              <a:rPr lang="en-US" sz="2800"/>
              <a:t> electrons, has an octet of electrons in its highest occupied energy level.</a:t>
            </a:r>
          </a:p>
        </p:txBody>
      </p:sp>
      <p:pic>
        <p:nvPicPr>
          <p:cNvPr id="156678" name="Picture 6" descr="NaClionicbo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3200400"/>
            <a:ext cx="7223125" cy="2846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8229600" cy="1143000"/>
          </a:xfrm>
        </p:spPr>
        <p:txBody>
          <a:bodyPr/>
          <a:lstStyle/>
          <a:p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Ionic Bonding:</a:t>
            </a:r>
            <a:r>
              <a:rPr lang="en-US" sz="360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36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The Formation of Sodium Chloride</a:t>
            </a:r>
          </a:p>
        </p:txBody>
      </p:sp>
      <p:sp>
        <p:nvSpPr>
          <p:cNvPr id="143365" name="Rectangle 5"/>
          <p:cNvSpPr>
            <a:spLocks noChangeArrowheads="1"/>
          </p:cNvSpPr>
          <p:nvPr/>
        </p:nvSpPr>
        <p:spPr bwMode="auto">
          <a:xfrm>
            <a:off x="838200" y="1600200"/>
            <a:ext cx="830580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>
              <a:buClr>
                <a:srgbClr val="FFFF00"/>
              </a:buClr>
              <a:buFont typeface="Wingdings" pitchFamily="2" charset="2"/>
              <a:buChar char="q"/>
            </a:pPr>
            <a:r>
              <a:rPr lang="en-US" sz="3600" b="0">
                <a:ea typeface="Times New Roman" pitchFamily="18" charset="0"/>
                <a:cs typeface="Arial" pitchFamily="34" charset="0"/>
              </a:rPr>
              <a:t> Sodium has 1 valence electron</a:t>
            </a:r>
          </a:p>
        </p:txBody>
      </p:sp>
      <p:sp>
        <p:nvSpPr>
          <p:cNvPr id="143364" name="AutoShape 4"/>
          <p:cNvSpPr>
            <a:spLocks noChangeArrowheads="1"/>
          </p:cNvSpPr>
          <p:nvPr/>
        </p:nvSpPr>
        <p:spPr bwMode="auto">
          <a:xfrm rot="-301683">
            <a:off x="6096000" y="4648200"/>
            <a:ext cx="1397000" cy="1074738"/>
          </a:xfrm>
          <a:prstGeom prst="curvedLeftArrow">
            <a:avLst>
              <a:gd name="adj1" fmla="val 26176"/>
              <a:gd name="adj2" fmla="val 46176"/>
              <a:gd name="adj3" fmla="val 4683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366" name="Rectangle 6"/>
          <p:cNvSpPr>
            <a:spLocks noChangeArrowheads="1"/>
          </p:cNvSpPr>
          <p:nvPr/>
        </p:nvSpPr>
        <p:spPr bwMode="auto">
          <a:xfrm>
            <a:off x="1965325" y="5334000"/>
            <a:ext cx="4130675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r>
              <a:rPr lang="en-US" sz="3600" b="0">
                <a:solidFill>
                  <a:srgbClr val="99FFCC"/>
                </a:solidFill>
                <a:ea typeface="Times New Roman" pitchFamily="18" charset="0"/>
                <a:cs typeface="Arial" pitchFamily="34" charset="0"/>
              </a:rPr>
              <a:t>Cl </a:t>
            </a:r>
            <a:r>
              <a:rPr lang="en-US" sz="3600" b="0">
                <a:ea typeface="Times New Roman" pitchFamily="18" charset="0"/>
                <a:cs typeface="Arial" pitchFamily="34" charset="0"/>
              </a:rPr>
              <a:t>1s</a:t>
            </a:r>
            <a:r>
              <a:rPr lang="en-US" sz="3600" b="0" baseline="30000">
                <a:ea typeface="Times New Roman" pitchFamily="18" charset="0"/>
                <a:cs typeface="Arial" pitchFamily="34" charset="0"/>
              </a:rPr>
              <a:t>2</a:t>
            </a:r>
            <a:r>
              <a:rPr lang="en-US" sz="3600" b="0">
                <a:ea typeface="Times New Roman" pitchFamily="18" charset="0"/>
                <a:cs typeface="Arial" pitchFamily="34" charset="0"/>
              </a:rPr>
              <a:t>2s</a:t>
            </a:r>
            <a:r>
              <a:rPr lang="en-US" sz="3600" b="0" baseline="30000">
                <a:ea typeface="Times New Roman" pitchFamily="18" charset="0"/>
                <a:cs typeface="Arial" pitchFamily="34" charset="0"/>
              </a:rPr>
              <a:t>2</a:t>
            </a:r>
            <a:r>
              <a:rPr lang="en-US" sz="3600" b="0">
                <a:ea typeface="Times New Roman" pitchFamily="18" charset="0"/>
                <a:cs typeface="Arial" pitchFamily="34" charset="0"/>
              </a:rPr>
              <a:t>2p</a:t>
            </a:r>
            <a:r>
              <a:rPr lang="en-US" sz="3600" b="0" baseline="30000">
                <a:ea typeface="Times New Roman" pitchFamily="18" charset="0"/>
                <a:cs typeface="Arial" pitchFamily="34" charset="0"/>
              </a:rPr>
              <a:t>6</a:t>
            </a:r>
            <a:r>
              <a:rPr lang="en-US" sz="3600">
                <a:ea typeface="Times New Roman" pitchFamily="18" charset="0"/>
                <a:cs typeface="Arial" pitchFamily="34" charset="0"/>
              </a:rPr>
              <a:t>3s</a:t>
            </a:r>
            <a:r>
              <a:rPr lang="en-US" sz="3600" baseline="30000">
                <a:ea typeface="Times New Roman" pitchFamily="18" charset="0"/>
                <a:cs typeface="Arial" pitchFamily="34" charset="0"/>
              </a:rPr>
              <a:t>2</a:t>
            </a:r>
            <a:r>
              <a:rPr lang="en-US" sz="360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3p</a:t>
            </a:r>
            <a:r>
              <a:rPr lang="en-US" sz="3600" baseline="30000">
                <a:solidFill>
                  <a:srgbClr val="FFFF00"/>
                </a:solidFill>
                <a:ea typeface="Times New Roman" pitchFamily="18" charset="0"/>
                <a:cs typeface="Arial" pitchFamily="34" charset="0"/>
              </a:rPr>
              <a:t>5</a:t>
            </a:r>
            <a:endParaRPr lang="en-US" sz="3600" b="0">
              <a:solidFill>
                <a:srgbClr val="FFFF00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43367" name="Text Box 7"/>
          <p:cNvSpPr txBox="1">
            <a:spLocks noChangeArrowheads="1"/>
          </p:cNvSpPr>
          <p:nvPr/>
        </p:nvSpPr>
        <p:spPr bwMode="auto">
          <a:xfrm>
            <a:off x="2286000" y="4572000"/>
            <a:ext cx="4511675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US" sz="3600"/>
              <a:t> </a:t>
            </a:r>
            <a:r>
              <a:rPr lang="en-US" sz="3600" b="0">
                <a:solidFill>
                  <a:srgbClr val="99FFCC"/>
                </a:solidFill>
              </a:rPr>
              <a:t>Na</a:t>
            </a:r>
            <a:r>
              <a:rPr lang="en-US" sz="3600" b="0"/>
              <a:t> 1s</a:t>
            </a:r>
            <a:r>
              <a:rPr lang="en-US" sz="3600" b="0" baseline="30000"/>
              <a:t>2</a:t>
            </a:r>
            <a:r>
              <a:rPr lang="en-US" sz="3600" b="0"/>
              <a:t>2s</a:t>
            </a:r>
            <a:r>
              <a:rPr lang="en-US" sz="3600" b="0" baseline="30000"/>
              <a:t>2</a:t>
            </a:r>
            <a:r>
              <a:rPr lang="en-US" sz="3600" b="0"/>
              <a:t>2p</a:t>
            </a:r>
            <a:r>
              <a:rPr lang="en-US" sz="3600" b="0" baseline="30000"/>
              <a:t>6</a:t>
            </a:r>
            <a:r>
              <a:rPr lang="en-US" sz="3600">
                <a:solidFill>
                  <a:srgbClr val="FFFF00"/>
                </a:solidFill>
              </a:rPr>
              <a:t>3s</a:t>
            </a:r>
            <a:r>
              <a:rPr lang="en-US" sz="3600" baseline="30000">
                <a:solidFill>
                  <a:srgbClr val="FFFF00"/>
                </a:solidFill>
              </a:rPr>
              <a:t>1</a:t>
            </a:r>
            <a:endParaRPr lang="en-US" sz="3600">
              <a:solidFill>
                <a:srgbClr val="FFFF00"/>
              </a:solidFill>
            </a:endParaRPr>
          </a:p>
        </p:txBody>
      </p:sp>
      <p:sp>
        <p:nvSpPr>
          <p:cNvPr id="143368" name="Text Box 8"/>
          <p:cNvSpPr txBox="1">
            <a:spLocks noChangeArrowheads="1"/>
          </p:cNvSpPr>
          <p:nvPr/>
        </p:nvSpPr>
        <p:spPr bwMode="auto">
          <a:xfrm>
            <a:off x="838200" y="2362200"/>
            <a:ext cx="7572375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Clr>
                <a:srgbClr val="FFFF00"/>
              </a:buClr>
              <a:buFont typeface="Wingdings" pitchFamily="2" charset="2"/>
              <a:buChar char="q"/>
            </a:pPr>
            <a:r>
              <a:rPr lang="en-US" sz="3600" b="0"/>
              <a:t> Chlorine has 7 valence electrons</a:t>
            </a:r>
            <a:endParaRPr lang="en-US" sz="3600"/>
          </a:p>
        </p:txBody>
      </p:sp>
      <p:sp>
        <p:nvSpPr>
          <p:cNvPr id="143369" name="Text Box 9"/>
          <p:cNvSpPr txBox="1">
            <a:spLocks noChangeArrowheads="1"/>
          </p:cNvSpPr>
          <p:nvPr/>
        </p:nvSpPr>
        <p:spPr bwMode="auto">
          <a:xfrm>
            <a:off x="838200" y="3276600"/>
            <a:ext cx="7543800" cy="1190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buClr>
                <a:srgbClr val="FFFF00"/>
              </a:buClr>
              <a:buFont typeface="Wingdings" pitchFamily="2" charset="2"/>
              <a:buChar char="q"/>
            </a:pPr>
            <a:r>
              <a:rPr lang="en-US" sz="3600" b="0"/>
              <a:t> An electron transferred gives </a:t>
            </a:r>
          </a:p>
          <a:p>
            <a:pPr eaLnBrk="1" hangingPunct="1">
              <a:buClr>
                <a:srgbClr val="FFFF00"/>
              </a:buClr>
              <a:buFont typeface="Wingdings" pitchFamily="2" charset="2"/>
              <a:buNone/>
            </a:pPr>
            <a:r>
              <a:rPr lang="en-US" sz="3600" b="0"/>
              <a:t>    each an octet</a:t>
            </a:r>
            <a:endParaRPr 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5" grpId="0"/>
      <p:bldP spid="143364" grpId="0" animBg="1"/>
      <p:bldP spid="143366" grpId="0"/>
      <p:bldP spid="143367" grpId="0"/>
      <p:bldP spid="143368" grpId="0"/>
      <p:bldP spid="1433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8229600" cy="1143000"/>
          </a:xfrm>
        </p:spPr>
        <p:txBody>
          <a:bodyPr/>
          <a:lstStyle/>
          <a:p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Ionic Bonding:</a:t>
            </a:r>
            <a:r>
              <a:rPr lang="en-US" sz="360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36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The Formation of Sodium Chloride</a:t>
            </a:r>
          </a:p>
        </p:txBody>
      </p:sp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2895600" y="4038600"/>
            <a:ext cx="4257675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r>
              <a:rPr lang="en-US" sz="3600" b="0">
                <a:solidFill>
                  <a:srgbClr val="99FFCC"/>
                </a:solidFill>
                <a:ea typeface="Times New Roman" pitchFamily="18" charset="0"/>
                <a:cs typeface="Arial" pitchFamily="34" charset="0"/>
              </a:rPr>
              <a:t>Cl</a:t>
            </a:r>
            <a:r>
              <a:rPr lang="en-US" sz="3600" b="0" baseline="30000">
                <a:solidFill>
                  <a:srgbClr val="99FFCC"/>
                </a:solidFill>
                <a:ea typeface="Times New Roman" pitchFamily="18" charset="0"/>
                <a:cs typeface="Arial" pitchFamily="34" charset="0"/>
              </a:rPr>
              <a:t>-</a:t>
            </a:r>
            <a:r>
              <a:rPr lang="en-US" sz="3600" b="0">
                <a:solidFill>
                  <a:srgbClr val="99FFCC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US" sz="3600" b="0">
                <a:ea typeface="Times New Roman" pitchFamily="18" charset="0"/>
                <a:cs typeface="Arial" pitchFamily="34" charset="0"/>
              </a:rPr>
              <a:t>1s</a:t>
            </a:r>
            <a:r>
              <a:rPr lang="en-US" sz="3600" b="0" baseline="30000">
                <a:ea typeface="Times New Roman" pitchFamily="18" charset="0"/>
                <a:cs typeface="Arial" pitchFamily="34" charset="0"/>
              </a:rPr>
              <a:t>2</a:t>
            </a:r>
            <a:r>
              <a:rPr lang="en-US" sz="3600" b="0">
                <a:ea typeface="Times New Roman" pitchFamily="18" charset="0"/>
                <a:cs typeface="Arial" pitchFamily="34" charset="0"/>
              </a:rPr>
              <a:t>2s</a:t>
            </a:r>
            <a:r>
              <a:rPr lang="en-US" sz="3600" b="0" baseline="30000">
                <a:ea typeface="Times New Roman" pitchFamily="18" charset="0"/>
                <a:cs typeface="Arial" pitchFamily="34" charset="0"/>
              </a:rPr>
              <a:t>2</a:t>
            </a:r>
            <a:r>
              <a:rPr lang="en-US" sz="3600" b="0">
                <a:ea typeface="Times New Roman" pitchFamily="18" charset="0"/>
                <a:cs typeface="Arial" pitchFamily="34" charset="0"/>
              </a:rPr>
              <a:t>2p</a:t>
            </a:r>
            <a:r>
              <a:rPr lang="en-US" sz="3600" b="0" baseline="30000">
                <a:ea typeface="Times New Roman" pitchFamily="18" charset="0"/>
                <a:cs typeface="Arial" pitchFamily="34" charset="0"/>
              </a:rPr>
              <a:t>6</a:t>
            </a:r>
            <a:r>
              <a:rPr lang="en-US" sz="3600">
                <a:ea typeface="Times New Roman" pitchFamily="18" charset="0"/>
                <a:cs typeface="Arial" pitchFamily="34" charset="0"/>
              </a:rPr>
              <a:t>3s</a:t>
            </a:r>
            <a:r>
              <a:rPr lang="en-US" sz="3600" baseline="30000">
                <a:ea typeface="Times New Roman" pitchFamily="18" charset="0"/>
                <a:cs typeface="Arial" pitchFamily="34" charset="0"/>
              </a:rPr>
              <a:t>2</a:t>
            </a:r>
            <a:r>
              <a:rPr lang="en-US" sz="3600">
                <a:ea typeface="Times New Roman" pitchFamily="18" charset="0"/>
                <a:cs typeface="Arial" pitchFamily="34" charset="0"/>
              </a:rPr>
              <a:t>3p</a:t>
            </a:r>
            <a:r>
              <a:rPr lang="en-US" sz="3600" baseline="30000">
                <a:ea typeface="Times New Roman" pitchFamily="18" charset="0"/>
                <a:cs typeface="Arial" pitchFamily="34" charset="0"/>
              </a:rPr>
              <a:t>6</a:t>
            </a:r>
            <a:endParaRPr lang="en-US" sz="3600" b="0"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47462" name="Text Box 6"/>
          <p:cNvSpPr txBox="1">
            <a:spLocks noChangeArrowheads="1"/>
          </p:cNvSpPr>
          <p:nvPr/>
        </p:nvSpPr>
        <p:spPr bwMode="auto">
          <a:xfrm>
            <a:off x="2590800" y="3048000"/>
            <a:ext cx="4511675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US" sz="3600"/>
              <a:t> </a:t>
            </a:r>
            <a:r>
              <a:rPr lang="en-US" sz="3600" b="0">
                <a:solidFill>
                  <a:srgbClr val="99FFCC"/>
                </a:solidFill>
              </a:rPr>
              <a:t>Na</a:t>
            </a:r>
            <a:r>
              <a:rPr lang="en-US" sz="3600" b="0" baseline="30000">
                <a:solidFill>
                  <a:srgbClr val="99FFCC"/>
                </a:solidFill>
              </a:rPr>
              <a:t>+</a:t>
            </a:r>
            <a:r>
              <a:rPr lang="en-US" sz="3600" b="0"/>
              <a:t> 1s</a:t>
            </a:r>
            <a:r>
              <a:rPr lang="en-US" sz="3600" b="0" baseline="30000"/>
              <a:t>2</a:t>
            </a:r>
            <a:r>
              <a:rPr lang="en-US" sz="3600" b="0"/>
              <a:t>2s</a:t>
            </a:r>
            <a:r>
              <a:rPr lang="en-US" sz="3600" b="0" baseline="30000"/>
              <a:t>2</a:t>
            </a:r>
            <a:r>
              <a:rPr lang="en-US" sz="3600" b="0"/>
              <a:t>2p</a:t>
            </a:r>
            <a:r>
              <a:rPr lang="en-US" sz="3600" b="0" baseline="30000"/>
              <a:t>6</a:t>
            </a:r>
            <a:endParaRPr lang="en-US" sz="3600">
              <a:solidFill>
                <a:srgbClr val="FFFF00"/>
              </a:solidFill>
            </a:endParaRPr>
          </a:p>
        </p:txBody>
      </p:sp>
      <p:sp>
        <p:nvSpPr>
          <p:cNvPr id="147465" name="Rectangle 9"/>
          <p:cNvSpPr>
            <a:spLocks noChangeArrowheads="1"/>
          </p:cNvSpPr>
          <p:nvPr/>
        </p:nvSpPr>
        <p:spPr bwMode="auto">
          <a:xfrm>
            <a:off x="914400" y="1600200"/>
            <a:ext cx="7620000" cy="1190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3600" b="0"/>
              <a:t>This transfer forms </a:t>
            </a:r>
            <a:r>
              <a:rPr lang="en-US" sz="3600"/>
              <a:t>ions, each with an </a:t>
            </a:r>
            <a:r>
              <a:rPr lang="en-US" sz="3600" u="sng"/>
              <a:t>octet</a:t>
            </a:r>
            <a:r>
              <a:rPr lang="en-US" sz="3600"/>
              <a:t>:</a:t>
            </a:r>
            <a:endParaRPr lang="en-US" sz="3600" b="0"/>
          </a:p>
        </p:txBody>
      </p:sp>
      <p:sp>
        <p:nvSpPr>
          <p:cNvPr id="147466" name="Rectangle 10"/>
          <p:cNvSpPr>
            <a:spLocks noChangeArrowheads="1"/>
          </p:cNvSpPr>
          <p:nvPr/>
        </p:nvSpPr>
        <p:spPr bwMode="auto">
          <a:xfrm>
            <a:off x="4343400" y="3048000"/>
            <a:ext cx="1447800" cy="6096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67" name="Rectangle 11"/>
          <p:cNvSpPr>
            <a:spLocks noChangeArrowheads="1"/>
          </p:cNvSpPr>
          <p:nvPr/>
        </p:nvSpPr>
        <p:spPr bwMode="auto">
          <a:xfrm>
            <a:off x="5638800" y="4038600"/>
            <a:ext cx="1447800" cy="6096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1" grpId="0"/>
      <p:bldP spid="147462" grpId="0"/>
      <p:bldP spid="147466" grpId="0" animBg="1"/>
      <p:bldP spid="14746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Ionic Bonding:</a:t>
            </a:r>
            <a:r>
              <a:rPr lang="en-US" sz="360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36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The Formation of Sodium Chloride</a:t>
            </a:r>
          </a:p>
        </p:txBody>
      </p:sp>
      <p:sp>
        <p:nvSpPr>
          <p:cNvPr id="148483" name="Rectangle 3"/>
          <p:cNvSpPr>
            <a:spLocks noChangeArrowheads="1"/>
          </p:cNvSpPr>
          <p:nvPr/>
        </p:nvSpPr>
        <p:spPr bwMode="auto">
          <a:xfrm>
            <a:off x="4572000" y="3505200"/>
            <a:ext cx="827088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r>
              <a:rPr lang="en-US" sz="4400" b="0">
                <a:solidFill>
                  <a:srgbClr val="99FFCC"/>
                </a:solidFill>
                <a:ea typeface="Times New Roman" pitchFamily="18" charset="0"/>
                <a:cs typeface="Arial" pitchFamily="34" charset="0"/>
              </a:rPr>
              <a:t>Cl</a:t>
            </a:r>
            <a:r>
              <a:rPr lang="en-US" sz="4400" b="0" baseline="30000">
                <a:solidFill>
                  <a:srgbClr val="99FFCC"/>
                </a:solidFill>
                <a:ea typeface="Times New Roman" pitchFamily="18" charset="0"/>
                <a:cs typeface="Arial" pitchFamily="34" charset="0"/>
              </a:rPr>
              <a:t>-</a:t>
            </a:r>
            <a:endParaRPr lang="en-US" sz="4400" b="0"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48484" name="Text Box 4"/>
          <p:cNvSpPr txBox="1">
            <a:spLocks noChangeArrowheads="1"/>
          </p:cNvSpPr>
          <p:nvPr/>
        </p:nvSpPr>
        <p:spPr bwMode="auto">
          <a:xfrm>
            <a:off x="3276600" y="3505200"/>
            <a:ext cx="1371600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US" sz="3600"/>
              <a:t> </a:t>
            </a:r>
            <a:r>
              <a:rPr lang="en-US" sz="4400" b="0">
                <a:solidFill>
                  <a:srgbClr val="99FFCC"/>
                </a:solidFill>
              </a:rPr>
              <a:t>Na</a:t>
            </a:r>
            <a:r>
              <a:rPr lang="en-US" sz="4400" b="0" baseline="30000">
                <a:solidFill>
                  <a:srgbClr val="99FFCC"/>
                </a:solidFill>
              </a:rPr>
              <a:t>+</a:t>
            </a:r>
            <a:endParaRPr lang="en-US" sz="4400">
              <a:solidFill>
                <a:srgbClr val="FFFF00"/>
              </a:solidFill>
            </a:endParaRPr>
          </a:p>
        </p:txBody>
      </p:sp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914400" y="1325563"/>
            <a:ext cx="7620000" cy="173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3600" b="0"/>
              <a:t>The resulting ions come together due to electrostatic attraction (opposites attract)</a:t>
            </a:r>
            <a:r>
              <a:rPr lang="en-US" sz="3600"/>
              <a:t>:</a:t>
            </a:r>
            <a:endParaRPr lang="en-US" sz="3600" b="0"/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990600" y="4495800"/>
            <a:ext cx="6950075" cy="1066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/>
              <a:t>The net charge on the compound must equal zero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/>
      <p:bldP spid="148484" grpId="0"/>
      <p:bldP spid="1484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305800" cy="1143000"/>
          </a:xfrm>
        </p:spPr>
        <p:txBody>
          <a:bodyPr/>
          <a:lstStyle/>
          <a:p>
            <a:r>
              <a:rPr lang="en-US" sz="4400" u="sng">
                <a:effectLst>
                  <a:outerShdw blurRad="38100" dist="38100" dir="2700000" algn="tl">
                    <a:srgbClr val="808080"/>
                  </a:outerShdw>
                </a:effectLst>
              </a:rPr>
              <a:t>Examples of Ionic compounds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153400" cy="1981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/>
              <a:t> All salts, which are composed of metals  bonded to nonmetals, are ionic compounds and form ionic crystals. </a:t>
            </a:r>
          </a:p>
        </p:txBody>
      </p:sp>
      <p:sp>
        <p:nvSpPr>
          <p:cNvPr id="149508" name="Text Box 4"/>
          <p:cNvSpPr txBox="1">
            <a:spLocks noChangeArrowheads="1"/>
          </p:cNvSpPr>
          <p:nvPr/>
        </p:nvSpPr>
        <p:spPr bwMode="auto">
          <a:xfrm>
            <a:off x="822325" y="3149600"/>
            <a:ext cx="2149475" cy="5794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FFFF00"/>
                </a:solidFill>
              </a:rPr>
              <a:t>Examples:</a:t>
            </a:r>
          </a:p>
        </p:txBody>
      </p: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5181600" y="5486400"/>
            <a:ext cx="186690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r>
              <a:rPr lang="en-US" sz="3600" b="0"/>
              <a:t>Ba</a:t>
            </a:r>
            <a:r>
              <a:rPr lang="en-US" sz="3600" b="0" baseline="30000"/>
              <a:t>2+</a:t>
            </a:r>
            <a:r>
              <a:rPr lang="en-US" sz="3600" b="0"/>
              <a:t>S</a:t>
            </a:r>
            <a:r>
              <a:rPr lang="en-US" sz="3600" b="0" baseline="30000"/>
              <a:t>2-</a:t>
            </a:r>
            <a:r>
              <a:rPr lang="en-US" sz="3600"/>
              <a:t> </a:t>
            </a:r>
          </a:p>
        </p:txBody>
      </p:sp>
      <p:sp>
        <p:nvSpPr>
          <p:cNvPr id="149511" name="Text Box 7"/>
          <p:cNvSpPr txBox="1">
            <a:spLocks noChangeArrowheads="1"/>
          </p:cNvSpPr>
          <p:nvPr/>
        </p:nvSpPr>
        <p:spPr bwMode="auto">
          <a:xfrm>
            <a:off x="1143000" y="3810000"/>
            <a:ext cx="1876425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0"/>
              <a:t>Mg</a:t>
            </a:r>
            <a:r>
              <a:rPr lang="en-US" sz="3600" b="0" baseline="30000"/>
              <a:t>2+</a:t>
            </a:r>
            <a:r>
              <a:rPr lang="en-US" sz="3600" b="0"/>
              <a:t>Cl</a:t>
            </a:r>
            <a:r>
              <a:rPr lang="en-US" sz="3600" b="0" baseline="30000"/>
              <a:t>-</a:t>
            </a:r>
            <a:r>
              <a:rPr lang="en-US" sz="3600" b="0" baseline="-25000"/>
              <a:t>2</a:t>
            </a:r>
          </a:p>
        </p:txBody>
      </p:sp>
      <p:sp>
        <p:nvSpPr>
          <p:cNvPr id="149512" name="Text Box 8"/>
          <p:cNvSpPr txBox="1">
            <a:spLocks noChangeArrowheads="1"/>
          </p:cNvSpPr>
          <p:nvPr/>
        </p:nvSpPr>
        <p:spPr bwMode="auto">
          <a:xfrm>
            <a:off x="5105400" y="3886200"/>
            <a:ext cx="1792288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0"/>
              <a:t>Na</a:t>
            </a:r>
            <a:r>
              <a:rPr lang="en-US" sz="3600" b="0" baseline="30000"/>
              <a:t>+</a:t>
            </a:r>
            <a:r>
              <a:rPr lang="en-US" sz="3600" b="0" baseline="-25000"/>
              <a:t>2</a:t>
            </a:r>
            <a:r>
              <a:rPr lang="en-US" sz="3600" b="0"/>
              <a:t>O</a:t>
            </a:r>
            <a:r>
              <a:rPr lang="en-US" sz="3600" b="0" baseline="30000"/>
              <a:t>2-</a:t>
            </a:r>
          </a:p>
        </p:txBody>
      </p:sp>
      <p:sp>
        <p:nvSpPr>
          <p:cNvPr id="149513" name="Text Box 9"/>
          <p:cNvSpPr txBox="1">
            <a:spLocks noChangeArrowheads="1"/>
          </p:cNvSpPr>
          <p:nvPr/>
        </p:nvSpPr>
        <p:spPr bwMode="auto">
          <a:xfrm>
            <a:off x="5105400" y="4724400"/>
            <a:ext cx="985838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0"/>
              <a:t>K</a:t>
            </a:r>
            <a:r>
              <a:rPr lang="en-US" sz="3600" b="0" baseline="30000"/>
              <a:t>+</a:t>
            </a:r>
            <a:r>
              <a:rPr lang="en-US" sz="3600" b="0"/>
              <a:t>I</a:t>
            </a:r>
            <a:r>
              <a:rPr lang="en-US" sz="3600" b="0" baseline="30000"/>
              <a:t>-</a:t>
            </a:r>
          </a:p>
        </p:txBody>
      </p:sp>
      <p:sp>
        <p:nvSpPr>
          <p:cNvPr id="149515" name="Text Box 11"/>
          <p:cNvSpPr txBox="1">
            <a:spLocks noChangeArrowheads="1"/>
          </p:cNvSpPr>
          <p:nvPr/>
        </p:nvSpPr>
        <p:spPr bwMode="auto">
          <a:xfrm>
            <a:off x="1143000" y="4800600"/>
            <a:ext cx="1703388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0"/>
              <a:t>Ca</a:t>
            </a:r>
            <a:r>
              <a:rPr lang="en-US" sz="3600" b="0" baseline="30000"/>
              <a:t>2+</a:t>
            </a:r>
            <a:r>
              <a:rPr lang="en-US" sz="3600" b="0"/>
              <a:t>O</a:t>
            </a:r>
            <a:r>
              <a:rPr lang="en-US" sz="3600" b="0" baseline="30000"/>
              <a:t>2-</a:t>
            </a:r>
          </a:p>
        </p:txBody>
      </p:sp>
      <p:sp>
        <p:nvSpPr>
          <p:cNvPr id="149516" name="Text Box 12"/>
          <p:cNvSpPr txBox="1">
            <a:spLocks noChangeArrowheads="1"/>
          </p:cNvSpPr>
          <p:nvPr/>
        </p:nvSpPr>
        <p:spPr bwMode="auto">
          <a:xfrm>
            <a:off x="1219200" y="5562600"/>
            <a:ext cx="1116013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0"/>
              <a:t>Li</a:t>
            </a:r>
            <a:r>
              <a:rPr lang="en-US" sz="3600" b="0" baseline="30000"/>
              <a:t>+</a:t>
            </a:r>
            <a:r>
              <a:rPr lang="en-US" sz="3600" b="0"/>
              <a:t>F</a:t>
            </a:r>
            <a:r>
              <a:rPr lang="en-US" sz="3600" b="0" baseline="30000"/>
              <a:t>-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9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9" grpId="0"/>
      <p:bldP spid="149511" grpId="0"/>
      <p:bldP spid="149512" grpId="0"/>
      <p:bldP spid="149513" grpId="0"/>
      <p:bldP spid="149515" grpId="0"/>
      <p:bldP spid="1495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0718" name="Group 190"/>
          <p:cNvGraphicFramePr>
            <a:graphicFrameLocks noGrp="1"/>
          </p:cNvGraphicFramePr>
          <p:nvPr>
            <p:ph/>
          </p:nvPr>
        </p:nvGraphicFramePr>
        <p:xfrm>
          <a:off x="1752600" y="609600"/>
          <a:ext cx="5715000" cy="5699760"/>
        </p:xfrm>
        <a:graphic>
          <a:graphicData uri="http://schemas.openxmlformats.org/drawingml/2006/table">
            <a:tbl>
              <a:tblPr/>
              <a:tblGrid>
                <a:gridCol w="2819400"/>
                <a:gridCol w="2895600"/>
              </a:tblGrid>
              <a:tr h="6858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Monatomic Cations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Name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+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Hydrogen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Li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+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Lithium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Na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+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Sodium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K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+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Potassium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Mg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2+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Magnesium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Ca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2+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Calcium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Ba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2+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Barium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Al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3+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Aluminum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2727" name="Group 151"/>
          <p:cNvGraphicFramePr>
            <a:graphicFrameLocks noGrp="1"/>
          </p:cNvGraphicFramePr>
          <p:nvPr>
            <p:ph/>
          </p:nvPr>
        </p:nvGraphicFramePr>
        <p:xfrm>
          <a:off x="1981200" y="381000"/>
          <a:ext cx="5257800" cy="5970588"/>
        </p:xfrm>
        <a:graphic>
          <a:graphicData uri="http://schemas.openxmlformats.org/drawingml/2006/table">
            <a:tbl>
              <a:tblPr/>
              <a:tblGrid>
                <a:gridCol w="2401888"/>
                <a:gridCol w="2855912"/>
              </a:tblGrid>
              <a:tr h="612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Monatomic Anions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Name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F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Fluoride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Cl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Chloride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Br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Bromide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43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Iodide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2-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Oxide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S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2-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Sulfide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3-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Nitride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P</a:t>
                      </a:r>
                      <a:r>
                        <a:rPr kumimoji="0" lang="en-US" sz="3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3-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Phosphide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Properties of Ionic Compounds</a:t>
            </a:r>
          </a:p>
        </p:txBody>
      </p:sp>
      <p:graphicFrame>
        <p:nvGraphicFramePr>
          <p:cNvPr id="154726" name="Group 102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041776"/>
        </p:xfrm>
        <a:graphic>
          <a:graphicData uri="http://schemas.openxmlformats.org/drawingml/2006/table">
            <a:tbl>
              <a:tblPr/>
              <a:tblGrid>
                <a:gridCol w="3124200"/>
                <a:gridCol w="5105400"/>
              </a:tblGrid>
              <a:tr h="6365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Structure: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Crystalline solids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Melting point: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Generally high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Boiling Point: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Generally high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Electrical Conductivity: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Excellent conductors, molten and aqueous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Solubility in water: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FFCC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Generally soluble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99FFCC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609600"/>
          </a:xfrm>
        </p:spPr>
        <p:txBody>
          <a:bodyPr/>
          <a:lstStyle/>
          <a:p>
            <a:r>
              <a:rPr lang="en-US" sz="3200">
                <a:effectLst>
                  <a:outerShdw blurRad="38100" dist="38100" dir="2700000" algn="tl">
                    <a:srgbClr val="808080"/>
                  </a:outerShdw>
                </a:effectLst>
              </a:rPr>
              <a:t>Sodium Chloride Crystal Lattice</a:t>
            </a:r>
          </a:p>
        </p:txBody>
      </p:sp>
      <p:sp>
        <p:nvSpPr>
          <p:cNvPr id="138244" name="Text Box 4"/>
          <p:cNvSpPr txBox="1">
            <a:spLocks noChangeArrowheads="1"/>
          </p:cNvSpPr>
          <p:nvPr/>
        </p:nvSpPr>
        <p:spPr bwMode="auto">
          <a:xfrm>
            <a:off x="381000" y="1371600"/>
            <a:ext cx="4648200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808080"/>
                  </a:outerShdw>
                </a:effectLst>
              </a:rPr>
              <a:t>Ionic compounds form solids at ordinary temperatures.</a:t>
            </a:r>
          </a:p>
        </p:txBody>
      </p:sp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381000" y="2590800"/>
            <a:ext cx="4587875" cy="155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808080"/>
                  </a:outerShdw>
                </a:effectLst>
              </a:rPr>
              <a:t>Ionic compounds organize in a characteristic crystal lattice of alternating positive and negative ions.</a:t>
            </a:r>
          </a:p>
        </p:txBody>
      </p:sp>
      <p:pic>
        <p:nvPicPr>
          <p:cNvPr id="138246" name="Picture 6" descr="naclce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1371600"/>
            <a:ext cx="3184525" cy="32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4" grpId="0" autoUpdateAnimBg="0"/>
      <p:bldP spid="13824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sz="32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Representation of Components in an Ionic Solid</a:t>
            </a:r>
          </a:p>
        </p:txBody>
      </p:sp>
      <p:sp>
        <p:nvSpPr>
          <p:cNvPr id="161795" name="Rectangle 3"/>
          <p:cNvSpPr>
            <a:spLocks noChangeArrowheads="1"/>
          </p:cNvSpPr>
          <p:nvPr>
            <p:ph type="body" sz="half" idx="1"/>
          </p:nvPr>
        </p:nvSpPr>
        <p:spPr bwMode="auto">
          <a:xfrm>
            <a:off x="-76200" y="1828800"/>
            <a:ext cx="4800600" cy="35814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en-US" sz="2800">
                <a:solidFill>
                  <a:srgbClr val="FFFF00"/>
                </a:solidFill>
              </a:rPr>
              <a:t>Lattice</a:t>
            </a:r>
            <a:r>
              <a:rPr lang="en-US" sz="2800"/>
              <a:t>:  A 3-dimensional system of points designating the centers of components (atoms, ions, or molecules) that make up the substance.</a:t>
            </a:r>
          </a:p>
        </p:txBody>
      </p:sp>
      <p:pic>
        <p:nvPicPr>
          <p:cNvPr id="161796" name="Picture 4" descr="liclcrystal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95800" y="1828800"/>
            <a:ext cx="4648200" cy="3217863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Metallic Bonding</a:t>
            </a:r>
          </a:p>
        </p:txBody>
      </p:sp>
      <p:sp>
        <p:nvSpPr>
          <p:cNvPr id="169988" name="Text Box 4"/>
          <p:cNvSpPr txBox="1">
            <a:spLocks noChangeArrowheads="1"/>
          </p:cNvSpPr>
          <p:nvPr/>
        </p:nvSpPr>
        <p:spPr bwMode="auto">
          <a:xfrm>
            <a:off x="609600" y="1143000"/>
            <a:ext cx="8077200" cy="43640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Clr>
                <a:srgbClr val="FFFF00"/>
              </a:buClr>
              <a:buFont typeface="Wingdings" pitchFamily="2" charset="2"/>
              <a:buChar char="q"/>
            </a:pPr>
            <a:r>
              <a:rPr lang="en-US" sz="2800"/>
              <a:t>The chemical bonding that results from the attraction between metal atoms and the surrounding sea of electrons</a:t>
            </a:r>
          </a:p>
          <a:p>
            <a:pPr marL="457200" indent="-457200">
              <a:spcBef>
                <a:spcPct val="50000"/>
              </a:spcBef>
              <a:buClr>
                <a:srgbClr val="FFFF00"/>
              </a:buClr>
              <a:buFont typeface="Wingdings" pitchFamily="2" charset="2"/>
              <a:buChar char="q"/>
            </a:pPr>
            <a:r>
              <a:rPr lang="en-US" sz="2800"/>
              <a:t>Vacant </a:t>
            </a:r>
            <a:r>
              <a:rPr lang="en-US" sz="2800" i="1"/>
              <a:t>p</a:t>
            </a:r>
            <a:r>
              <a:rPr lang="en-US" sz="2800"/>
              <a:t> and </a:t>
            </a:r>
            <a:r>
              <a:rPr lang="en-US" sz="2800" i="1"/>
              <a:t>d</a:t>
            </a:r>
            <a:r>
              <a:rPr lang="en-US" sz="2800"/>
              <a:t> orbitals in metal's outer energy levels overlap, and allow outer electrons to move freely throughout the metal</a:t>
            </a:r>
          </a:p>
          <a:p>
            <a:pPr marL="457200" indent="-457200">
              <a:spcBef>
                <a:spcPct val="50000"/>
              </a:spcBef>
              <a:buClr>
                <a:srgbClr val="FFFF00"/>
              </a:buClr>
              <a:buFont typeface="Wingdings" pitchFamily="2" charset="2"/>
              <a:buChar char="q"/>
            </a:pPr>
            <a:r>
              <a:rPr lang="en-US" sz="2800"/>
              <a:t>Valence electrons do not belong to any one atom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609600"/>
          </a:xfrm>
        </p:spPr>
        <p:txBody>
          <a:bodyPr/>
          <a:lstStyle/>
          <a:p>
            <a: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  <a:t>Properties of Metals</a:t>
            </a:r>
          </a:p>
        </p:txBody>
      </p:sp>
      <p:sp>
        <p:nvSpPr>
          <p:cNvPr id="171011" name="Text Box 3"/>
          <p:cNvSpPr txBox="1">
            <a:spLocks noChangeArrowheads="1"/>
          </p:cNvSpPr>
          <p:nvPr/>
        </p:nvSpPr>
        <p:spPr bwMode="auto">
          <a:xfrm>
            <a:off x="762000" y="1143000"/>
            <a:ext cx="46482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q"/>
            </a:pPr>
            <a:r>
              <a:rPr lang="en-US">
                <a:solidFill>
                  <a:schemeClr val="tx1"/>
                </a:solidFill>
              </a:rPr>
              <a:t> </a:t>
            </a:r>
            <a:r>
              <a:rPr lang="en-US">
                <a:solidFill>
                  <a:srgbClr val="FFFF00"/>
                </a:solidFill>
              </a:rPr>
              <a:t>Metals are good conductors of heat and electricity</a:t>
            </a:r>
          </a:p>
          <a:p>
            <a:pPr eaLnBrk="1" hangingPunct="1"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q"/>
            </a:pPr>
            <a:r>
              <a:rPr lang="en-US">
                <a:solidFill>
                  <a:srgbClr val="FFFF00"/>
                </a:solidFill>
              </a:rPr>
              <a:t> Metals are malleable</a:t>
            </a:r>
          </a:p>
          <a:p>
            <a:pPr eaLnBrk="1" hangingPunct="1"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q"/>
            </a:pPr>
            <a:r>
              <a:rPr lang="en-US">
                <a:solidFill>
                  <a:srgbClr val="FFFF00"/>
                </a:solidFill>
              </a:rPr>
              <a:t> Metals are ductile</a:t>
            </a:r>
          </a:p>
          <a:p>
            <a:pPr eaLnBrk="1" hangingPunct="1"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q"/>
            </a:pPr>
            <a:r>
              <a:rPr lang="en-US">
                <a:solidFill>
                  <a:srgbClr val="FFFF00"/>
                </a:solidFill>
              </a:rPr>
              <a:t> Metals have high tensile strength</a:t>
            </a:r>
          </a:p>
          <a:p>
            <a:pPr eaLnBrk="1" hangingPunct="1">
              <a:spcBef>
                <a:spcPct val="50000"/>
              </a:spcBef>
              <a:buClr>
                <a:schemeClr val="accent1"/>
              </a:buClr>
              <a:buFont typeface="Wingdings" pitchFamily="2" charset="2"/>
              <a:buChar char="q"/>
            </a:pPr>
            <a:r>
              <a:rPr lang="en-US">
                <a:solidFill>
                  <a:srgbClr val="FFFF00"/>
                </a:solidFill>
              </a:rPr>
              <a:t> Metals have luster</a:t>
            </a:r>
          </a:p>
        </p:txBody>
      </p:sp>
      <p:pic>
        <p:nvPicPr>
          <p:cNvPr id="171012" name="Picture 4" descr="11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914400"/>
            <a:ext cx="3760788" cy="5138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1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1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sz="32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Packing in Metals</a:t>
            </a:r>
          </a:p>
        </p:txBody>
      </p:sp>
      <p:sp>
        <p:nvSpPr>
          <p:cNvPr id="163843" name="Rectangle 3"/>
          <p:cNvSpPr>
            <a:spLocks noChangeArrowheads="1"/>
          </p:cNvSpPr>
          <p:nvPr>
            <p:ph type="body" sz="half" idx="1"/>
          </p:nvPr>
        </p:nvSpPr>
        <p:spPr bwMode="auto">
          <a:xfrm>
            <a:off x="533400" y="4495800"/>
            <a:ext cx="8382000" cy="19050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en-US">
                <a:solidFill>
                  <a:schemeClr val="accent1"/>
                </a:solidFill>
              </a:rPr>
              <a:t>Model</a:t>
            </a:r>
            <a:r>
              <a:rPr lang="en-US"/>
              <a:t>:  Packing uniform, hard spheres to best use available space.  This is called </a:t>
            </a:r>
            <a:r>
              <a:rPr lang="en-US">
                <a:solidFill>
                  <a:schemeClr val="accent1"/>
                </a:solidFill>
              </a:rPr>
              <a:t>closest packing</a:t>
            </a:r>
            <a:r>
              <a:rPr lang="en-US"/>
              <a:t>.  Each atom has 12 nearest neighbors.</a:t>
            </a:r>
          </a:p>
          <a:p>
            <a:pPr marL="0" indent="0">
              <a:buClr>
                <a:schemeClr val="tx2"/>
              </a:buClr>
              <a:buFontTx/>
              <a:buNone/>
            </a:pPr>
            <a:endParaRPr lang="en-US"/>
          </a:p>
        </p:txBody>
      </p:sp>
      <p:pic>
        <p:nvPicPr>
          <p:cNvPr id="163844" name="Picture 4" descr="closestpacking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14400" y="914400"/>
            <a:ext cx="7696200" cy="345757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3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4114800" cy="914400"/>
          </a:xfrm>
          <a:noFill/>
          <a:ln/>
        </p:spPr>
        <p:txBody>
          <a:bodyPr lIns="90488" tIns="44450" rIns="90488" bIns="44450"/>
          <a:lstStyle/>
          <a:p>
            <a:r>
              <a:rPr lang="en-US" sz="3600" u="sng"/>
              <a:t>Metal Alloys</a:t>
            </a:r>
          </a:p>
        </p:txBody>
      </p:sp>
      <p:sp>
        <p:nvSpPr>
          <p:cNvPr id="165891" name="Rectangle 3"/>
          <p:cNvSpPr>
            <a:spLocks noChangeArrowheads="1"/>
          </p:cNvSpPr>
          <p:nvPr>
            <p:ph type="body" sz="half" idx="1"/>
          </p:nvPr>
        </p:nvSpPr>
        <p:spPr bwMode="auto">
          <a:xfrm>
            <a:off x="304800" y="1447800"/>
            <a:ext cx="3810000" cy="41148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chemeClr val="accent1"/>
              </a:buClr>
              <a:buFont typeface="Wingdings" pitchFamily="2" charset="2"/>
              <a:buChar char="v"/>
            </a:pPr>
            <a:r>
              <a:rPr lang="en-US">
                <a:solidFill>
                  <a:srgbClr val="FFFF00"/>
                </a:solidFill>
              </a:rPr>
              <a:t>Substitutional Alloy</a:t>
            </a:r>
            <a:r>
              <a:rPr lang="en-US"/>
              <a:t>:  some metal atoms </a:t>
            </a:r>
            <a:r>
              <a:rPr lang="en-US">
                <a:solidFill>
                  <a:srgbClr val="FFFF00"/>
                </a:solidFill>
              </a:rPr>
              <a:t>replaced</a:t>
            </a:r>
            <a:r>
              <a:rPr lang="en-US"/>
              <a:t> by others of similar size.</a:t>
            </a:r>
          </a:p>
          <a:p>
            <a:endParaRPr lang="en-US" sz="2800"/>
          </a:p>
        </p:txBody>
      </p:sp>
      <p:pic>
        <p:nvPicPr>
          <p:cNvPr id="165892" name="Picture 4" descr="Brass1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95800" y="1219200"/>
            <a:ext cx="4343400" cy="398462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1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838200"/>
            <a:ext cx="3581400" cy="609600"/>
          </a:xfrm>
          <a:noFill/>
          <a:ln/>
        </p:spPr>
        <p:txBody>
          <a:bodyPr lIns="90488" tIns="44450" rIns="90488" bIns="44450"/>
          <a:lstStyle/>
          <a:p>
            <a:r>
              <a:rPr lang="en-US" sz="3600" u="sng"/>
              <a:t>Metal Alloys</a:t>
            </a:r>
            <a:endParaRPr lang="en-US" sz="3600"/>
          </a:p>
        </p:txBody>
      </p:sp>
      <p:sp>
        <p:nvSpPr>
          <p:cNvPr id="167939" name="Rectangle 3"/>
          <p:cNvSpPr>
            <a:spLocks noChangeArrowheads="1"/>
          </p:cNvSpPr>
          <p:nvPr>
            <p:ph type="body" sz="half" idx="1"/>
          </p:nvPr>
        </p:nvSpPr>
        <p:spPr bwMode="auto">
          <a:xfrm>
            <a:off x="228600" y="1828800"/>
            <a:ext cx="4267200" cy="32766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chemeClr val="accent1"/>
              </a:buClr>
              <a:buFont typeface="Wingdings" pitchFamily="2" charset="2"/>
              <a:buChar char="v"/>
            </a:pPr>
            <a:r>
              <a:rPr lang="en-US">
                <a:solidFill>
                  <a:srgbClr val="FFFF00"/>
                </a:solidFill>
              </a:rPr>
              <a:t>Interstitial Alloy:</a:t>
            </a:r>
            <a:r>
              <a:rPr lang="en-US"/>
              <a:t>  </a:t>
            </a:r>
            <a:r>
              <a:rPr lang="en-US">
                <a:solidFill>
                  <a:srgbClr val="FE9B03"/>
                </a:solidFill>
              </a:rPr>
              <a:t>Interstices (holes) </a:t>
            </a:r>
            <a:r>
              <a:rPr lang="en-US"/>
              <a:t>in closest packed metal structure are occupied by </a:t>
            </a:r>
            <a:r>
              <a:rPr lang="en-US">
                <a:solidFill>
                  <a:srgbClr val="FE9B03"/>
                </a:solidFill>
              </a:rPr>
              <a:t>small</a:t>
            </a:r>
            <a:r>
              <a:rPr lang="en-US"/>
              <a:t> atoms.</a:t>
            </a:r>
          </a:p>
          <a:p>
            <a:pPr>
              <a:buClr>
                <a:schemeClr val="accent1"/>
              </a:buClr>
              <a:buFont typeface="Wingdings" pitchFamily="2" charset="2"/>
              <a:buNone/>
            </a:pPr>
            <a:endParaRPr lang="en-US"/>
          </a:p>
          <a:p>
            <a:pPr>
              <a:buFontTx/>
              <a:buNone/>
            </a:pPr>
            <a:endParaRPr lang="en-US" sz="3600"/>
          </a:p>
        </p:txBody>
      </p:sp>
      <p:pic>
        <p:nvPicPr>
          <p:cNvPr id="167940" name="Picture 4" descr="Steel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95800" y="1600200"/>
            <a:ext cx="4343400" cy="393065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9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382000" cy="838200"/>
          </a:xfrm>
        </p:spPr>
        <p:txBody>
          <a:bodyPr/>
          <a:lstStyle/>
          <a:p>
            <a: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  <a:t>The </a:t>
            </a:r>
            <a:r>
              <a:rPr lang="en-US" sz="36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Octet</a:t>
            </a:r>
            <a: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  <a:t> Rule – Covalent Compounds</a:t>
            </a:r>
          </a:p>
        </p:txBody>
      </p:sp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457200" y="1371600"/>
            <a:ext cx="8686800" cy="13731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/>
              <a:t>Covalent compounds tend to form so that each atom, by </a:t>
            </a:r>
            <a:r>
              <a:rPr lang="en-US" sz="2800" u="sng">
                <a:solidFill>
                  <a:srgbClr val="FFFF00"/>
                </a:solidFill>
              </a:rPr>
              <a:t>sharing</a:t>
            </a:r>
            <a:r>
              <a:rPr lang="en-US" sz="2800"/>
              <a:t> electrons, has an octet of electrons in its highest occupied energy level.</a:t>
            </a:r>
          </a:p>
        </p:txBody>
      </p:sp>
      <p:pic>
        <p:nvPicPr>
          <p:cNvPr id="118790" name="Picture 6" descr="F_oct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3581400"/>
            <a:ext cx="6781800" cy="2573338"/>
          </a:xfrm>
          <a:prstGeom prst="rect">
            <a:avLst/>
          </a:prstGeom>
          <a:noFill/>
        </p:spPr>
      </p:pic>
      <p:sp>
        <p:nvSpPr>
          <p:cNvPr id="118791" name="Text Box 7"/>
          <p:cNvSpPr txBox="1">
            <a:spLocks noChangeArrowheads="1"/>
          </p:cNvSpPr>
          <p:nvPr/>
        </p:nvSpPr>
        <p:spPr bwMode="auto">
          <a:xfrm>
            <a:off x="3200400" y="3048000"/>
            <a:ext cx="2725738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FF00"/>
                </a:solidFill>
              </a:rPr>
              <a:t>Diatomic Fluorine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8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1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38200"/>
          </a:xfrm>
        </p:spPr>
        <p:txBody>
          <a:bodyPr/>
          <a:lstStyle/>
          <a:p>
            <a:r>
              <a:rPr lang="en-US" sz="3200">
                <a:effectLst>
                  <a:outerShdw blurRad="38100" dist="38100" dir="2700000" algn="tl">
                    <a:srgbClr val="808080"/>
                  </a:outerShdw>
                </a:effectLst>
              </a:rPr>
              <a:t>Hydrogen Chloride by the Octet Rule</a:t>
            </a:r>
          </a:p>
        </p:txBody>
      </p:sp>
      <p:pic>
        <p:nvPicPr>
          <p:cNvPr id="128004" name="Picture 4" descr="HCl_oct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47800"/>
            <a:ext cx="9201150" cy="1968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229600" cy="1143000"/>
          </a:xfrm>
        </p:spPr>
        <p:txBody>
          <a:bodyPr/>
          <a:lstStyle/>
          <a:p>
            <a:r>
              <a:rPr lang="en-US" sz="3200">
                <a:effectLst>
                  <a:outerShdw blurRad="38100" dist="38100" dir="2700000" algn="tl">
                    <a:srgbClr val="808080"/>
                  </a:outerShdw>
                </a:effectLst>
              </a:rPr>
              <a:t>Formation of Water by the Octet Rule</a:t>
            </a:r>
          </a:p>
        </p:txBody>
      </p:sp>
      <p:pic>
        <p:nvPicPr>
          <p:cNvPr id="126980" name="Picture 4" descr="wateroct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447800"/>
            <a:ext cx="6591300" cy="3387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685800"/>
          </a:xfrm>
          <a:noFill/>
          <a:ln/>
        </p:spPr>
        <p:txBody>
          <a:bodyPr lIns="90488" tIns="44450" rIns="90488" bIns="44450"/>
          <a:lstStyle/>
          <a:p>
            <a:r>
              <a:rPr lang="en-US" sz="3200">
                <a:effectLst>
                  <a:outerShdw blurRad="38100" dist="38100" dir="2700000" algn="tl">
                    <a:srgbClr val="808080"/>
                  </a:outerShdw>
                </a:effectLst>
              </a:rPr>
              <a:t>Comments About the Octet Rule</a:t>
            </a:r>
          </a:p>
        </p:txBody>
      </p:sp>
      <p:sp>
        <p:nvSpPr>
          <p:cNvPr id="122883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990600"/>
            <a:ext cx="7772400" cy="46482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40000"/>
              </a:spcBef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/>
              <a:t>2nd row elements C, N, O, F observe the octet rule.</a:t>
            </a:r>
          </a:p>
          <a:p>
            <a:pPr>
              <a:spcBef>
                <a:spcPct val="40000"/>
              </a:spcBef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/>
              <a:t>2nd row elements B and Be often have fewer than 8 electrons around themselves - they are very reactive.</a:t>
            </a:r>
          </a:p>
          <a:p>
            <a:pPr>
              <a:spcBef>
                <a:spcPct val="40000"/>
              </a:spcBef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/>
              <a:t>3rd row and heavier elements CAN exceed the octet rule using empty valence </a:t>
            </a:r>
            <a:r>
              <a:rPr lang="en-US" sz="2400" i="1"/>
              <a:t>d</a:t>
            </a:r>
            <a:r>
              <a:rPr lang="en-US" sz="2400"/>
              <a:t> orbitals.</a:t>
            </a:r>
          </a:p>
          <a:p>
            <a:pPr>
              <a:spcBef>
                <a:spcPct val="40000"/>
              </a:spcBef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/>
              <a:t>When writing Lewis structures, satisfy octets first, then place electrons around elements having available </a:t>
            </a:r>
            <a:r>
              <a:rPr lang="en-US" sz="2400" i="1"/>
              <a:t>d</a:t>
            </a:r>
            <a:r>
              <a:rPr lang="en-US" sz="2400"/>
              <a:t> orbitals.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819400"/>
            <a:ext cx="8305800" cy="2514600"/>
          </a:xfrm>
          <a:noFill/>
          <a:ln w="12700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800">
                <a:effectLst>
                  <a:outerShdw blurRad="38100" dist="38100" dir="2700000" algn="tl">
                    <a:srgbClr val="808080"/>
                  </a:outerShdw>
                </a:effectLst>
              </a:rPr>
              <a:t>Shows how valence electrons are arranged among atoms in a molecule.</a:t>
            </a:r>
          </a:p>
          <a:p>
            <a:pPr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800">
                <a:effectLst>
                  <a:outerShdw blurRad="38100" dist="38100" dir="2700000" algn="tl">
                    <a:srgbClr val="808080"/>
                  </a:outerShdw>
                </a:effectLst>
              </a:rPr>
              <a:t>Reflects central idea that stability of a compound relates to noble gas electron configuration.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3810000" cy="762000"/>
          </a:xfrm>
          <a:noFill/>
          <a:ln/>
        </p:spPr>
        <p:txBody>
          <a:bodyPr/>
          <a:lstStyle/>
          <a:p>
            <a:r>
              <a:rPr lang="en-US" sz="3200" u="sng">
                <a:effectLst>
                  <a:outerShdw blurRad="38100" dist="38100" dir="2700000" algn="tl">
                    <a:srgbClr val="808080"/>
                  </a:outerShdw>
                </a:effectLst>
              </a:rPr>
              <a:t>Lewis Structures</a:t>
            </a:r>
          </a:p>
        </p:txBody>
      </p:sp>
      <p:pic>
        <p:nvPicPr>
          <p:cNvPr id="120836" name="Picture 4" descr="lewi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3124200" cy="287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8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08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4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ext Box 2"/>
          <p:cNvSpPr txBox="1">
            <a:spLocks noChangeArrowheads="1"/>
          </p:cNvSpPr>
          <p:nvPr/>
        </p:nvSpPr>
        <p:spPr bwMode="auto">
          <a:xfrm>
            <a:off x="5638800" y="4267200"/>
            <a:ext cx="533400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C</a:t>
            </a:r>
          </a:p>
        </p:txBody>
      </p:sp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4632325" y="4264025"/>
            <a:ext cx="457200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H</a:t>
            </a: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5622925" y="3276600"/>
            <a:ext cx="457200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H</a:t>
            </a: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5638800" y="5195888"/>
            <a:ext cx="457200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H</a:t>
            </a:r>
          </a:p>
        </p:txBody>
      </p:sp>
      <p:sp>
        <p:nvSpPr>
          <p:cNvPr id="121862" name="Text Box 6"/>
          <p:cNvSpPr txBox="1">
            <a:spLocks noChangeArrowheads="1"/>
          </p:cNvSpPr>
          <p:nvPr/>
        </p:nvSpPr>
        <p:spPr bwMode="auto">
          <a:xfrm>
            <a:off x="6705600" y="4313238"/>
            <a:ext cx="4572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Cl</a:t>
            </a:r>
          </a:p>
        </p:txBody>
      </p:sp>
      <p:sp>
        <p:nvSpPr>
          <p:cNvPr id="121863" name="Text Box 7"/>
          <p:cNvSpPr txBox="1">
            <a:spLocks noChangeArrowheads="1"/>
          </p:cNvSpPr>
          <p:nvPr/>
        </p:nvSpPr>
        <p:spPr bwMode="auto">
          <a:xfrm>
            <a:off x="5603875" y="3595688"/>
            <a:ext cx="4921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..</a:t>
            </a:r>
          </a:p>
        </p:txBody>
      </p:sp>
      <p:sp>
        <p:nvSpPr>
          <p:cNvPr id="121864" name="Text Box 8"/>
          <p:cNvSpPr txBox="1">
            <a:spLocks noChangeArrowheads="1"/>
          </p:cNvSpPr>
          <p:nvPr/>
        </p:nvSpPr>
        <p:spPr bwMode="auto">
          <a:xfrm rot="-5400000">
            <a:off x="4904581" y="4253707"/>
            <a:ext cx="4921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..</a:t>
            </a:r>
          </a:p>
        </p:txBody>
      </p:sp>
      <p:sp>
        <p:nvSpPr>
          <p:cNvPr id="121865" name="Text Box 9"/>
          <p:cNvSpPr txBox="1">
            <a:spLocks noChangeArrowheads="1"/>
          </p:cNvSpPr>
          <p:nvPr/>
        </p:nvSpPr>
        <p:spPr bwMode="auto">
          <a:xfrm>
            <a:off x="5638800" y="4572000"/>
            <a:ext cx="492125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..</a:t>
            </a:r>
          </a:p>
        </p:txBody>
      </p:sp>
      <p:sp>
        <p:nvSpPr>
          <p:cNvPr id="121866" name="Text Box 10"/>
          <p:cNvSpPr txBox="1">
            <a:spLocks noChangeArrowheads="1"/>
          </p:cNvSpPr>
          <p:nvPr/>
        </p:nvSpPr>
        <p:spPr bwMode="auto">
          <a:xfrm rot="5496964" flipV="1">
            <a:off x="6033294" y="4264819"/>
            <a:ext cx="492125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/>
              <a:t>..</a:t>
            </a:r>
          </a:p>
        </p:txBody>
      </p:sp>
      <p:sp>
        <p:nvSpPr>
          <p:cNvPr id="121867" name="Rectangle 11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7772400" cy="609600"/>
          </a:xfrm>
        </p:spPr>
        <p:txBody>
          <a:bodyPr/>
          <a:lstStyle/>
          <a:p>
            <a:r>
              <a:rPr lang="en-US" sz="2800"/>
              <a:t>Completing a Lewis Structure -</a:t>
            </a:r>
            <a:r>
              <a:rPr lang="en-US"/>
              <a:t>CH</a:t>
            </a:r>
            <a:r>
              <a:rPr lang="en-US" baseline="-25000"/>
              <a:t>3</a:t>
            </a:r>
            <a:r>
              <a:rPr lang="en-US"/>
              <a:t>Cl</a:t>
            </a:r>
            <a:br>
              <a:rPr lang="en-US"/>
            </a:br>
            <a:endParaRPr lang="en-US"/>
          </a:p>
        </p:txBody>
      </p:sp>
      <p:sp>
        <p:nvSpPr>
          <p:cNvPr id="121868" name="Text Box 12"/>
          <p:cNvSpPr txBox="1">
            <a:spLocks noChangeArrowheads="1"/>
          </p:cNvSpPr>
          <p:nvPr/>
        </p:nvSpPr>
        <p:spPr bwMode="auto">
          <a:xfrm>
            <a:off x="685800" y="1676400"/>
            <a:ext cx="57531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Blip>
                <a:blip r:embed="rId3"/>
              </a:buBlip>
            </a:pPr>
            <a:r>
              <a:rPr lang="en-US"/>
              <a:t> Add up available valence electrons:</a:t>
            </a:r>
          </a:p>
        </p:txBody>
      </p:sp>
      <p:sp>
        <p:nvSpPr>
          <p:cNvPr id="121869" name="Text Box 13"/>
          <p:cNvSpPr txBox="1">
            <a:spLocks noChangeArrowheads="1"/>
          </p:cNvSpPr>
          <p:nvPr/>
        </p:nvSpPr>
        <p:spPr bwMode="auto">
          <a:xfrm>
            <a:off x="1981200" y="2209800"/>
            <a:ext cx="6407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Blip>
                <a:blip r:embed="rId3"/>
              </a:buBlip>
            </a:pPr>
            <a:r>
              <a:rPr lang="en-US"/>
              <a:t> C = 4, H = (3)(1), Cl = 7   Total = 14 </a:t>
            </a:r>
          </a:p>
        </p:txBody>
      </p:sp>
      <p:sp>
        <p:nvSpPr>
          <p:cNvPr id="121870" name="Text Box 14"/>
          <p:cNvSpPr txBox="1">
            <a:spLocks noChangeArrowheads="1"/>
          </p:cNvSpPr>
          <p:nvPr/>
        </p:nvSpPr>
        <p:spPr bwMode="auto">
          <a:xfrm>
            <a:off x="685800" y="2851150"/>
            <a:ext cx="4038600" cy="1187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Blip>
                <a:blip r:embed="rId3"/>
              </a:buBlip>
            </a:pPr>
            <a:r>
              <a:rPr lang="en-US"/>
              <a:t> Join peripheral atoms  </a:t>
            </a:r>
          </a:p>
          <a:p>
            <a:r>
              <a:rPr lang="en-US"/>
              <a:t>  to the central atom  </a:t>
            </a:r>
          </a:p>
          <a:p>
            <a:r>
              <a:rPr lang="en-US"/>
              <a:t>  with electron pairs.</a:t>
            </a:r>
          </a:p>
        </p:txBody>
      </p:sp>
      <p:sp>
        <p:nvSpPr>
          <p:cNvPr id="121871" name="Text Box 15"/>
          <p:cNvSpPr txBox="1">
            <a:spLocks noChangeArrowheads="1"/>
          </p:cNvSpPr>
          <p:nvPr/>
        </p:nvSpPr>
        <p:spPr bwMode="auto">
          <a:xfrm>
            <a:off x="685800" y="4267200"/>
            <a:ext cx="4191000" cy="155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Blip>
                <a:blip r:embed="rId3"/>
              </a:buBlip>
            </a:pPr>
            <a:r>
              <a:rPr lang="en-US"/>
              <a:t> Complete octets on     </a:t>
            </a:r>
          </a:p>
          <a:p>
            <a:r>
              <a:rPr lang="en-US"/>
              <a:t>  atoms other than </a:t>
            </a:r>
          </a:p>
          <a:p>
            <a:r>
              <a:rPr lang="en-US"/>
              <a:t>  hydrogen with remaining   </a:t>
            </a:r>
          </a:p>
          <a:p>
            <a:r>
              <a:rPr lang="en-US"/>
              <a:t>  electrons</a:t>
            </a:r>
          </a:p>
        </p:txBody>
      </p:sp>
      <p:sp>
        <p:nvSpPr>
          <p:cNvPr id="121872" name="Text Box 16"/>
          <p:cNvSpPr txBox="1">
            <a:spLocks noChangeArrowheads="1"/>
          </p:cNvSpPr>
          <p:nvPr/>
        </p:nvSpPr>
        <p:spPr bwMode="auto">
          <a:xfrm>
            <a:off x="677863" y="1066800"/>
            <a:ext cx="503713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Blip>
                <a:blip r:embed="rId3"/>
              </a:buBlip>
            </a:pPr>
            <a:r>
              <a:rPr lang="en-US"/>
              <a:t> Make carbon the central atom</a:t>
            </a:r>
          </a:p>
        </p:txBody>
      </p:sp>
      <p:sp>
        <p:nvSpPr>
          <p:cNvPr id="121873" name="Text Box 17"/>
          <p:cNvSpPr txBox="1">
            <a:spLocks noChangeArrowheads="1"/>
          </p:cNvSpPr>
          <p:nvPr/>
        </p:nvSpPr>
        <p:spPr bwMode="auto">
          <a:xfrm>
            <a:off x="6689725" y="3886200"/>
            <a:ext cx="4476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..</a:t>
            </a:r>
          </a:p>
        </p:txBody>
      </p:sp>
      <p:sp>
        <p:nvSpPr>
          <p:cNvPr id="121874" name="Text Box 18"/>
          <p:cNvSpPr txBox="1">
            <a:spLocks noChangeArrowheads="1"/>
          </p:cNvSpPr>
          <p:nvPr/>
        </p:nvSpPr>
        <p:spPr bwMode="auto">
          <a:xfrm>
            <a:off x="6705600" y="4572000"/>
            <a:ext cx="4476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..</a:t>
            </a:r>
          </a:p>
        </p:txBody>
      </p:sp>
      <p:sp>
        <p:nvSpPr>
          <p:cNvPr id="121875" name="Text Box 19"/>
          <p:cNvSpPr txBox="1">
            <a:spLocks noChangeArrowheads="1"/>
          </p:cNvSpPr>
          <p:nvPr/>
        </p:nvSpPr>
        <p:spPr bwMode="auto">
          <a:xfrm rot="-5400000">
            <a:off x="6938962" y="4271963"/>
            <a:ext cx="4476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1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1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1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1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1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1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8" grpId="0" autoUpdateAnimBg="0"/>
      <p:bldP spid="121859" grpId="0" autoUpdateAnimBg="0"/>
      <p:bldP spid="121860" grpId="0" autoUpdateAnimBg="0"/>
      <p:bldP spid="121861" grpId="0" autoUpdateAnimBg="0"/>
      <p:bldP spid="121862" grpId="0" autoUpdateAnimBg="0"/>
      <p:bldP spid="121863" grpId="0" autoUpdateAnimBg="0"/>
      <p:bldP spid="121864" grpId="0" autoUpdateAnimBg="0"/>
      <p:bldP spid="121865" grpId="0" autoUpdateAnimBg="0"/>
      <p:bldP spid="121866" grpId="0" autoUpdateAnimBg="0"/>
      <p:bldP spid="121868" grpId="0" autoUpdateAnimBg="0"/>
      <p:bldP spid="121869" grpId="0" autoUpdateAnimBg="0"/>
      <p:bldP spid="121870" grpId="0" autoUpdateAnimBg="0"/>
      <p:bldP spid="121871" grpId="0" autoUpdateAnimBg="0"/>
      <p:bldP spid="121872" grpId="0" autoUpdateAnimBg="0"/>
      <p:bldP spid="121873" grpId="0" autoUpdateAnimBg="0"/>
      <p:bldP spid="121874" grpId="0" autoUpdateAnimBg="0"/>
      <p:bldP spid="121875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609600"/>
          </a:xfrm>
        </p:spPr>
        <p:txBody>
          <a:bodyPr/>
          <a:lstStyle/>
          <a:p>
            <a: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  <a:t>Multiple Covalent Bonds:</a:t>
            </a:r>
            <a:b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r>
              <a:rPr lang="en-US" sz="3600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Double bonds</a:t>
            </a:r>
          </a:p>
        </p:txBody>
      </p:sp>
      <p:pic>
        <p:nvPicPr>
          <p:cNvPr id="125956" name="Picture 4" descr="ethe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752600"/>
            <a:ext cx="5905500" cy="2717800"/>
          </a:xfrm>
          <a:prstGeom prst="rect">
            <a:avLst/>
          </a:prstGeom>
          <a:noFill/>
        </p:spPr>
      </p:pic>
      <p:sp>
        <p:nvSpPr>
          <p:cNvPr id="125957" name="Text Box 5"/>
          <p:cNvSpPr txBox="1">
            <a:spLocks noChangeArrowheads="1"/>
          </p:cNvSpPr>
          <p:nvPr/>
        </p:nvSpPr>
        <p:spPr bwMode="auto">
          <a:xfrm>
            <a:off x="2057400" y="4419600"/>
            <a:ext cx="51974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solidFill>
                  <a:srgbClr val="FFFF00"/>
                </a:solidFill>
              </a:rPr>
              <a:t>Two</a:t>
            </a:r>
            <a:r>
              <a:rPr lang="en-US"/>
              <a:t> pairs of shared electrons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7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  <a:t>Multiple Covalent Bonds:</a:t>
            </a:r>
            <a:br>
              <a:rPr lang="en-US" sz="3600"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r>
              <a:rPr lang="en-US" sz="3600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Triple bonds</a:t>
            </a:r>
          </a:p>
        </p:txBody>
      </p:sp>
      <p:pic>
        <p:nvPicPr>
          <p:cNvPr id="129028" name="Picture 4" descr="ethy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752600"/>
            <a:ext cx="5334000" cy="2097088"/>
          </a:xfrm>
          <a:prstGeom prst="rect">
            <a:avLst/>
          </a:prstGeom>
          <a:noFill/>
        </p:spPr>
      </p:pic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2209800" y="4038600"/>
            <a:ext cx="60356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solidFill>
                  <a:srgbClr val="FFFF00"/>
                </a:solidFill>
              </a:rPr>
              <a:t>Three</a:t>
            </a:r>
            <a:r>
              <a:rPr lang="en-US"/>
              <a:t> pairs of shared electrons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9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001000" cy="762000"/>
          </a:xfrm>
          <a:noFill/>
          <a:ln/>
        </p:spPr>
        <p:txBody>
          <a:bodyPr lIns="90488" tIns="44450" rIns="90488" bIns="44450"/>
          <a:lstStyle/>
          <a:p>
            <a:r>
              <a:rPr lang="en-US" sz="3200"/>
              <a:t>Bond Length and Bond Energy</a:t>
            </a:r>
          </a:p>
        </p:txBody>
      </p:sp>
      <p:graphicFrame>
        <p:nvGraphicFramePr>
          <p:cNvPr id="5532" name="Group 412"/>
          <p:cNvGraphicFramePr>
            <a:graphicFrameLocks noGrp="1"/>
          </p:cNvGraphicFramePr>
          <p:nvPr>
            <p:ph idx="1"/>
          </p:nvPr>
        </p:nvGraphicFramePr>
        <p:xfrm>
          <a:off x="1295400" y="762000"/>
          <a:ext cx="6629400" cy="5922963"/>
        </p:xfrm>
        <a:graphic>
          <a:graphicData uri="http://schemas.openxmlformats.org/drawingml/2006/table">
            <a:tbl>
              <a:tblPr/>
              <a:tblGrid>
                <a:gridCol w="1808163"/>
                <a:gridCol w="2154237"/>
                <a:gridCol w="2667000"/>
              </a:tblGrid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Bond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Length (pm)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Energy (kJ/mol)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 - C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154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346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C=C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134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612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  <a:sym typeface="Symbol" pitchFamily="18" charset="2"/>
                        </a:rPr>
                        <a:t>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120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835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 - 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147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305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C=N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132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615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  <a:sym typeface="Symbol" pitchFamily="18" charset="2"/>
                        </a:rPr>
                        <a:t>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887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 - O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143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358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C=O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120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799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  <a:sym typeface="Symbol" pitchFamily="18" charset="2"/>
                        </a:rPr>
                        <a:t>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O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1072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 - 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145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180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N=N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125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418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  <a:sym typeface="Symbol" pitchFamily="18" charset="2"/>
                        </a:rPr>
                        <a:t>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942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2971800" cy="762000"/>
          </a:xfrm>
          <a:noFill/>
          <a:ln/>
        </p:spPr>
        <p:txBody>
          <a:bodyPr lIns="90488" tIns="44450" rIns="90488" bIns="44450"/>
          <a:lstStyle/>
          <a:p>
            <a:r>
              <a:rPr lang="en-US" sz="4000" u="sng">
                <a:effectLst>
                  <a:outerShdw blurRad="38100" dist="38100" dir="2700000" algn="tl">
                    <a:srgbClr val="808080"/>
                  </a:outerShdw>
                </a:effectLst>
              </a:rPr>
              <a:t>Resonance</a:t>
            </a:r>
          </a:p>
        </p:txBody>
      </p:sp>
      <p:sp>
        <p:nvSpPr>
          <p:cNvPr id="12390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914400" y="685800"/>
            <a:ext cx="7772400" cy="13716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Blip>
                <a:blip r:embed="rId2"/>
              </a:buBlip>
            </a:pPr>
            <a:r>
              <a:rPr lang="en-US" sz="2800"/>
              <a:t>Occurs when more than one valid Lewis structure can be written for a particular molecule.</a:t>
            </a:r>
          </a:p>
        </p:txBody>
      </p:sp>
      <p:sp>
        <p:nvSpPr>
          <p:cNvPr id="123909" name="Text Box 5"/>
          <p:cNvSpPr txBox="1">
            <a:spLocks noChangeArrowheads="1"/>
          </p:cNvSpPr>
          <p:nvPr/>
        </p:nvSpPr>
        <p:spPr bwMode="auto">
          <a:xfrm>
            <a:off x="974725" y="4343400"/>
            <a:ext cx="7407275" cy="13731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Blip>
                <a:blip r:embed="rId2"/>
              </a:buBlip>
            </a:pPr>
            <a:r>
              <a:rPr lang="en-US" sz="2800"/>
              <a:t> These are resonance structures.   </a:t>
            </a:r>
          </a:p>
          <a:p>
            <a:r>
              <a:rPr lang="en-US" sz="2800"/>
              <a:t>   The actual structure is an average of  </a:t>
            </a:r>
          </a:p>
          <a:p>
            <a:r>
              <a:rPr lang="en-US" sz="2800"/>
              <a:t>   the resonance structures.</a:t>
            </a:r>
          </a:p>
        </p:txBody>
      </p:sp>
      <p:pic>
        <p:nvPicPr>
          <p:cNvPr id="123911" name="Picture 7" descr="benzene resonan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11288" y="2057400"/>
            <a:ext cx="6321425" cy="23082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autoUpdateAnimBg="0"/>
      <p:bldP spid="123909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09600"/>
          </a:xfrm>
        </p:spPr>
        <p:txBody>
          <a:bodyPr/>
          <a:lstStyle/>
          <a:p>
            <a:r>
              <a:rPr lang="en-US" sz="3600" u="sng">
                <a:effectLst>
                  <a:outerShdw blurRad="38100" dist="38100" dir="2700000" algn="tl">
                    <a:srgbClr val="808080"/>
                  </a:outerShdw>
                </a:effectLst>
              </a:rPr>
              <a:t>Resonance in Ozone</a:t>
            </a:r>
          </a:p>
        </p:txBody>
      </p:sp>
      <p:pic>
        <p:nvPicPr>
          <p:cNvPr id="130052" name="Picture 4" descr="ozo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524000"/>
            <a:ext cx="7086600" cy="1739900"/>
          </a:xfrm>
          <a:prstGeom prst="rect">
            <a:avLst/>
          </a:prstGeom>
          <a:noFill/>
        </p:spPr>
      </p:pic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1981200" y="3505200"/>
            <a:ext cx="5638800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u="sng">
                <a:solidFill>
                  <a:srgbClr val="FFFF00"/>
                </a:solidFill>
              </a:rPr>
              <a:t>Neither</a:t>
            </a:r>
            <a:r>
              <a:rPr lang="en-US" sz="2800">
                <a:solidFill>
                  <a:srgbClr val="FFFF00"/>
                </a:solidFill>
              </a:rPr>
              <a:t> structure is correct.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3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743200" cy="762000"/>
          </a:xfrm>
          <a:noFill/>
          <a:ln/>
        </p:spPr>
        <p:txBody>
          <a:bodyPr lIns="90488" tIns="44450" rIns="90488" bIns="44450"/>
          <a:lstStyle/>
          <a:p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Models</a:t>
            </a:r>
          </a:p>
        </p:txBody>
      </p:sp>
      <p:sp>
        <p:nvSpPr>
          <p:cNvPr id="17411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228600" y="762000"/>
            <a:ext cx="8610600" cy="19812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800"/>
              <a:t>  </a:t>
            </a: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Models are attempts to explain how nature operates on the microscopic level based on experiences in the macroscopic world.</a:t>
            </a:r>
          </a:p>
        </p:txBody>
      </p:sp>
      <p:pic>
        <p:nvPicPr>
          <p:cNvPr id="17412" name="Picture 4" descr="crickandwat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3950" y="2209800"/>
            <a:ext cx="4057650" cy="35814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09600" y="2819400"/>
            <a:ext cx="3902075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Models can be </a:t>
            </a:r>
            <a:r>
              <a:rPr lang="en-US">
                <a:solidFill>
                  <a:srgbClr val="FFFF00"/>
                </a:solidFill>
              </a:rPr>
              <a:t>physical</a:t>
            </a:r>
            <a:r>
              <a:rPr lang="en-US"/>
              <a:t> as with this DNA model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609600" y="3779838"/>
            <a:ext cx="4953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Models can be </a:t>
            </a:r>
            <a:r>
              <a:rPr lang="en-US">
                <a:solidFill>
                  <a:srgbClr val="FFFF00"/>
                </a:solidFill>
              </a:rPr>
              <a:t>mathematical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669925" y="4465638"/>
            <a:ext cx="4283075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Models can be </a:t>
            </a:r>
            <a:r>
              <a:rPr lang="en-US">
                <a:solidFill>
                  <a:srgbClr val="FFFF00"/>
                </a:solidFill>
              </a:rPr>
              <a:t>theoretical</a:t>
            </a:r>
            <a:r>
              <a:rPr lang="en-US"/>
              <a:t> or </a:t>
            </a:r>
            <a:r>
              <a:rPr lang="en-US">
                <a:solidFill>
                  <a:srgbClr val="FFFF00"/>
                </a:solidFill>
              </a:rPr>
              <a:t>philosophical</a:t>
            </a:r>
            <a:r>
              <a:rPr lang="en-US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utoUpdateAnimBg="0"/>
      <p:bldP spid="17415" grpId="0" autoUpdateAnimBg="0"/>
      <p:bldP spid="17416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14400"/>
          </a:xfrm>
          <a:noFill/>
          <a:ln/>
        </p:spPr>
        <p:txBody>
          <a:bodyPr lIns="90488" tIns="44450" rIns="90488" bIns="44450"/>
          <a:lstStyle/>
          <a:p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Fundamental Properties of Models</a:t>
            </a:r>
          </a:p>
        </p:txBody>
      </p:sp>
      <p:sp>
        <p:nvSpPr>
          <p:cNvPr id="1843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85800" y="1143000"/>
            <a:ext cx="7772400" cy="41148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800"/>
              <a:t>A model does not equal reality.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800"/>
              <a:t>Models are oversimplifications, and are therefore often wrong.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800"/>
              <a:t>Models become more complicated as they age.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800"/>
              <a:t>We must understand the underlying assumptions in a model so that we don’t misuse it.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762000"/>
          </a:xfrm>
          <a:noFill/>
          <a:ln/>
        </p:spPr>
        <p:txBody>
          <a:bodyPr lIns="90488" tIns="44450" rIns="90488" bIns="44450"/>
          <a:lstStyle/>
          <a:p>
            <a:r>
              <a:rPr lang="en-US" sz="3200"/>
              <a:t>VSEPR Model</a:t>
            </a:r>
          </a:p>
        </p:txBody>
      </p:sp>
      <p:sp>
        <p:nvSpPr>
          <p:cNvPr id="27651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838200" y="1752600"/>
            <a:ext cx="7848600" cy="24384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Blip>
                <a:blip r:embed="rId2"/>
              </a:buBlip>
            </a:pPr>
            <a:r>
              <a:rPr lang="en-US"/>
              <a:t>The structure around a given atom is determined </a:t>
            </a:r>
            <a:r>
              <a:rPr lang="en-US" i="1"/>
              <a:t>principally</a:t>
            </a:r>
            <a:r>
              <a:rPr lang="en-US"/>
              <a:t> by minimizing electron pair repulsions.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676400" y="838200"/>
            <a:ext cx="587692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(</a:t>
            </a:r>
            <a:r>
              <a:rPr lang="en-US" u="sng"/>
              <a:t>V</a:t>
            </a:r>
            <a:r>
              <a:rPr lang="en-US"/>
              <a:t>alence </a:t>
            </a:r>
            <a:r>
              <a:rPr lang="en-US" u="sng"/>
              <a:t>S</a:t>
            </a:r>
            <a:r>
              <a:rPr lang="en-US"/>
              <a:t>hell </a:t>
            </a:r>
            <a:r>
              <a:rPr lang="en-US" u="sng"/>
              <a:t>E</a:t>
            </a:r>
            <a:r>
              <a:rPr lang="en-US"/>
              <a:t>lectron </a:t>
            </a:r>
            <a:r>
              <a:rPr lang="en-US" u="sng"/>
              <a:t>P</a:t>
            </a:r>
            <a:r>
              <a:rPr lang="en-US"/>
              <a:t>air </a:t>
            </a:r>
            <a:r>
              <a:rPr lang="en-US" u="sng"/>
              <a:t>R</a:t>
            </a:r>
            <a:r>
              <a:rPr lang="en-US"/>
              <a:t>epulsion)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381000"/>
            <a:ext cx="6934200" cy="609600"/>
          </a:xfrm>
          <a:noFill/>
          <a:ln/>
        </p:spPr>
        <p:txBody>
          <a:bodyPr lIns="90488" tIns="44450" rIns="90488" bIns="44450"/>
          <a:lstStyle/>
          <a:p>
            <a:r>
              <a:rPr lang="en-US" sz="32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Predicting a VSEPR Structure</a:t>
            </a:r>
          </a:p>
        </p:txBody>
      </p:sp>
      <p:sp>
        <p:nvSpPr>
          <p:cNvPr id="2867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381000" y="1143000"/>
            <a:ext cx="8153400" cy="41148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Blip>
                <a:blip r:embed="rId2"/>
              </a:buBlip>
            </a:pPr>
            <a:r>
              <a:rPr lang="en-US"/>
              <a:t> </a:t>
            </a:r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Draw Lewis structure.</a:t>
            </a:r>
          </a:p>
          <a:p>
            <a:pPr>
              <a:buFontTx/>
              <a:buBlip>
                <a:blip r:embed="rId2"/>
              </a:buBlip>
            </a:pPr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 Put pairs as far apart as possible.</a:t>
            </a:r>
          </a:p>
          <a:p>
            <a:pPr>
              <a:buFontTx/>
              <a:buBlip>
                <a:blip r:embed="rId2"/>
              </a:buBlip>
            </a:pPr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 Determine positions of atoms from the  way electron pairs are shared.</a:t>
            </a:r>
          </a:p>
          <a:p>
            <a:pPr>
              <a:buFontTx/>
              <a:buBlip>
                <a:blip r:embed="rId2"/>
              </a:buBlip>
            </a:pPr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 Determine the name of molecular structure from positions of the atoms.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VSEPRtab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sp>
        <p:nvSpPr>
          <p:cNvPr id="49158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7772400" cy="457200"/>
          </a:xfrm>
        </p:spPr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Table – VSEPR Structures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2514600" cy="685800"/>
          </a:xfrm>
          <a:noFill/>
          <a:ln/>
        </p:spPr>
        <p:txBody>
          <a:bodyPr lIns="90488" tIns="44450" rIns="90488" bIns="44450"/>
          <a:lstStyle/>
          <a:p>
            <a:r>
              <a:rPr lang="en-US" sz="3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Polarity</a:t>
            </a:r>
          </a:p>
        </p:txBody>
      </p:sp>
      <p:sp>
        <p:nvSpPr>
          <p:cNvPr id="172035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609600" y="914400"/>
            <a:ext cx="7848600" cy="2286000"/>
          </a:xfrm>
          <a:noFill/>
          <a:ln w="12700"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n-US" b="0">
                <a:effectLst>
                  <a:outerShdw blurRad="38100" dist="38100" dir="2700000" algn="tl">
                    <a:srgbClr val="000000"/>
                  </a:outerShdw>
                </a:effectLst>
              </a:rPr>
              <a:t>   A molecule, such as HF, that has a center of positive charge and a center of negative charge is said to be polar, or to have a dipole moment.</a:t>
            </a:r>
          </a:p>
        </p:txBody>
      </p:sp>
      <p:graphicFrame>
        <p:nvGraphicFramePr>
          <p:cNvPr id="172036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3505200" y="3200400"/>
          <a:ext cx="2276475" cy="1655763"/>
        </p:xfrm>
        <a:graphic>
          <a:graphicData uri="http://schemas.openxmlformats.org/presentationml/2006/ole">
            <p:oleObj spid="_x0000_s172036" name="Chemistry 4D-Draw" r:id="rId3" imgW="2286000" imgH="1665000" progId="Chemistry4DDraw.v2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3733800" cy="762000"/>
          </a:xfrm>
        </p:spPr>
        <p:txBody>
          <a:bodyPr/>
          <a:lstStyle/>
          <a:p>
            <a:r>
              <a:rPr lang="en-US" sz="3200" u="sng">
                <a:effectLst>
                  <a:outerShdw blurRad="38100" dist="38100" dir="2700000" algn="tl">
                    <a:srgbClr val="808080"/>
                  </a:outerShdw>
                </a:effectLst>
              </a:rPr>
              <a:t>Hydrogen Bonding</a:t>
            </a:r>
          </a:p>
        </p:txBody>
      </p:sp>
      <p:pic>
        <p:nvPicPr>
          <p:cNvPr id="131075" name="Picture 3" descr="kevlarHbond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7988" y="457200"/>
            <a:ext cx="4926012" cy="4525963"/>
          </a:xfrm>
          <a:prstGeom prst="rect">
            <a:avLst/>
          </a:prstGeom>
          <a:noFill/>
        </p:spPr>
      </p:pic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381000" y="3352800"/>
            <a:ext cx="3886200" cy="155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Hydrogen bonding in Kevlar, a strong polymer used in bullet-proof vests.</a:t>
            </a:r>
          </a:p>
        </p:txBody>
      </p:sp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304800" y="990600"/>
            <a:ext cx="3733800" cy="191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Bonding between </a:t>
            </a:r>
          </a:p>
          <a:p>
            <a:r>
              <a:rPr lang="en-US"/>
              <a:t>hydrogen and more electronegative neighboring atoms such as oxygen and nitrogen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219200"/>
            <a:ext cx="3657600" cy="1600200"/>
          </a:xfrm>
        </p:spPr>
        <p:txBody>
          <a:bodyPr/>
          <a:lstStyle/>
          <a:p>
            <a:r>
              <a:rPr lang="en-US" sz="3200">
                <a:effectLst>
                  <a:outerShdw blurRad="38100" dist="38100" dir="2700000" algn="tl">
                    <a:srgbClr val="808080"/>
                  </a:outerShdw>
                </a:effectLst>
              </a:rPr>
              <a:t>Hydrogen Bonding </a:t>
            </a:r>
            <a:br>
              <a:rPr lang="en-US" sz="3200"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r>
              <a:rPr lang="en-US" sz="3200">
                <a:effectLst>
                  <a:outerShdw blurRad="38100" dist="38100" dir="2700000" algn="tl">
                    <a:srgbClr val="808080"/>
                  </a:outerShdw>
                </a:effectLst>
              </a:rPr>
              <a:t>in Water</a:t>
            </a:r>
          </a:p>
        </p:txBody>
      </p:sp>
      <p:pic>
        <p:nvPicPr>
          <p:cNvPr id="137222" name="Picture 6" descr="H-bond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533400"/>
            <a:ext cx="4789488" cy="4537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1" name="Picture 3" descr="H-bo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295400"/>
            <a:ext cx="6172200" cy="3457575"/>
          </a:xfrm>
          <a:prstGeom prst="rect">
            <a:avLst/>
          </a:prstGeom>
          <a:noFill/>
        </p:spPr>
      </p:pic>
      <p:sp>
        <p:nvSpPr>
          <p:cNvPr id="140293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r>
              <a:rPr lang="en-US" sz="3200"/>
              <a:t>Hydrogen Bonding between </a:t>
            </a:r>
            <a:br>
              <a:rPr lang="en-US" sz="3200"/>
            </a:br>
            <a:r>
              <a:rPr lang="en-US" sz="3200"/>
              <a:t>Ammonia and Water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3048000" cy="1219200"/>
          </a:xfrm>
        </p:spPr>
        <p:txBody>
          <a:bodyPr/>
          <a:lstStyle/>
          <a:p>
            <a:r>
              <a:rPr lang="en-US" sz="3200">
                <a:effectLst>
                  <a:outerShdw blurRad="38100" dist="38100" dir="2700000" algn="tl">
                    <a:srgbClr val="808080"/>
                  </a:outerShdw>
                </a:effectLst>
              </a:rPr>
              <a:t>Dipole-Dipole Attractions</a:t>
            </a:r>
          </a:p>
        </p:txBody>
      </p:sp>
      <p:pic>
        <p:nvPicPr>
          <p:cNvPr id="133123" name="Picture 3" descr="dipo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228600"/>
            <a:ext cx="4610100" cy="6019800"/>
          </a:xfrm>
          <a:prstGeom prst="rect">
            <a:avLst/>
          </a:prstGeom>
          <a:noFill/>
        </p:spPr>
      </p:pic>
      <p:sp>
        <p:nvSpPr>
          <p:cNvPr id="133124" name="Text Box 4"/>
          <p:cNvSpPr txBox="1">
            <a:spLocks noChangeArrowheads="1"/>
          </p:cNvSpPr>
          <p:nvPr/>
        </p:nvSpPr>
        <p:spPr bwMode="auto">
          <a:xfrm>
            <a:off x="441325" y="1874838"/>
            <a:ext cx="3673475" cy="155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Attraction between oppositely charged regions of neighboring molecules.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waterdipo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762000"/>
            <a:ext cx="7620000" cy="5715000"/>
          </a:xfrm>
          <a:prstGeom prst="rect">
            <a:avLst/>
          </a:prstGeom>
          <a:noFill/>
        </p:spPr>
      </p:pic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85800"/>
          </a:xfrm>
        </p:spPr>
        <p:txBody>
          <a:bodyPr/>
          <a:lstStyle/>
          <a:p>
            <a:r>
              <a:rPr lang="en-US" sz="2800"/>
              <a:t>The water dipole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152400"/>
            <a:ext cx="6629400" cy="685800"/>
          </a:xfrm>
        </p:spPr>
        <p:txBody>
          <a:bodyPr/>
          <a:lstStyle/>
          <a:p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Relative magnitudes of forces</a:t>
            </a:r>
          </a:p>
        </p:txBody>
      </p:sp>
      <p:sp>
        <p:nvSpPr>
          <p:cNvPr id="134155" name="Rectangle 11"/>
          <p:cNvSpPr>
            <a:spLocks noChangeArrowheads="1"/>
          </p:cNvSpPr>
          <p:nvPr/>
        </p:nvSpPr>
        <p:spPr bwMode="auto">
          <a:xfrm>
            <a:off x="762000" y="838200"/>
            <a:ext cx="7467600" cy="1524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/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The types of bonding forces vary in their strength as measured by average bond energy.</a:t>
            </a:r>
            <a:endParaRPr lang="en-US" sz="28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sz="28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4190" name="Text Box 46"/>
          <p:cNvSpPr txBox="1">
            <a:spLocks noChangeArrowheads="1"/>
          </p:cNvSpPr>
          <p:nvPr/>
        </p:nvSpPr>
        <p:spPr bwMode="auto">
          <a:xfrm>
            <a:off x="3276600" y="2362200"/>
            <a:ext cx="4419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Covalent bonds (</a:t>
            </a:r>
            <a:r>
              <a:rPr lang="en-US">
                <a:solidFill>
                  <a:srgbClr val="FC0128"/>
                </a:solidFill>
              </a:rPr>
              <a:t>400 kcal</a:t>
            </a:r>
            <a:r>
              <a:rPr lang="en-US"/>
              <a:t>)</a:t>
            </a:r>
          </a:p>
        </p:txBody>
      </p:sp>
      <p:sp>
        <p:nvSpPr>
          <p:cNvPr id="134191" name="Text Box 47"/>
          <p:cNvSpPr txBox="1">
            <a:spLocks noChangeArrowheads="1"/>
          </p:cNvSpPr>
          <p:nvPr/>
        </p:nvSpPr>
        <p:spPr bwMode="auto">
          <a:xfrm>
            <a:off x="2971800" y="3200400"/>
            <a:ext cx="50292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Hydrogen bonding (</a:t>
            </a:r>
            <a:r>
              <a:rPr lang="en-US">
                <a:solidFill>
                  <a:srgbClr val="FC0128"/>
                </a:solidFill>
              </a:rPr>
              <a:t>12-16 kcal</a:t>
            </a:r>
            <a:r>
              <a:rPr lang="en-US">
                <a:latin typeface="Palatino"/>
              </a:rPr>
              <a:t> </a:t>
            </a:r>
            <a:r>
              <a:rPr lang="en-US"/>
              <a:t>)</a:t>
            </a:r>
          </a:p>
        </p:txBody>
      </p:sp>
      <p:sp>
        <p:nvSpPr>
          <p:cNvPr id="134192" name="Text Box 48"/>
          <p:cNvSpPr txBox="1">
            <a:spLocks noChangeArrowheads="1"/>
          </p:cNvSpPr>
          <p:nvPr/>
        </p:nvSpPr>
        <p:spPr bwMode="auto">
          <a:xfrm>
            <a:off x="2514600" y="4038600"/>
            <a:ext cx="6096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Dipole-dipole interactions (</a:t>
            </a:r>
            <a:r>
              <a:rPr lang="en-US">
                <a:solidFill>
                  <a:srgbClr val="FC0128"/>
                </a:solidFill>
              </a:rPr>
              <a:t>2-0.5 kcal</a:t>
            </a:r>
            <a:r>
              <a:rPr lang="en-US"/>
              <a:t>)</a:t>
            </a:r>
          </a:p>
        </p:txBody>
      </p:sp>
      <p:sp>
        <p:nvSpPr>
          <p:cNvPr id="134193" name="Text Box 49"/>
          <p:cNvSpPr txBox="1">
            <a:spLocks noChangeArrowheads="1"/>
          </p:cNvSpPr>
          <p:nvPr/>
        </p:nvSpPr>
        <p:spPr bwMode="auto">
          <a:xfrm>
            <a:off x="2971800" y="4800600"/>
            <a:ext cx="51054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London</a:t>
            </a:r>
            <a:r>
              <a:rPr lang="en-US">
                <a:latin typeface="Palatino"/>
              </a:rPr>
              <a:t> </a:t>
            </a:r>
            <a:r>
              <a:rPr lang="en-US"/>
              <a:t>forces (</a:t>
            </a:r>
            <a:r>
              <a:rPr lang="en-US">
                <a:solidFill>
                  <a:srgbClr val="FC0128"/>
                </a:solidFill>
              </a:rPr>
              <a:t>less than 1 kcal</a:t>
            </a:r>
            <a:r>
              <a:rPr lang="en-US"/>
              <a:t>)</a:t>
            </a:r>
          </a:p>
        </p:txBody>
      </p:sp>
      <p:sp>
        <p:nvSpPr>
          <p:cNvPr id="134194" name="Text Box 50"/>
          <p:cNvSpPr txBox="1">
            <a:spLocks noChangeArrowheads="1"/>
          </p:cNvSpPr>
          <p:nvPr/>
        </p:nvSpPr>
        <p:spPr bwMode="auto">
          <a:xfrm>
            <a:off x="381000" y="2286000"/>
            <a:ext cx="1828800" cy="3013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rgbClr val="FFFF00"/>
                </a:solidFill>
              </a:rPr>
              <a:t>Strongest</a:t>
            </a:r>
          </a:p>
          <a:p>
            <a:pPr algn="ctr"/>
            <a:endParaRPr lang="en-US"/>
          </a:p>
          <a:p>
            <a:pPr algn="ctr"/>
            <a:endParaRPr lang="en-US"/>
          </a:p>
          <a:p>
            <a:pPr algn="ctr"/>
            <a:endParaRPr lang="en-US"/>
          </a:p>
          <a:p>
            <a:pPr algn="ctr"/>
            <a:endParaRPr lang="en-US"/>
          </a:p>
          <a:p>
            <a:pPr algn="ctr"/>
            <a:endParaRPr lang="en-US"/>
          </a:p>
          <a:p>
            <a:pPr algn="ctr"/>
            <a:endParaRPr lang="en-US"/>
          </a:p>
          <a:p>
            <a:pPr algn="ctr"/>
            <a:r>
              <a:rPr lang="en-US">
                <a:solidFill>
                  <a:srgbClr val="FFFF00"/>
                </a:solidFill>
              </a:rPr>
              <a:t>Weakest</a:t>
            </a:r>
          </a:p>
        </p:txBody>
      </p:sp>
      <p:sp>
        <p:nvSpPr>
          <p:cNvPr id="134195" name="Line 51"/>
          <p:cNvSpPr>
            <a:spLocks noChangeShapeType="1"/>
          </p:cNvSpPr>
          <p:nvPr/>
        </p:nvSpPr>
        <p:spPr bwMode="auto">
          <a:xfrm>
            <a:off x="1295400" y="2819400"/>
            <a:ext cx="0" cy="175260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34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34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34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34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90" grpId="0" autoUpdateAnimBg="0"/>
      <p:bldP spid="134191" grpId="0" autoUpdateAnimBg="0"/>
      <p:bldP spid="134192" grpId="0" autoUpdateAnimBg="0"/>
      <p:bldP spid="134193" grpId="0" autoUpdateAnimBg="0"/>
    </p:bldLst>
  </p:timing>
</p:sld>
</file>

<file path=ppt/theme/theme1.xml><?xml version="1.0" encoding="utf-8"?>
<a:theme xmlns:a="http://schemas.openxmlformats.org/drawingml/2006/main" name="Chemistry Format">
  <a:themeElements>
    <a:clrScheme name="Chemistry Form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hemistry Format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Chemistry Form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emistry Forma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emistry Forma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emistry Forma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emistry Forma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emistry Forma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emistry Forma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C:\WINDOWS\Application Data\Microsoft\Templates\Chemistry Format.pot</Template>
  <TotalTime>1377</TotalTime>
  <Pages>25</Pages>
  <Words>1114</Words>
  <Application>Microsoft PowerPoint 4.0</Application>
  <PresentationFormat>On-screen Show (4:3)</PresentationFormat>
  <Paragraphs>235</Paragraphs>
  <Slides>41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Times New Roman</vt:lpstr>
      <vt:lpstr>Comic Sans MS</vt:lpstr>
      <vt:lpstr>Wingdings</vt:lpstr>
      <vt:lpstr>Arial</vt:lpstr>
      <vt:lpstr>Symbol</vt:lpstr>
      <vt:lpstr>Palatino</vt:lpstr>
      <vt:lpstr>Chemistry Format</vt:lpstr>
      <vt:lpstr>Chemistry 4D-Draw</vt:lpstr>
      <vt:lpstr>Unit 3:  Chemical  Bonding  and  Molecular  Structure</vt:lpstr>
      <vt:lpstr>Bonds</vt:lpstr>
      <vt:lpstr>Electron Dot Notation</vt:lpstr>
      <vt:lpstr>The Octet Rule – Ionic Compounds</vt:lpstr>
      <vt:lpstr>Ionic Bonding: The Formation of Sodium Chloride</vt:lpstr>
      <vt:lpstr>Ionic Bonding: The Formation of Sodium Chloride</vt:lpstr>
      <vt:lpstr>Ionic Bonding: The Formation of Sodium Chloride</vt:lpstr>
      <vt:lpstr>Examples of Ionic compounds</vt:lpstr>
      <vt:lpstr>Slide 9</vt:lpstr>
      <vt:lpstr>Slide 10</vt:lpstr>
      <vt:lpstr>Properties of Ionic Compounds</vt:lpstr>
      <vt:lpstr>Sodium Chloride Crystal Lattice</vt:lpstr>
      <vt:lpstr>Representation of Components in an Ionic Solid</vt:lpstr>
      <vt:lpstr>Metallic Bonding</vt:lpstr>
      <vt:lpstr>Properties of Metals</vt:lpstr>
      <vt:lpstr>Packing in Metals</vt:lpstr>
      <vt:lpstr>Metal Alloys</vt:lpstr>
      <vt:lpstr>Metal Alloys</vt:lpstr>
      <vt:lpstr>The Octet Rule – Covalent Compounds</vt:lpstr>
      <vt:lpstr>Hydrogen Chloride by the Octet Rule</vt:lpstr>
      <vt:lpstr>Formation of Water by the Octet Rule</vt:lpstr>
      <vt:lpstr>Comments About the Octet Rule</vt:lpstr>
      <vt:lpstr>Lewis Structures</vt:lpstr>
      <vt:lpstr>Completing a Lewis Structure -CH3Cl </vt:lpstr>
      <vt:lpstr>Multiple Covalent Bonds: Double bonds</vt:lpstr>
      <vt:lpstr>Multiple Covalent Bonds: Triple bonds</vt:lpstr>
      <vt:lpstr>Bond Length and Bond Energy</vt:lpstr>
      <vt:lpstr>Resonance</vt:lpstr>
      <vt:lpstr>Resonance in Ozone</vt:lpstr>
      <vt:lpstr>Models</vt:lpstr>
      <vt:lpstr>Fundamental Properties of Models</vt:lpstr>
      <vt:lpstr>VSEPR Model</vt:lpstr>
      <vt:lpstr>Predicting a VSEPR Structure</vt:lpstr>
      <vt:lpstr>Table – VSEPR Structures</vt:lpstr>
      <vt:lpstr>Polarity</vt:lpstr>
      <vt:lpstr>Hydrogen Bonding</vt:lpstr>
      <vt:lpstr>Hydrogen Bonding  in Water</vt:lpstr>
      <vt:lpstr>Hydrogen Bonding between  Ammonia and Water</vt:lpstr>
      <vt:lpstr>Dipole-Dipole Attractions</vt:lpstr>
      <vt:lpstr>The water dipole</vt:lpstr>
      <vt:lpstr>Relative magnitudes of forces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Bonds</dc:title>
  <dc:creator>Mad Doc</dc:creator>
  <cp:lastModifiedBy>Andy</cp:lastModifiedBy>
  <cp:revision>399</cp:revision>
  <cp:lastPrinted>1601-01-01T00:00:00Z</cp:lastPrinted>
  <dcterms:created xsi:type="dcterms:W3CDTF">1997-02-02T21:34:34Z</dcterms:created>
  <dcterms:modified xsi:type="dcterms:W3CDTF">2008-08-23T18:45:16Z</dcterms:modified>
</cp:coreProperties>
</file>