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2" autoAdjust="0"/>
    <p:restoredTop sz="94660"/>
  </p:normalViewPr>
  <p:slideViewPr>
    <p:cSldViewPr>
      <p:cViewPr varScale="1">
        <p:scale>
          <a:sx n="65" d="100"/>
          <a:sy n="65" d="100"/>
        </p:scale>
        <p:origin x="-102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0DB36-1AF3-47EE-BCA7-8FD723409828}" type="datetimeFigureOut">
              <a:rPr lang="en-US" smtClean="0"/>
              <a:t>3/3/2012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445E8-1A7B-4854-BE4D-DAFD873C0A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541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53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684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5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385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443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043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182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488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226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36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3BD8D-6E68-4578-9DE0-BF21E1FEC836}" type="datetimeFigureOut">
              <a:rPr lang="en-US" smtClean="0"/>
              <a:pPr/>
              <a:t>3/3/2012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78" y="5085184"/>
            <a:ext cx="3344614" cy="1850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減號 11"/>
          <p:cNvSpPr/>
          <p:nvPr/>
        </p:nvSpPr>
        <p:spPr>
          <a:xfrm>
            <a:off x="-1008620" y="1167401"/>
            <a:ext cx="11197244" cy="648072"/>
          </a:xfrm>
          <a:prstGeom prst="mathMinus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510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Términos</a:t>
            </a:r>
            <a:r>
              <a:rPr lang="en-US" dirty="0" smtClean="0"/>
              <a:t> </a:t>
            </a:r>
            <a:r>
              <a:rPr lang="en-US" dirty="0" err="1" smtClean="0"/>
              <a:t>literarios</a:t>
            </a:r>
            <a:r>
              <a:rPr lang="en-US" dirty="0" smtClean="0"/>
              <a:t> (</a:t>
            </a:r>
            <a:r>
              <a:rPr lang="en-US" dirty="0" err="1" smtClean="0"/>
              <a:t>figuras</a:t>
            </a:r>
            <a:r>
              <a:rPr lang="en-US" dirty="0" smtClean="0"/>
              <a:t> </a:t>
            </a:r>
            <a:r>
              <a:rPr lang="en-US" dirty="0" err="1" smtClean="0"/>
              <a:t>retóricas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8763000" cy="6172200"/>
          </a:xfrm>
        </p:spPr>
        <p:txBody>
          <a:bodyPr numCol="3"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Alegoría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Alejandrino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Aliteración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Anáfora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Analogía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Anglicismo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Antítesis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Apóstrofe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Asíndeton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Paradoja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Prosopopeya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Polisíndeton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Encabalgamiento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Símbolo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Sinalefa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Retruécano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Epíteto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Sinécdoque</a:t>
            </a:r>
          </a:p>
          <a:p>
            <a:pPr marL="342900" indent="-342900" algn="l">
              <a:buFont typeface="+mj-lt"/>
              <a:buAutoNum type="arabicPeriod"/>
            </a:pP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Símil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Sinestesia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Imagen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Fluir de la conciencia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Zeitgeist</a:t>
            </a:r>
            <a:r>
              <a:rPr lang="es-MX" sz="1800" dirty="0" smtClean="0">
                <a:solidFill>
                  <a:schemeClr val="tx1"/>
                </a:solidFill>
              </a:rPr>
              <a:t> 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Galicismo</a:t>
            </a:r>
            <a:endParaRPr lang="es-MX" sz="1800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Hiperbatón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Latinismo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Metáfora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Hiperbatón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Paráfrasis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Parábola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Oxímoron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Mito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Onomatopeya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Metonimia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Cesura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>
                <a:solidFill>
                  <a:schemeClr val="tx1"/>
                </a:solidFill>
              </a:rPr>
              <a:t>Cosmovisión 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>
                <a:solidFill>
                  <a:schemeClr val="tx1"/>
                </a:solidFill>
              </a:rPr>
              <a:t> </a:t>
            </a:r>
            <a:r>
              <a:rPr lang="es-MX" sz="1800" dirty="0" smtClean="0">
                <a:solidFill>
                  <a:schemeClr val="tx1"/>
                </a:solidFill>
              </a:rPr>
              <a:t>   /</a:t>
            </a:r>
            <a:r>
              <a:rPr lang="es-MX" sz="1800" dirty="0" err="1" smtClean="0">
                <a:solidFill>
                  <a:schemeClr val="tx1"/>
                </a:solidFill>
              </a:rPr>
              <a:t>Welstanchauung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37. Cosmovisión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38. </a:t>
            </a:r>
            <a:r>
              <a:rPr lang="es-MX" sz="1800" dirty="0" err="1" smtClean="0">
                <a:solidFill>
                  <a:schemeClr val="tx1"/>
                </a:solidFill>
              </a:rPr>
              <a:t>Dieresis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39. Epopeya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40. Estribillo</a:t>
            </a: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41. Soneto</a:t>
            </a:r>
          </a:p>
          <a:p>
            <a:pPr marL="342900" indent="-342900" algn="l"/>
            <a:r>
              <a:rPr lang="en-US" sz="1800" dirty="0" smtClean="0">
                <a:solidFill>
                  <a:schemeClr val="tx1"/>
                </a:solidFill>
              </a:rPr>
              <a:t>42. </a:t>
            </a:r>
            <a:r>
              <a:rPr lang="en-US" sz="1800" dirty="0" err="1" smtClean="0">
                <a:solidFill>
                  <a:schemeClr val="tx1"/>
                </a:solidFill>
              </a:rPr>
              <a:t>Paroxítano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43. </a:t>
            </a:r>
            <a:r>
              <a:rPr lang="es-MX" sz="1800" dirty="0" err="1" smtClean="0">
                <a:solidFill>
                  <a:schemeClr val="tx1"/>
                </a:solidFill>
              </a:rPr>
              <a:t>Metrica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n-US" sz="1800" dirty="0" smtClean="0">
                <a:solidFill>
                  <a:schemeClr val="tx1"/>
                </a:solidFill>
              </a:rPr>
              <a:t>44. </a:t>
            </a:r>
            <a:r>
              <a:rPr lang="en-US" sz="1800" dirty="0" err="1" smtClean="0">
                <a:solidFill>
                  <a:schemeClr val="tx1"/>
                </a:solidFill>
              </a:rPr>
              <a:t>Oxítono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45. Patético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45. Pregunta retórica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46. Redondilla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47. Rima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48. Romance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49. Sátira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50.  Serventesio</a:t>
            </a:r>
          </a:p>
          <a:p>
            <a:pPr marL="342900" indent="-342900" algn="l"/>
            <a:endParaRPr lang="es-MX" sz="1800" dirty="0" smtClean="0"/>
          </a:p>
          <a:p>
            <a:pPr marL="342900" indent="-342900" algn="l"/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endParaRPr lang="es-MX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Alegoría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8288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allegory</a:t>
            </a:r>
            <a:r>
              <a:rPr lang="es-MX" dirty="0"/>
              <a:t>): metáfora continuada a lo largo de una composición o de una parte de ella.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Alejandrino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alexandrine</a:t>
            </a:r>
            <a:r>
              <a:rPr lang="es-MX" dirty="0"/>
              <a:t>): verso de catorce silabas, generalmente dividido en dos hemistiquios. El alejandrino francés consta de doce silabas solamente.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Aliteración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002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alliteration</a:t>
            </a:r>
            <a:r>
              <a:rPr lang="es-MX" dirty="0"/>
              <a:t>): repetición del mismo sonido o grupo  de sonidos.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Anáfora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anaphora</a:t>
            </a:r>
            <a:r>
              <a:rPr lang="es-MX" dirty="0"/>
              <a:t>): repetición de una palabra o frase al principio de dos o más versos u oraciones.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Analogía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analogy</a:t>
            </a:r>
            <a:r>
              <a:rPr lang="es-MX" dirty="0"/>
              <a:t>): relación de semejanza entre dos cosas distintas.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Anglicismo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Anglicism</a:t>
            </a:r>
            <a:r>
              <a:rPr lang="es-MX" dirty="0"/>
              <a:t>): uso de vocablos o expresiones ingleses en otro idioma.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Antítesis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antithesis</a:t>
            </a:r>
            <a:r>
              <a:rPr lang="es-MX" dirty="0"/>
              <a:t>): expresión de ideas contrarias en frases semejantes.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Apóstrofe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apostrophe</a:t>
            </a:r>
            <a:r>
              <a:rPr lang="es-MX" dirty="0" smtClean="0"/>
              <a:t>): figura retórica que consiste en interrumpir improvisadamente el discurso para dirigirlo con vehemencia a seres presentes, ausentes, o abstractos, así como a si mismo o a cosas inanimadas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Asíndeton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asyndeton</a:t>
            </a:r>
            <a:r>
              <a:rPr lang="es-MX" dirty="0"/>
              <a:t>): supresión de conjunciones.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Paradoja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Paradox</a:t>
            </a:r>
            <a:r>
              <a:rPr lang="es-MX" dirty="0"/>
              <a:t>) Frase que parece contradecir las leyes de la lógica, pero que posee una verdad interna, la unión de dos ideas en apariencia irreconciliables.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>
            <a:normAutofit/>
          </a:bodyPr>
          <a:lstStyle/>
          <a:p>
            <a:r>
              <a:rPr lang="es-MX" dirty="0" smtClean="0"/>
              <a:t>Prosopopeya/Personificación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personification</a:t>
            </a:r>
            <a:r>
              <a:rPr lang="es-MX" dirty="0"/>
              <a:t>) Atribución de cualidades o actos propios de ,os seres humanos a otros seres.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Polisíndeton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. </a:t>
            </a:r>
            <a:r>
              <a:rPr lang="es-MX" dirty="0"/>
              <a:t>(Polisíndeton) La repetición de conjunciones.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Encabalgamiento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enjambement</a:t>
            </a:r>
            <a:r>
              <a:rPr lang="es-MX" dirty="0"/>
              <a:t>): En poesía, cuando el final de un verso tiene que unirse al verso siguiente para completar el significado.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Prefiguración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foreshadowing</a:t>
            </a:r>
            <a:r>
              <a:rPr lang="es-MX" dirty="0"/>
              <a:t>) representación anticipada o indicio de lo que va a ocurrir más tarde.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Símbolo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symbol) Es la relación entre dos elementos, uno concreto y otro abstracto, de tal manera que lo concreto explique lo abstracto.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Sinalefa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Synalepha</a:t>
            </a:r>
            <a:r>
              <a:rPr lang="es-MX" dirty="0"/>
              <a:t>) </a:t>
            </a:r>
            <a:r>
              <a:rPr lang="es-MX" dirty="0" err="1"/>
              <a:t>Elemeto</a:t>
            </a:r>
            <a:r>
              <a:rPr lang="es-MX" dirty="0"/>
              <a:t> de cómputo silábico que une dos vocales: cuando un palabra termina </a:t>
            </a:r>
            <a:r>
              <a:rPr lang="es-MX" dirty="0" err="1"/>
              <a:t>co</a:t>
            </a:r>
            <a:r>
              <a:rPr lang="es-MX" dirty="0"/>
              <a:t> una vocal y la siguiente empieza también con una vocal se unen y se </a:t>
            </a:r>
            <a:r>
              <a:rPr lang="es-MX" dirty="0" err="1"/>
              <a:t>cuante</a:t>
            </a:r>
            <a:r>
              <a:rPr lang="es-MX" dirty="0"/>
              <a:t> como una sola sílaba.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Retruécano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Pun): Juego de palabras producido por la semejanza de los sonidos y la disparidad de los significados  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Epíteto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epithet</a:t>
            </a:r>
            <a:r>
              <a:rPr lang="es-MX" dirty="0"/>
              <a:t>) : Adición de adjetivos con un fin estético solamente, ya que su uso no es necesario.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Sinécdoque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Synecdoque</a:t>
            </a:r>
            <a:r>
              <a:rPr lang="es-MX" dirty="0"/>
              <a:t>) Dar una cosa el nombre de otra porque hay una relación de coexistencia. La más usad es la que designa el todo por la parte. 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Símil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simile</a:t>
            </a:r>
            <a:r>
              <a:rPr lang="es-MX" dirty="0"/>
              <a:t>) Comparación de una cosa con otra para dar una idea más viva de una de ellas.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Sinestesia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Synaesthesia</a:t>
            </a:r>
            <a:r>
              <a:rPr lang="es-MX" dirty="0"/>
              <a:t>) Descripción de una sensación en términos de otra.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Imagen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image</a:t>
            </a:r>
            <a:r>
              <a:rPr lang="es-MX" dirty="0"/>
              <a:t>) La representación –literal o figurada- de un objeto o de una experiencia sensorial.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Fluir de la conciencia (Corriente de conciencia)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810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stream</a:t>
            </a:r>
            <a:r>
              <a:rPr lang="es-MX" dirty="0"/>
              <a:t> of </a:t>
            </a:r>
            <a:r>
              <a:rPr lang="es-MX" dirty="0" err="1" smtClean="0"/>
              <a:t>consciousness</a:t>
            </a:r>
            <a:r>
              <a:rPr lang="es-MX" dirty="0"/>
              <a:t>): Técnica que describe la actividad mental de un individuó desde la experiencia consciente a la inconsciente.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Zeitgeist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Zeitgeist</a:t>
            </a:r>
            <a:r>
              <a:rPr lang="es-MX" dirty="0"/>
              <a:t>) El espíritu del tiempo, o sea, la actitud general- intelectual, moral, social, etc. Característica de una época.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Cesura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Caesura</a:t>
            </a:r>
            <a:r>
              <a:rPr lang="es-MX" dirty="0"/>
              <a:t>): Pausa que se hace en el interior de un verso.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Cosmovisión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worldview</a:t>
            </a:r>
            <a:r>
              <a:rPr lang="es-MX" dirty="0"/>
              <a:t>): Actitud de un autor ante la vida, según se puede determinar mediante la lectura de sus obras; a menudo se designa con la palabra alemana </a:t>
            </a:r>
            <a:r>
              <a:rPr lang="es-MX" dirty="0" err="1" smtClean="0"/>
              <a:t>Welstanchauung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err="1" smtClean="0"/>
              <a:t>Dieresis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diéresis): Licencia poética que consiste en separar dos vocales que forman diptongo.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Epopeya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epic</a:t>
            </a:r>
            <a:r>
              <a:rPr lang="es-MX" dirty="0"/>
              <a:t>): Poema épico o heroico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Estribillo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refrain</a:t>
            </a:r>
            <a:r>
              <a:rPr lang="es-MX" dirty="0"/>
              <a:t>): Una línea o líneas que se repiten a intervalos o a lo largo de un poema y muy frecuentemente al final de una estrofa.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Soneto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Sonnet</a:t>
            </a:r>
            <a:r>
              <a:rPr lang="es-MX" dirty="0"/>
              <a:t>) Composición poética de catorce versos de arte mayor distribuidos en dos cuartetos y dos tercetos.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n-US" dirty="0" smtClean="0"/>
              <a:t>Verso </a:t>
            </a:r>
            <a:r>
              <a:rPr lang="en-US" dirty="0" err="1" smtClean="0"/>
              <a:t>Oxítono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se </a:t>
            </a:r>
            <a:r>
              <a:rPr lang="en-US" dirty="0" err="1" smtClean="0"/>
              <a:t>cuenta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dos </a:t>
            </a:r>
            <a:r>
              <a:rPr lang="en-US" dirty="0" err="1" smtClean="0"/>
              <a:t>sílabas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Galicismo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73625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Gallicism</a:t>
            </a:r>
            <a:r>
              <a:rPr lang="es-MX" dirty="0"/>
              <a:t>): hémelo en otra lengua de palabras o expresiones francesas.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n-US" dirty="0" err="1" smtClean="0"/>
              <a:t>Paroxítano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penúltima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</a:t>
            </a:r>
            <a:r>
              <a:rPr lang="en-US" dirty="0" err="1" smtClean="0"/>
              <a:t>queda</a:t>
            </a:r>
            <a:r>
              <a:rPr lang="en-US" dirty="0" smtClean="0"/>
              <a:t> </a:t>
            </a:r>
            <a:r>
              <a:rPr lang="en-US" dirty="0" err="1" smtClean="0"/>
              <a:t>igual</a:t>
            </a:r>
            <a:r>
              <a:rPr lang="en-US" dirty="0" smtClean="0"/>
              <a:t> el </a:t>
            </a:r>
            <a:r>
              <a:rPr lang="en-US" dirty="0" err="1" smtClean="0"/>
              <a:t>número</a:t>
            </a:r>
            <a:r>
              <a:rPr lang="en-US" dirty="0" smtClean="0"/>
              <a:t> de versos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n-US" dirty="0" err="1" smtClean="0"/>
              <a:t>Proparoxítano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antepenúltima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se le </a:t>
            </a:r>
            <a:r>
              <a:rPr lang="en-US" dirty="0" err="1" smtClean="0"/>
              <a:t>quita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Pregunta retórica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rhetorical</a:t>
            </a:r>
            <a:r>
              <a:rPr lang="es-MX" dirty="0"/>
              <a:t> </a:t>
            </a:r>
            <a:r>
              <a:rPr lang="es-MX" dirty="0" err="1"/>
              <a:t>question</a:t>
            </a:r>
            <a:r>
              <a:rPr lang="es-MX" dirty="0"/>
              <a:t>) Pegunta hecha solamente para producir un efecto y no para ser contestada, ya que su respuesta es obvia.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Redondilla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Estrofa </a:t>
            </a:r>
            <a:r>
              <a:rPr lang="es-MX" dirty="0"/>
              <a:t>de cuatro versos de arte menor cuyo esquema es </a:t>
            </a:r>
            <a:r>
              <a:rPr lang="es-MX" dirty="0" err="1"/>
              <a:t>abba</a:t>
            </a:r>
            <a:r>
              <a:rPr lang="es-MX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Rima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Rhyme</a:t>
            </a:r>
            <a:r>
              <a:rPr lang="es-MX" dirty="0"/>
              <a:t>) Semejanza o igualdad entre los sonidos finales del verso a partir de la ultima vocal tónica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Hiperbatón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hyperbaton</a:t>
            </a:r>
            <a:r>
              <a:rPr lang="es-MX" dirty="0"/>
              <a:t>) Alteración del orden acostumbrado de las palabras en una oración.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Latinismo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: </a:t>
            </a:r>
            <a:r>
              <a:rPr lang="es-MX" dirty="0"/>
              <a:t>(</a:t>
            </a:r>
            <a:r>
              <a:rPr lang="es-MX" dirty="0" err="1"/>
              <a:t>latinism</a:t>
            </a:r>
            <a:r>
              <a:rPr lang="es-MX" dirty="0"/>
              <a:t>) Palabra o giro sacados directamente del latín.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Metáfora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metaphor</a:t>
            </a:r>
            <a:r>
              <a:rPr lang="es-MX" dirty="0"/>
              <a:t>): Es una translación de sentido: es decir que el significado de una palabra se emplea en un sentido que no le corresponde lógicamente.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Metonimia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9050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metonymy</a:t>
            </a:r>
            <a:r>
              <a:rPr lang="es-MX" dirty="0"/>
              <a:t> ): Ocurre cuando una  palabra se sustituye por otra con la cual guarda una relación de causa u origen 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Metrica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metrics</a:t>
            </a:r>
            <a:r>
              <a:rPr lang="es-MX" dirty="0"/>
              <a:t>): El estudio de la </a:t>
            </a:r>
            <a:r>
              <a:rPr lang="es-MX" dirty="0" smtClean="0"/>
              <a:t>versificación </a:t>
            </a:r>
            <a:r>
              <a:rPr lang="es-MX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Mito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 </a:t>
            </a:r>
            <a:r>
              <a:rPr lang="es-MX" dirty="0" err="1"/>
              <a:t>myth</a:t>
            </a:r>
            <a:r>
              <a:rPr lang="es-MX" dirty="0"/>
              <a:t>): Historias universales inventadas por los hombres de todas las épocas para expresar, o simbolizar, ciertos aspectos profundos de la existencia humana.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Onomatopeya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Onomatopoeia</a:t>
            </a:r>
            <a:r>
              <a:rPr lang="es-MX" dirty="0"/>
              <a:t>) Uso de las palabras que imitan el sonido de las cosas nombradas por ellas.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Oxímoron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Oxymoron</a:t>
            </a:r>
            <a:r>
              <a:rPr lang="es-MX" dirty="0"/>
              <a:t>) Unión sintáctica de conceptos que se contradicen.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Patético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Pathetic</a:t>
            </a:r>
            <a:r>
              <a:rPr lang="es-MX" dirty="0"/>
              <a:t>) Lo que conmueve infundiendo dolor, tristeza, melancolía o un sentimiento muy intenso.  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Romance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Spanish</a:t>
            </a:r>
            <a:r>
              <a:rPr lang="es-MX" dirty="0"/>
              <a:t> </a:t>
            </a:r>
            <a:r>
              <a:rPr lang="es-MX" dirty="0" err="1"/>
              <a:t>ballad</a:t>
            </a:r>
            <a:r>
              <a:rPr lang="es-MX" dirty="0"/>
              <a:t>) Composición poética formada por versos octosílabos en numero indeterminado con rima asonante en los versos pares quedando sueltos los impares.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Parábola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/>
              <a:t>Parable) Cuan do todos los elementos de una acción narrada se refieren , al mismo tiempo, a otra situación. Es una especia de comparación y siempre tiene una intención didáctica.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Paráfrasis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(</a:t>
            </a:r>
            <a:r>
              <a:rPr lang="es-MX" dirty="0" err="1"/>
              <a:t>Paraphrase</a:t>
            </a:r>
            <a:r>
              <a:rPr lang="es-MX" dirty="0"/>
              <a:t>) Interpretación o traducción libre de un texto literario.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Sátira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satire</a:t>
            </a:r>
            <a:r>
              <a:rPr lang="es-MX" dirty="0"/>
              <a:t>): composición escrita cuyo objeto es censurar o poner en ridículo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Paráfrasis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(</a:t>
            </a:r>
            <a:r>
              <a:rPr lang="es-MX" dirty="0" err="1"/>
              <a:t>Paraphrase</a:t>
            </a:r>
            <a:r>
              <a:rPr lang="es-MX" dirty="0"/>
              <a:t>) Interpretación o traducción libre de un texto literario.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Sátira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satire</a:t>
            </a:r>
            <a:r>
              <a:rPr lang="es-MX" dirty="0"/>
              <a:t>): composición escrita cuyo objeto es censurar o poner en ridículo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609600"/>
            <a:ext cx="4040188" cy="639762"/>
          </a:xfrm>
        </p:spPr>
        <p:txBody>
          <a:bodyPr/>
          <a:lstStyle/>
          <a:p>
            <a:r>
              <a:rPr lang="es-MX" dirty="0" smtClean="0"/>
              <a:t>Serventesio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quatrain</a:t>
            </a:r>
            <a:r>
              <a:rPr lang="es-MX" dirty="0"/>
              <a:t>) Estrofa de cuatro versos de arte mayor cuya rima es ABAB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S1024238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89</TotalTime>
  <Words>1158</Words>
  <Application>Microsoft Office PowerPoint</Application>
  <PresentationFormat>On-screen Show (4:3)</PresentationFormat>
  <Paragraphs>161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TS102423891</vt:lpstr>
      <vt:lpstr>Términos literarios (figuras retóricas)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Términos literarios (principalmente figuras retóricas)</dc:title>
  <dc:creator>ESTRELLA</dc:creator>
  <cp:lastModifiedBy>ESTRELLA</cp:lastModifiedBy>
  <cp:revision>13</cp:revision>
  <dcterms:created xsi:type="dcterms:W3CDTF">2012-03-03T23:02:59Z</dcterms:created>
  <dcterms:modified xsi:type="dcterms:W3CDTF">2012-03-04T07:52:53Z</dcterms:modified>
</cp:coreProperties>
</file>