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2933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2925286"/>
            <a:ext cx="9144000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514600" y="236220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5400" y="3045460"/>
            <a:ext cx="4013200" cy="428625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65400" y="2397760"/>
            <a:ext cx="4013200" cy="599440"/>
          </a:xfrm>
          <a:noFill/>
          <a:ln>
            <a:noFill/>
          </a:ln>
        </p:spPr>
        <p:txBody>
          <a:bodyPr bIns="0" anchor="b"/>
          <a:lstStyle>
            <a:lvl1pPr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185BC0DE-8F41-4E1B-B843-B864514931B3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10D8BE-1BF4-452E-A06F-236043BCE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BC0DE-8F41-4E1B-B843-B864514931B3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0D8BE-1BF4-452E-A06F-236043BCE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4267200" y="3429000"/>
            <a:ext cx="6858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hidden">
          <a:xfrm>
            <a:off x="0" y="1"/>
            <a:ext cx="7696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6294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BC0DE-8F41-4E1B-B843-B864514931B3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0D8BE-1BF4-452E-A06F-236043BCE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914401"/>
            <a:ext cx="926980" cy="5029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0751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85BC0DE-8F41-4E1B-B843-B864514931B3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610D8BE-1BF4-452E-A06F-236043BCE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922776"/>
            <a:ext cx="9144000" cy="2935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3921760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514600" y="336804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black">
          <a:xfrm>
            <a:off x="2529052" y="3367246"/>
            <a:ext cx="4085897" cy="70682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 bwMode="black">
          <a:xfrm>
            <a:off x="2518542" y="4084577"/>
            <a:ext cx="4106917" cy="397094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BC0DE-8F41-4E1B-B843-B864514931B3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10D8BE-1BF4-452E-A06F-236043BCE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85BC0DE-8F41-4E1B-B843-B864514931B3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610D8BE-1BF4-452E-A06F-236043BCE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819400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4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816352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6344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185BC0DE-8F41-4E1B-B843-B864514931B3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D610D8BE-1BF4-452E-A06F-236043BCE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BC0DE-8F41-4E1B-B843-B864514931B3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10D8BE-1BF4-452E-A06F-236043BCE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BC0DE-8F41-4E1B-B843-B864514931B3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10D8BE-1BF4-452E-A06F-236043BCE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4"/>
          </p:nvPr>
        </p:nvSpPr>
        <p:spPr>
          <a:xfrm>
            <a:off x="1485900" y="1914525"/>
            <a:ext cx="6172200" cy="351091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7360" y="5513832"/>
            <a:ext cx="5669280" cy="548640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85BC0DE-8F41-4E1B-B843-B864514931B3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610D8BE-1BF4-452E-A06F-236043BCE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52209" y="2026918"/>
            <a:ext cx="5439582" cy="3263750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737360" y="5516880"/>
            <a:ext cx="5669280" cy="548640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>
          <a:xfrm>
            <a:off x="2981325" y="273180"/>
            <a:ext cx="3181350" cy="292100"/>
          </a:xfrm>
        </p:spPr>
        <p:txBody>
          <a:bodyPr/>
          <a:lstStyle/>
          <a:p>
            <a:fld id="{185BC0DE-8F41-4E1B-B843-B864514931B3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>
          <a:xfrm>
            <a:off x="4038600" y="6172200"/>
            <a:ext cx="1066800" cy="304800"/>
          </a:xfrm>
        </p:spPr>
        <p:txBody>
          <a:bodyPr/>
          <a:lstStyle/>
          <a:p>
            <a:fld id="{D610D8BE-1BF4-452E-A06F-236043BCE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>
          <a:xfrm>
            <a:off x="1447800" y="6486525"/>
            <a:ext cx="6248400" cy="2921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0" y="1335973"/>
            <a:ext cx="9144000" cy="5522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19301"/>
            <a:ext cx="8229600" cy="4117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81325" y="273180"/>
            <a:ext cx="318135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fld id="{185BC0DE-8F41-4E1B-B843-B864514931B3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7800" y="6486525"/>
            <a:ext cx="624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8600" y="6172200"/>
            <a:ext cx="1066800" cy="3048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fld id="{D610D8BE-1BF4-452E-A06F-236043BCE76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331436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5400" y="2971800"/>
            <a:ext cx="4013200" cy="685800"/>
          </a:xfrm>
        </p:spPr>
        <p:txBody>
          <a:bodyPr/>
          <a:lstStyle/>
          <a:p>
            <a:r>
              <a:rPr lang="en-US" dirty="0" smtClean="0"/>
              <a:t>De: Kayla Paredes-Geddes</a:t>
            </a:r>
          </a:p>
          <a:p>
            <a:r>
              <a:rPr lang="en-US" dirty="0" smtClean="0"/>
              <a:t>AP Spanish Literature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2362200"/>
            <a:ext cx="4013200" cy="599440"/>
          </a:xfrm>
        </p:spPr>
        <p:txBody>
          <a:bodyPr>
            <a:noAutofit/>
          </a:bodyPr>
          <a:lstStyle/>
          <a:p>
            <a:r>
              <a:rPr lang="es-US" sz="2000" dirty="0" smtClean="0"/>
              <a:t>Nuestra </a:t>
            </a:r>
            <a:r>
              <a:rPr lang="es-US" sz="2000" dirty="0" err="1" smtClean="0"/>
              <a:t>America</a:t>
            </a:r>
            <a:r>
              <a:rPr lang="es-US" sz="2000" dirty="0" smtClean="0"/>
              <a:t/>
            </a:r>
            <a:br>
              <a:rPr lang="es-US" sz="2000" dirty="0" smtClean="0"/>
            </a:br>
            <a:r>
              <a:rPr lang="es-US" sz="2000" dirty="0" smtClean="0"/>
              <a:t>de Jose </a:t>
            </a:r>
            <a:r>
              <a:rPr lang="es-US" sz="2000" dirty="0" err="1" smtClean="0"/>
              <a:t>Marti</a:t>
            </a:r>
            <a:r>
              <a:rPr lang="es-US" sz="2000" dirty="0" smtClean="0"/>
              <a:t> </a:t>
            </a:r>
            <a:endParaRPr lang="es-US" sz="2000" dirty="0"/>
          </a:p>
        </p:txBody>
      </p:sp>
    </p:spTree>
    <p:extLst>
      <p:ext uri="{BB962C8B-B14F-4D97-AF65-F5344CB8AC3E}">
        <p14:creationId xmlns:p14="http://schemas.microsoft.com/office/powerpoint/2010/main" val="1913133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es-US" dirty="0" smtClean="0"/>
              <a:t>Autor: Jose Martí </a:t>
            </a:r>
            <a:r>
              <a:rPr lang="es-US" b="1" dirty="0" smtClean="0"/>
              <a:t>(1853-1895)</a:t>
            </a:r>
          </a:p>
          <a:p>
            <a:pPr algn="l">
              <a:buFont typeface="Arial" pitchFamily="34" charset="0"/>
              <a:buChar char="•"/>
            </a:pPr>
            <a:r>
              <a:rPr lang="es-US" b="1" dirty="0" smtClean="0"/>
              <a:t>Nació en Havan, Cuba </a:t>
            </a:r>
            <a:endParaRPr lang="es-US" dirty="0" smtClean="0"/>
          </a:p>
          <a:p>
            <a:pPr algn="l">
              <a:buFont typeface="Arial" pitchFamily="34" charset="0"/>
              <a:buChar char="•"/>
            </a:pPr>
            <a:r>
              <a:rPr lang="es-US" b="1" dirty="0" smtClean="0"/>
              <a:t>Cuando tuvo diecisiete anos fue exiliado a España por no aceptar el dominio colonial </a:t>
            </a:r>
          </a:p>
          <a:p>
            <a:pPr algn="l">
              <a:buFont typeface="Arial" pitchFamily="34" charset="0"/>
              <a:buChar char="•"/>
            </a:pPr>
            <a:r>
              <a:rPr lang="es-US" b="1" dirty="0" smtClean="0"/>
              <a:t>El uso sus experiencias en Cuba como ejemplos para el corrupto en las políticas</a:t>
            </a:r>
          </a:p>
          <a:p>
            <a:pPr algn="l">
              <a:buFont typeface="Arial" pitchFamily="34" charset="0"/>
              <a:buChar char="•"/>
            </a:pPr>
            <a:r>
              <a:rPr lang="es-US" b="1" dirty="0" smtClean="0"/>
              <a:t>Se graduó de la universidad de </a:t>
            </a:r>
            <a:r>
              <a:rPr lang="es-US" dirty="0" smtClean="0"/>
              <a:t>Saragossa</a:t>
            </a:r>
          </a:p>
          <a:p>
            <a:pPr algn="l">
              <a:buFont typeface="Arial" pitchFamily="34" charset="0"/>
              <a:buChar char="•"/>
            </a:pPr>
            <a:r>
              <a:rPr lang="es-US" b="1" dirty="0" smtClean="0"/>
              <a:t>Fue exiliado muchas veces por no aceptar la régimen colonial en varias áreas </a:t>
            </a:r>
          </a:p>
          <a:p>
            <a:pPr algn="l">
              <a:buFont typeface="Arial" pitchFamily="34" charset="0"/>
              <a:buChar char="•"/>
            </a:pPr>
            <a:r>
              <a:rPr lang="es-US" b="1" dirty="0" smtClean="0"/>
              <a:t>Cuando fue exiliado a España escapo y se fue a los estados unidos</a:t>
            </a:r>
          </a:p>
          <a:p>
            <a:pPr algn="l">
              <a:buFont typeface="Arial" pitchFamily="34" charset="0"/>
              <a:buChar char="•"/>
            </a:pPr>
            <a:r>
              <a:rPr lang="es-US" b="1" dirty="0" smtClean="0"/>
              <a:t>Murió luchando por la independencia cubana</a:t>
            </a:r>
            <a:endParaRPr lang="es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Autor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098" name="Picture 2" descr="http://www.perlavision.icrt.cu/josemarti/fotos/jose-marti-cuadro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359516"/>
            <a:ext cx="1905000" cy="21735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657349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pPr algn="l"/>
            <a:r>
              <a:rPr lang="es-US" b="1" dirty="0" smtClean="0"/>
              <a:t>Temas:</a:t>
            </a:r>
          </a:p>
          <a:p>
            <a:pPr algn="l"/>
            <a:r>
              <a:rPr lang="es-US" dirty="0" smtClean="0"/>
              <a:t>*Las Sociedades en Contacto </a:t>
            </a:r>
          </a:p>
          <a:p>
            <a:pPr algn="l"/>
            <a:r>
              <a:rPr lang="es-US" dirty="0" smtClean="0"/>
              <a:t>*La Construcción del Genero </a:t>
            </a:r>
          </a:p>
          <a:p>
            <a:pPr algn="l"/>
            <a:r>
              <a:rPr lang="es-US" dirty="0" smtClean="0"/>
              <a:t>*La Creación Literaria </a:t>
            </a:r>
          </a:p>
          <a:p>
            <a:pPr algn="l"/>
            <a:r>
              <a:rPr lang="es-US" b="1" dirty="0" smtClean="0"/>
              <a:t>Subtemas:</a:t>
            </a:r>
          </a:p>
          <a:p>
            <a:pPr algn="l"/>
            <a:r>
              <a:rPr lang="es-US" dirty="0" smtClean="0"/>
              <a:t>*La asimilación y la marginación </a:t>
            </a:r>
          </a:p>
          <a:p>
            <a:pPr algn="l"/>
            <a:r>
              <a:rPr lang="es-US" dirty="0" smtClean="0"/>
              <a:t>*La diversidad </a:t>
            </a:r>
          </a:p>
          <a:p>
            <a:pPr algn="l"/>
            <a:r>
              <a:rPr lang="es-US" dirty="0" smtClean="0"/>
              <a:t>*El imperialismo </a:t>
            </a:r>
          </a:p>
          <a:p>
            <a:pPr algn="l"/>
            <a:r>
              <a:rPr lang="es-US" dirty="0" smtClean="0"/>
              <a:t>*El nacionalismo y el regionalismo</a:t>
            </a:r>
          </a:p>
          <a:p>
            <a:pPr algn="l"/>
            <a:r>
              <a:rPr lang="es-US" dirty="0" smtClean="0"/>
              <a:t>*Las relaciones sociales </a:t>
            </a:r>
          </a:p>
          <a:p>
            <a:pPr algn="l"/>
            <a:r>
              <a:rPr lang="es-US" dirty="0" smtClean="0"/>
              <a:t>*La literatura autoconsciente</a:t>
            </a:r>
          </a:p>
          <a:p>
            <a:pPr algn="l"/>
            <a:r>
              <a:rPr lang="es-US" dirty="0" smtClean="0"/>
              <a:t>*El texto y su contexto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Datos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3074" name="Picture 2" descr="https://encrypted-tbn2.gstatic.com/images?q=tbn:ANd9GcSGo4_65_COY1zaqGDXTr3JNK2DRFZOvVUhjzPflomtBMAJPYfJH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5800" y="2667000"/>
            <a:ext cx="4088884" cy="26289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492345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Resume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2057399"/>
            <a:ext cx="78486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En Nuestra </a:t>
            </a:r>
            <a:r>
              <a:rPr lang="es-ES" dirty="0" err="1" smtClean="0"/>
              <a:t>America</a:t>
            </a:r>
            <a:r>
              <a:rPr lang="es-ES" dirty="0" smtClean="0"/>
              <a:t>, Martí pide a la gente Latino que </a:t>
            </a:r>
            <a:r>
              <a:rPr lang="es-ES" dirty="0" err="1" smtClean="0"/>
              <a:t>deberian</a:t>
            </a:r>
            <a:r>
              <a:rPr lang="es-ES" dirty="0" smtClean="0"/>
              <a:t> avanzar con sus ideas. Expresa el deseo de la personas en Estados Unidos a estar Unidos para hacer de América fuerte. Jose </a:t>
            </a:r>
            <a:r>
              <a:rPr lang="es-ES" dirty="0" err="1" smtClean="0"/>
              <a:t>Marti</a:t>
            </a:r>
            <a:r>
              <a:rPr lang="es-ES" dirty="0" smtClean="0"/>
              <a:t> usa "Nuestra América" para referirse a las Américas Latina. Sitúa su ensayo dentro de un contexto histórico con mención de los aztecas, Incas, Simón Bolívar, Libertador de América Latina--y figuras de papel de guerra de reconoce independencia de México. </a:t>
            </a:r>
            <a:r>
              <a:rPr lang="es-ES" dirty="0" err="1" smtClean="0"/>
              <a:t>Tambien</a:t>
            </a:r>
            <a:r>
              <a:rPr lang="es-ES" dirty="0" smtClean="0"/>
              <a:t> </a:t>
            </a:r>
            <a:r>
              <a:rPr lang="es-ES" dirty="0" err="1" smtClean="0"/>
              <a:t>Marti</a:t>
            </a:r>
            <a:r>
              <a:rPr lang="es-ES" dirty="0" smtClean="0"/>
              <a:t> </a:t>
            </a:r>
            <a:r>
              <a:rPr lang="es-ES" dirty="0" err="1" smtClean="0"/>
              <a:t>reconce</a:t>
            </a:r>
            <a:r>
              <a:rPr lang="es-ES" dirty="0" smtClean="0"/>
              <a:t> la iglesia católica (Rosario como nuestra guía) en la identidad Latina . Reflexiona sobre el campesino--asociados con la naturaleza, un individuo que resistirá la tiranía y exteriores ideas. Critica personas quien son europeizado. Además, él critica figuras de autoridad que sean influenciadas por ideas de los Estados Unidos y Europa . Al ultimo habla del gigante del norte. 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Preguntas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342900" indent="-342900" algn="l">
              <a:buFont typeface="Arial" pitchFamily="34" charset="0"/>
              <a:buChar char="•"/>
            </a:pPr>
            <a:r>
              <a:rPr lang="es-US" dirty="0" smtClean="0"/>
              <a:t>Que significa la cita, “</a:t>
            </a:r>
            <a:r>
              <a:rPr lang="es-US" dirty="0" smtClean="0"/>
              <a:t>sin saber de los gigantes que llevan siete leguas en las botas y le pueden poner la bota encima”. Quien es el “gigante” que Jose </a:t>
            </a:r>
            <a:r>
              <a:rPr lang="es-US" dirty="0" err="1" smtClean="0"/>
              <a:t>Marti</a:t>
            </a:r>
            <a:r>
              <a:rPr lang="es-US" dirty="0" smtClean="0"/>
              <a:t> esta hablando. 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s-US" dirty="0" smtClean="0"/>
              <a:t>Que es el punto que Jose </a:t>
            </a:r>
            <a:r>
              <a:rPr lang="es-US" dirty="0" err="1" smtClean="0"/>
              <a:t>Marti</a:t>
            </a:r>
            <a:r>
              <a:rPr lang="es-US" dirty="0" smtClean="0"/>
              <a:t> quiere decir a las </a:t>
            </a:r>
            <a:r>
              <a:rPr lang="es-US" dirty="0" err="1" smtClean="0"/>
              <a:t>personans</a:t>
            </a:r>
            <a:r>
              <a:rPr lang="es-US" dirty="0" smtClean="0"/>
              <a:t> que lean Nuestra </a:t>
            </a:r>
            <a:r>
              <a:rPr lang="es-US" dirty="0" err="1" smtClean="0"/>
              <a:t>America</a:t>
            </a:r>
            <a:r>
              <a:rPr lang="es-US" dirty="0" smtClean="0"/>
              <a:t>?</a:t>
            </a:r>
            <a:endParaRPr lang="es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://img.desmotivaciones.es/201207/mart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609600"/>
            <a:ext cx="3581400" cy="4844579"/>
          </a:xfrm>
          <a:prstGeom prst="rect">
            <a:avLst/>
          </a:prstGeom>
          <a:noFill/>
        </p:spPr>
      </p:pic>
      <p:pic>
        <p:nvPicPr>
          <p:cNvPr id="18436" name="Picture 4" descr="http://mexfiles.files.wordpress.com/2013/01/jose-mart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91000" y="685800"/>
            <a:ext cx="4800600" cy="2360296"/>
          </a:xfrm>
          <a:prstGeom prst="rect">
            <a:avLst/>
          </a:prstGeom>
          <a:noFill/>
        </p:spPr>
      </p:pic>
      <p:pic>
        <p:nvPicPr>
          <p:cNvPr id="5" name="Picture 2" descr="http://www.cubaliteraria.cu/img/cubiertas/nuestra_americ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0" y="3200400"/>
            <a:ext cx="1828800" cy="26791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ckTi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102</TotalTime>
  <Words>353</Words>
  <Application>Microsoft Office PowerPoint</Application>
  <PresentationFormat>On-screen Show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BlackTie</vt:lpstr>
      <vt:lpstr>Nuestra America de Jose Marti </vt:lpstr>
      <vt:lpstr>Autor </vt:lpstr>
      <vt:lpstr>Datos </vt:lpstr>
      <vt:lpstr>Resume </vt:lpstr>
      <vt:lpstr>Preguntas </vt:lpstr>
      <vt:lpstr>PowerPoint Presentation</vt:lpstr>
    </vt:vector>
  </TitlesOfParts>
  <Company>JPL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Nuestra America de Jose Marti</dc:title>
  <dc:creator>Geddes, Tania Z (2500)</dc:creator>
  <cp:lastModifiedBy>Geddes, Tania Z (2500)</cp:lastModifiedBy>
  <cp:revision>11</cp:revision>
  <dcterms:created xsi:type="dcterms:W3CDTF">2013-05-06T04:48:39Z</dcterms:created>
  <dcterms:modified xsi:type="dcterms:W3CDTF">2013-05-10T06:24:06Z</dcterms:modified>
</cp:coreProperties>
</file>