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8" r:id="rId15"/>
    <p:sldId id="272" r:id="rId16"/>
    <p:sldId id="271" r:id="rId17"/>
    <p:sldId id="273" r:id="rId18"/>
    <p:sldId id="269" r:id="rId19"/>
    <p:sldId id="274" r:id="rId20"/>
    <p:sldId id="275" r:id="rId21"/>
    <p:sldId id="278" r:id="rId22"/>
    <p:sldId id="279" r:id="rId23"/>
    <p:sldId id="276" r:id="rId24"/>
    <p:sldId id="280" r:id="rId25"/>
    <p:sldId id="277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B52-E558-4A6D-B2B1-CC838D8B2B47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C41BF-F3E1-4A5A-BE3B-D433C4632F6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B52-E558-4A6D-B2B1-CC838D8B2B47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C41BF-F3E1-4A5A-BE3B-D433C4632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B52-E558-4A6D-B2B1-CC838D8B2B47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C41BF-F3E1-4A5A-BE3B-D433C4632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B52-E558-4A6D-B2B1-CC838D8B2B47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C41BF-F3E1-4A5A-BE3B-D433C4632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B52-E558-4A6D-B2B1-CC838D8B2B47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C41BF-F3E1-4A5A-BE3B-D433C4632F6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B52-E558-4A6D-B2B1-CC838D8B2B47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C41BF-F3E1-4A5A-BE3B-D433C4632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B52-E558-4A6D-B2B1-CC838D8B2B47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C41BF-F3E1-4A5A-BE3B-D433C4632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B52-E558-4A6D-B2B1-CC838D8B2B47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C41BF-F3E1-4A5A-BE3B-D433C4632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B52-E558-4A6D-B2B1-CC838D8B2B47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C41BF-F3E1-4A5A-BE3B-D433C4632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B52-E558-4A6D-B2B1-CC838D8B2B47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C41BF-F3E1-4A5A-BE3B-D433C4632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B52-E558-4A6D-B2B1-CC838D8B2B47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4AC41BF-F3E1-4A5A-BE3B-D433C4632F6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7D8EB52-E558-4A6D-B2B1-CC838D8B2B47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4AC41BF-F3E1-4A5A-BE3B-D433C4632F6B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Reproductive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Core 6.6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052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46-09x-OvaryFollicle-PN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1" b="7133"/>
          <a:stretch>
            <a:fillRect/>
          </a:stretch>
        </p:blipFill>
        <p:spPr bwMode="auto">
          <a:xfrm>
            <a:off x="838200" y="228600"/>
            <a:ext cx="7467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46-10-Ovulation-PN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743200"/>
            <a:ext cx="5562600" cy="396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219200" y="5334000"/>
            <a:ext cx="175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Ovulation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33400" y="28194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Follicles in ovary</a:t>
            </a:r>
          </a:p>
        </p:txBody>
      </p:sp>
    </p:spTree>
    <p:extLst>
      <p:ext uri="{BB962C8B-B14F-4D97-AF65-F5344CB8AC3E}">
        <p14:creationId xmlns:p14="http://schemas.microsoft.com/office/powerpoint/2010/main" val="237299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229600" cy="5486400"/>
          </a:xfrm>
        </p:spPr>
        <p:txBody>
          <a:bodyPr/>
          <a:lstStyle/>
          <a:p>
            <a:pPr lvl="1"/>
            <a:r>
              <a:rPr lang="en-US" dirty="0" smtClean="0"/>
              <a:t>Egg is taken up by </a:t>
            </a:r>
            <a:r>
              <a:rPr lang="en-US" u="sng" dirty="0" smtClean="0"/>
              <a:t>					</a:t>
            </a:r>
            <a:endParaRPr lang="en-US" dirty="0" smtClean="0"/>
          </a:p>
          <a:p>
            <a:pPr lvl="1"/>
            <a:r>
              <a:rPr lang="en-US" dirty="0" smtClean="0"/>
              <a:t>Fertilization must occur in </a:t>
            </a:r>
            <a:r>
              <a:rPr lang="en-US" u="sng" dirty="0" smtClean="0"/>
              <a:t>								</a:t>
            </a:r>
            <a:endParaRPr lang="en-US" dirty="0" smtClean="0"/>
          </a:p>
          <a:p>
            <a:pPr lvl="1"/>
            <a:r>
              <a:rPr lang="en-US" dirty="0" smtClean="0"/>
              <a:t>Egg finishes maturation </a:t>
            </a:r>
            <a:r>
              <a:rPr lang="en-US" u="sng" dirty="0" smtClean="0"/>
              <a:t>(				)</a:t>
            </a:r>
            <a:r>
              <a:rPr lang="en-US" dirty="0" smtClean="0"/>
              <a:t> with </a:t>
            </a:r>
            <a:r>
              <a:rPr lang="en-US" u="sng" dirty="0" smtClean="0"/>
              <a:t>							</a:t>
            </a:r>
            <a:endParaRPr lang="en-US" dirty="0"/>
          </a:p>
        </p:txBody>
      </p:sp>
      <p:pic>
        <p:nvPicPr>
          <p:cNvPr id="4" name="Picture 5" descr="46-09b-FemaleReproAnat-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95600"/>
            <a:ext cx="76200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994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46-09b-FemaleReproAnat-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00400"/>
            <a:ext cx="76200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229600" cy="5715000"/>
          </a:xfrm>
        </p:spPr>
        <p:txBody>
          <a:bodyPr/>
          <a:lstStyle/>
          <a:p>
            <a:pPr lvl="1"/>
            <a:r>
              <a:rPr lang="en-US" dirty="0" smtClean="0"/>
              <a:t>Oviducts empty directly into </a:t>
            </a:r>
            <a:r>
              <a:rPr lang="en-US" u="sng" dirty="0" smtClean="0"/>
              <a:t>			</a:t>
            </a:r>
            <a:endParaRPr lang="en-US" dirty="0" smtClean="0"/>
          </a:p>
          <a:p>
            <a:pPr lvl="1"/>
            <a:r>
              <a:rPr lang="en-US" dirty="0" smtClean="0"/>
              <a:t>Uterus:</a:t>
            </a:r>
          </a:p>
          <a:p>
            <a:pPr lvl="2"/>
            <a:r>
              <a:rPr lang="en-US" dirty="0" smtClean="0"/>
              <a:t>About the size of a </a:t>
            </a:r>
            <a:r>
              <a:rPr lang="en-US" u="sng" dirty="0" smtClean="0"/>
              <a:t>		</a:t>
            </a:r>
            <a:endParaRPr lang="en-US" dirty="0" smtClean="0"/>
          </a:p>
          <a:p>
            <a:pPr lvl="2"/>
            <a:r>
              <a:rPr lang="en-US" dirty="0" smtClean="0"/>
              <a:t>Lies in lower portion of abdomen behind bladder</a:t>
            </a:r>
          </a:p>
          <a:p>
            <a:pPr lvl="2"/>
            <a:r>
              <a:rPr lang="en-US" dirty="0" smtClean="0"/>
              <a:t>Muscular sac with </a:t>
            </a:r>
            <a:r>
              <a:rPr lang="en-US" u="sng" dirty="0" smtClean="0"/>
              <a:t>												</a:t>
            </a:r>
            <a:endParaRPr lang="en-US" dirty="0" smtClean="0"/>
          </a:p>
          <a:p>
            <a:pPr lvl="2"/>
            <a:r>
              <a:rPr lang="en-US" dirty="0" smtClean="0"/>
              <a:t>Location where </a:t>
            </a:r>
            <a:r>
              <a:rPr lang="en-US" u="sng" dirty="0" smtClean="0"/>
              <a:t>			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45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144" y="1600200"/>
            <a:ext cx="9227582" cy="525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</a:rPr>
              <a:t>6.6.1 Draw and label diagram of the adult male and female reproductive systems.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160" y="3611880"/>
            <a:ext cx="990600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18160" y="3968948"/>
            <a:ext cx="990600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34340" y="4739640"/>
            <a:ext cx="990600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18160" y="5362694"/>
            <a:ext cx="1920240" cy="33855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endParaRPr lang="en-US" sz="1600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7543800" y="1905000"/>
            <a:ext cx="990600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543800" y="2280075"/>
            <a:ext cx="990600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543800" y="2791180"/>
            <a:ext cx="990600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421880" y="3129734"/>
            <a:ext cx="1752600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543800" y="4036963"/>
            <a:ext cx="990600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252460" y="5022354"/>
            <a:ext cx="998220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317104" y="5732026"/>
            <a:ext cx="1750695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317104" y="6126062"/>
            <a:ext cx="1750695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7299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</a:rPr>
              <a:t>6.6.2 Outline the role of hormones in the menstrual cycle, including FSH (follicle stimulating hormone), LH (luteinizing hormones), estrogen and progesterone.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Hormonal control of female reproductive system</a:t>
            </a:r>
          </a:p>
          <a:p>
            <a:pPr lvl="1"/>
            <a:r>
              <a:rPr lang="en-US" dirty="0" smtClean="0"/>
              <a:t>At puberty, </a:t>
            </a:r>
            <a:r>
              <a:rPr lang="en-US" u="sng" dirty="0" smtClean="0"/>
              <a:t>										</a:t>
            </a:r>
            <a:r>
              <a:rPr lang="en-US" dirty="0" smtClean="0"/>
              <a:t>.  This starts </a:t>
            </a:r>
            <a:r>
              <a:rPr lang="en-US" u="sng" dirty="0" smtClean="0"/>
              <a:t>			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Estrogen  </a:t>
            </a:r>
            <a:r>
              <a:rPr lang="en-US" u="sng" dirty="0" smtClean="0"/>
              <a:t>										</a:t>
            </a:r>
            <a:r>
              <a:rPr lang="en-US" dirty="0" smtClean="0"/>
              <a:t>(pubic and underarm hair, broadening of pelvis, development of breasts, distribution of fat, changes in voice)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99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</a:rPr>
              <a:t>6.6.2 Outline the role of hormones in the menstrual cycle, including FSH (follicle stimulating hormone), LH (luteinizing hormones), estrogen and progesterone.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 Menstrual Cycle</a:t>
            </a:r>
          </a:p>
          <a:p>
            <a:pPr lvl="1"/>
            <a:r>
              <a:rPr lang="en-US" dirty="0" smtClean="0"/>
              <a:t>Averages every </a:t>
            </a:r>
            <a:r>
              <a:rPr lang="en-US" u="sng" dirty="0" smtClean="0"/>
              <a:t>			</a:t>
            </a:r>
            <a:endParaRPr lang="en-US" dirty="0" smtClean="0"/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day of menstruation is day one of cycle</a:t>
            </a:r>
          </a:p>
          <a:p>
            <a:pPr lvl="1"/>
            <a:r>
              <a:rPr lang="en-US" dirty="0" smtClean="0"/>
              <a:t>Days 1-5: lining is sloughed off </a:t>
            </a:r>
            <a:r>
              <a:rPr lang="en-US" u="sng" dirty="0" smtClean="0"/>
              <a:t>(			)</a:t>
            </a:r>
          </a:p>
        </p:txBody>
      </p:sp>
    </p:spTree>
    <p:extLst>
      <p:ext uri="{BB962C8B-B14F-4D97-AF65-F5344CB8AC3E}">
        <p14:creationId xmlns:p14="http://schemas.microsoft.com/office/powerpoint/2010/main" val="128148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</a:rPr>
              <a:t>6.6.2 Outline the role of hormones in the menstrual cycle, including FSH (follicle stimulating hormone), LH (luteinizing hormones), estrogen and progesterone.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89120"/>
          </a:xfrm>
        </p:spPr>
        <p:txBody>
          <a:bodyPr>
            <a:noAutofit/>
          </a:bodyPr>
          <a:lstStyle/>
          <a:p>
            <a:pPr lvl="1"/>
            <a:r>
              <a:rPr lang="en-US" sz="2800" dirty="0" smtClean="0"/>
              <a:t>Events during the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half of the cycle (approximately days 1-14):</a:t>
            </a:r>
          </a:p>
          <a:p>
            <a:pPr lvl="2"/>
            <a:r>
              <a:rPr lang="en-US" sz="2400" u="sng" dirty="0" smtClean="0"/>
              <a:t> 		</a:t>
            </a:r>
            <a:r>
              <a:rPr lang="en-US" sz="2400" dirty="0" smtClean="0"/>
              <a:t>releases </a:t>
            </a:r>
            <a:r>
              <a:rPr lang="en-US" sz="2400" u="sng" dirty="0" smtClean="0"/>
              <a:t>						</a:t>
            </a:r>
            <a:r>
              <a:rPr lang="en-US" sz="2400" dirty="0" smtClean="0"/>
              <a:t>(only 1 will complete maturation); also </a:t>
            </a:r>
            <a:r>
              <a:rPr lang="en-US" sz="2400" u="sng" dirty="0" smtClean="0"/>
              <a:t>							</a:t>
            </a:r>
            <a:endParaRPr lang="en-US" sz="2400" dirty="0" smtClean="0"/>
          </a:p>
          <a:p>
            <a:pPr lvl="3"/>
            <a:r>
              <a:rPr lang="en-US" sz="2400" dirty="0" smtClean="0"/>
              <a:t>Estrogen stimulates </a:t>
            </a:r>
            <a:r>
              <a:rPr lang="en-US" sz="2400" u="sng" dirty="0" smtClean="0"/>
              <a:t>				</a:t>
            </a:r>
            <a:endParaRPr lang="en-US" sz="2400" dirty="0" smtClean="0"/>
          </a:p>
          <a:p>
            <a:pPr lvl="3"/>
            <a:r>
              <a:rPr lang="en-US" sz="2400" dirty="0" smtClean="0"/>
              <a:t>Estrogen stimulates the release of an abrupt surge of </a:t>
            </a:r>
            <a:r>
              <a:rPr lang="en-US" sz="2400" u="sng" dirty="0" smtClean="0"/>
              <a:t>					</a:t>
            </a:r>
            <a:r>
              <a:rPr lang="en-US" sz="2400" dirty="0" smtClean="0"/>
              <a:t>; LH surge is followed by </a:t>
            </a:r>
            <a:r>
              <a:rPr lang="en-US" sz="2400" u="sng" dirty="0" smtClean="0"/>
              <a:t>			</a:t>
            </a:r>
            <a:r>
              <a:rPr lang="en-US" sz="2400" dirty="0" smtClean="0"/>
              <a:t>(around the middle of the cycle – about day 14)</a:t>
            </a:r>
          </a:p>
          <a:p>
            <a:pPr lvl="3"/>
            <a:r>
              <a:rPr lang="en-US" sz="2400" dirty="0" smtClean="0"/>
              <a:t>Estrogen </a:t>
            </a:r>
            <a:r>
              <a:rPr lang="en-US" sz="2400" u="sng" dirty="0" smtClean="0"/>
              <a:t>									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2715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</a:rPr>
              <a:t>6.6.2 Outline the role of hormones in the menstrual cycle, including FSH (follicle stimulating hormone), LH (luteinizing hormones), estrogen and progesterone.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US" sz="2800" dirty="0" smtClean="0"/>
              <a:t>Events during the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half of the cycle (days 15-28)</a:t>
            </a:r>
          </a:p>
          <a:p>
            <a:pPr lvl="2"/>
            <a:r>
              <a:rPr lang="en-US" sz="2400" dirty="0" smtClean="0"/>
              <a:t>After ovulation, </a:t>
            </a:r>
            <a:r>
              <a:rPr lang="en-US" sz="2400" u="sng" dirty="0" smtClean="0"/>
              <a:t>								</a:t>
            </a:r>
            <a:r>
              <a:rPr lang="en-US" sz="2400" dirty="0" smtClean="0"/>
              <a:t>; continues to release estrogen and also </a:t>
            </a:r>
            <a:r>
              <a:rPr lang="en-US" sz="2400" u="sng" dirty="0" smtClean="0"/>
              <a:t>				</a:t>
            </a:r>
            <a:endParaRPr lang="en-US" sz="2400" dirty="0" smtClean="0"/>
          </a:p>
          <a:p>
            <a:pPr lvl="3"/>
            <a:r>
              <a:rPr lang="en-US" sz="2400" dirty="0" smtClean="0"/>
              <a:t>Progesterone promotes continued </a:t>
            </a:r>
            <a:r>
              <a:rPr lang="en-US" sz="2400" u="sng" dirty="0" smtClean="0"/>
              <a:t>						</a:t>
            </a:r>
            <a:r>
              <a:rPr lang="en-US" sz="2400" dirty="0" smtClean="0"/>
              <a:t>(also </a:t>
            </a:r>
            <a:r>
              <a:rPr lang="en-US" sz="2400" u="sng" dirty="0" smtClean="0"/>
              <a:t>									</a:t>
            </a:r>
            <a:r>
              <a:rPr lang="en-US" sz="2400" dirty="0" smtClean="0"/>
              <a:t>)</a:t>
            </a:r>
          </a:p>
          <a:p>
            <a:pPr lvl="3"/>
            <a:r>
              <a:rPr lang="en-US" sz="2400" dirty="0" smtClean="0"/>
              <a:t>If no fertilization occurs , </a:t>
            </a:r>
            <a:r>
              <a:rPr lang="en-US" sz="2400" u="sng" dirty="0" smtClean="0"/>
              <a:t>																	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1608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46-13b-Oogenesis-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-16933"/>
            <a:ext cx="6172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99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066800"/>
            <a:ext cx="3210101" cy="1143000"/>
          </a:xfrm>
        </p:spPr>
        <p:txBody>
          <a:bodyPr anchor="t">
            <a:normAutofit fontScale="90000"/>
          </a:bodyPr>
          <a:lstStyle/>
          <a:p>
            <a:r>
              <a:rPr lang="en-US" sz="2400" b="1" dirty="0" smtClean="0"/>
              <a:t>6.6.3 Annotate a graph showing hormone levels in the menstrual cycle, illustrating the relationship between changes in hormone levels and ovulation, menstruation and thickening of the endometrium.</a:t>
            </a:r>
            <a:endParaRPr lang="en-US" sz="2400" b="1" dirty="0"/>
          </a:p>
        </p:txBody>
      </p:sp>
      <p:pic>
        <p:nvPicPr>
          <p:cNvPr id="4" name="Picture 5" descr="46-15-FemaleReproductCyc-A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501" y="15240"/>
            <a:ext cx="5781499" cy="684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71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Sexual reproduction – requires union of egg and sperm </a:t>
            </a:r>
            <a:r>
              <a:rPr lang="en-US" u="sng" dirty="0" smtClean="0"/>
              <a:t>(				)</a:t>
            </a:r>
            <a:endParaRPr lang="en-US" u="sng" dirty="0" smtClean="0"/>
          </a:p>
          <a:p>
            <a:pPr lvl="1"/>
            <a:r>
              <a:rPr lang="en-US" dirty="0" smtClean="0"/>
              <a:t>Male produces sperm, female produces eggs</a:t>
            </a:r>
          </a:p>
          <a:p>
            <a:pPr lvl="1"/>
            <a:r>
              <a:rPr lang="en-US" dirty="0" smtClean="0"/>
              <a:t>Sex cells are made in </a:t>
            </a:r>
            <a:r>
              <a:rPr lang="en-US" dirty="0" smtClean="0"/>
              <a:t>the </a:t>
            </a:r>
            <a:r>
              <a:rPr lang="en-US" u="sng" dirty="0" smtClean="0"/>
              <a:t>				</a:t>
            </a:r>
            <a:endParaRPr lang="en-US" dirty="0" smtClean="0"/>
          </a:p>
          <a:p>
            <a:pPr lvl="1"/>
            <a:r>
              <a:rPr lang="en-US" dirty="0" smtClean="0"/>
              <a:t>Eggs and sperm are </a:t>
            </a:r>
            <a:r>
              <a:rPr lang="en-US" u="sng" dirty="0" smtClean="0"/>
              <a:t> 			</a:t>
            </a:r>
            <a:r>
              <a:rPr lang="en-US" dirty="0" smtClean="0"/>
              <a:t>(</a:t>
            </a:r>
            <a:r>
              <a:rPr lang="en-US" dirty="0" smtClean="0"/>
              <a:t>made </a:t>
            </a:r>
            <a:r>
              <a:rPr lang="en-US" dirty="0" smtClean="0"/>
              <a:t>by </a:t>
            </a:r>
            <a:r>
              <a:rPr lang="en-US" u="sng" dirty="0" smtClean="0"/>
              <a:t>			</a:t>
            </a:r>
            <a:r>
              <a:rPr lang="en-US" dirty="0" smtClean="0"/>
              <a:t>) </a:t>
            </a:r>
            <a:r>
              <a:rPr lang="en-US" dirty="0" smtClean="0"/>
              <a:t>so that when they unite, </a:t>
            </a:r>
            <a:r>
              <a:rPr lang="en-US" dirty="0" smtClean="0"/>
              <a:t>the </a:t>
            </a:r>
            <a:r>
              <a:rPr lang="en-US" u="sng" dirty="0" smtClean="0"/>
              <a:t>					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9637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Hormonal control of pregnancy</a:t>
            </a:r>
          </a:p>
          <a:p>
            <a:pPr lvl="1"/>
            <a:r>
              <a:rPr lang="en-US" dirty="0" smtClean="0"/>
              <a:t>Once fertilized, </a:t>
            </a:r>
            <a:r>
              <a:rPr lang="en-US" u="sng" dirty="0" smtClean="0"/>
              <a:t>									</a:t>
            </a:r>
            <a:r>
              <a:rPr lang="en-US" dirty="0" smtClean="0"/>
              <a:t>– membrane changes consistency</a:t>
            </a:r>
          </a:p>
          <a:p>
            <a:pPr lvl="2"/>
            <a:r>
              <a:rPr lang="en-US" dirty="0" smtClean="0"/>
              <a:t>Fertilized egg forms the </a:t>
            </a:r>
            <a:r>
              <a:rPr lang="en-US" u="sng" dirty="0" smtClean="0"/>
              <a:t>		</a:t>
            </a:r>
            <a:endParaRPr lang="en-US" dirty="0" smtClean="0"/>
          </a:p>
          <a:p>
            <a:pPr lvl="1"/>
            <a:r>
              <a:rPr lang="en-US" u="sng" dirty="0" smtClean="0"/>
              <a:t> 			</a:t>
            </a:r>
            <a:r>
              <a:rPr lang="en-US" dirty="0" smtClean="0"/>
              <a:t> occurs as </a:t>
            </a:r>
            <a:r>
              <a:rPr lang="en-US" u="sng" dirty="0" smtClean="0"/>
              <a:t>																	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8771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46-17-PlacentalCirculat-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14600"/>
            <a:ext cx="7467600" cy="448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56388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After implantation – </a:t>
            </a:r>
            <a:r>
              <a:rPr lang="en-US" u="sng" dirty="0" smtClean="0"/>
              <a:t> 														</a:t>
            </a:r>
            <a:r>
              <a:rPr lang="en-US" dirty="0" smtClean="0"/>
              <a:t>(formed from embryonic and uterine tissues; </a:t>
            </a:r>
            <a:r>
              <a:rPr lang="en-US" u="sng" dirty="0" smtClean="0"/>
              <a:t>													</a:t>
            </a:r>
            <a:r>
              <a:rPr lang="en-US" dirty="0" smtClean="0"/>
              <a:t>;  exchange occurs between circulatory systems)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07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Fertilized egg produces </a:t>
            </a:r>
            <a:r>
              <a:rPr lang="en-US" u="sng" dirty="0" smtClean="0"/>
              <a:t>								</a:t>
            </a:r>
            <a:r>
              <a:rPr lang="en-US" dirty="0" smtClean="0"/>
              <a:t>, which continues to produce </a:t>
            </a:r>
            <a:r>
              <a:rPr lang="en-US" u="sng" dirty="0" smtClean="0"/>
              <a:t>				</a:t>
            </a:r>
            <a:r>
              <a:rPr lang="en-US" dirty="0" smtClean="0"/>
              <a:t> to sustain pregnancy</a:t>
            </a:r>
          </a:p>
          <a:p>
            <a:pPr lvl="1"/>
            <a:r>
              <a:rPr lang="en-US" dirty="0" smtClean="0"/>
              <a:t>Eventually </a:t>
            </a:r>
            <a:r>
              <a:rPr lang="en-US" u="sng" dirty="0" smtClean="0"/>
              <a:t>														</a:t>
            </a:r>
            <a:endParaRPr lang="en-US" dirty="0" smtClean="0"/>
          </a:p>
        </p:txBody>
      </p:sp>
      <p:pic>
        <p:nvPicPr>
          <p:cNvPr id="4" name="Picture 5" descr="46-16-ZygoteFormation-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36133"/>
            <a:ext cx="9144000" cy="380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35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46-18-HumanFetalDevel-PN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5344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44958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5 weeks</a:t>
            </a:r>
          </a:p>
          <a:p>
            <a:pPr algn="ctr"/>
            <a:r>
              <a:rPr lang="en-US" sz="2400" b="1" dirty="0" smtClean="0"/>
              <a:t>~1 cm long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172200" y="449580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20 weeks</a:t>
            </a:r>
          </a:p>
          <a:p>
            <a:pPr algn="ctr"/>
            <a:r>
              <a:rPr lang="en-US" sz="2400" b="1" dirty="0" smtClean="0"/>
              <a:t>~30 cm at end of 24 weeks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76600" y="44958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14 weeks</a:t>
            </a:r>
          </a:p>
          <a:p>
            <a:pPr algn="ctr"/>
            <a:r>
              <a:rPr lang="en-US" sz="2400" b="1" dirty="0" smtClean="0"/>
              <a:t>~6 cm long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8771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0"/>
            <a:ext cx="9093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6856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</a:rPr>
              <a:t>6.6.5 Outline the process of </a:t>
            </a:r>
            <a:r>
              <a:rPr lang="en-US" sz="2400" b="1" i="1" dirty="0" smtClean="0">
                <a:solidFill>
                  <a:schemeClr val="accent6"/>
                </a:solidFill>
              </a:rPr>
              <a:t>in vitro fertilization (IVF).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In vitro Fertilization (IVF)</a:t>
            </a:r>
          </a:p>
          <a:p>
            <a:pPr lvl="1"/>
            <a:r>
              <a:rPr lang="en-US" u="sng" dirty="0" smtClean="0"/>
              <a:t> 				</a:t>
            </a:r>
            <a:r>
              <a:rPr lang="en-US" dirty="0" smtClean="0"/>
              <a:t> takes place in the </a:t>
            </a:r>
            <a:r>
              <a:rPr lang="en-US" u="sng" dirty="0" smtClean="0"/>
              <a:t>		</a:t>
            </a:r>
            <a:endParaRPr lang="en-US" dirty="0" smtClean="0"/>
          </a:p>
          <a:p>
            <a:pPr lvl="1"/>
            <a:r>
              <a:rPr lang="en-US" dirty="0" smtClean="0"/>
              <a:t>Sometimes a couple may be </a:t>
            </a:r>
            <a:r>
              <a:rPr lang="en-US" u="sng" dirty="0" smtClean="0"/>
              <a:t>				</a:t>
            </a:r>
            <a:r>
              <a:rPr lang="en-US" dirty="0" smtClean="0"/>
              <a:t> – unable to conceive a baby</a:t>
            </a:r>
          </a:p>
          <a:p>
            <a:pPr lvl="1"/>
            <a:r>
              <a:rPr lang="en-US" u="sng" dirty="0" smtClean="0"/>
              <a:t> 					</a:t>
            </a:r>
            <a:r>
              <a:rPr lang="en-US" dirty="0" smtClean="0"/>
              <a:t> involves fertilization of eggs in the laboratory in a test tube</a:t>
            </a:r>
          </a:p>
          <a:p>
            <a:pPr lvl="1"/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78771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280" y="0"/>
            <a:ext cx="5844872" cy="7119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916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</a:rPr>
              <a:t>6.6.6 Discuss the ethical issues associated with IVF.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915664"/>
              </p:ext>
            </p:extLst>
          </p:nvPr>
        </p:nvGraphicFramePr>
        <p:xfrm>
          <a:off x="457200" y="1295400"/>
          <a:ext cx="8229600" cy="522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Allows</a:t>
                      </a:r>
                      <a:r>
                        <a:rPr lang="en-US" baseline="0" dirty="0" smtClean="0"/>
                        <a:t> infertile couples to have children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Infertility may</a:t>
                      </a:r>
                      <a:r>
                        <a:rPr lang="en-US" baseline="0" dirty="0" smtClean="0"/>
                        <a:t> be passed on to child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Allow individuals</a:t>
                      </a:r>
                      <a:r>
                        <a:rPr lang="en-US" baseline="0" dirty="0" smtClean="0"/>
                        <a:t> that survive cancer treatments to have children using gametes harvested prior to radiation or chemotherapy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Excess embryos are produced to ensure success, those</a:t>
                      </a:r>
                      <a:r>
                        <a:rPr lang="en-US" baseline="0" dirty="0" smtClean="0"/>
                        <a:t> not used must be destroyed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Allows screening for disease and selection of embryo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Often</a:t>
                      </a:r>
                      <a:r>
                        <a:rPr lang="en-US" baseline="0" dirty="0" smtClean="0"/>
                        <a:t> times the mother has multiple pregnancies which can be a risk to the mother’s health, premature birth and put baby at risk (ex. Cerebral palsy)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Individuals that</a:t>
                      </a:r>
                      <a:r>
                        <a:rPr lang="en-US" baseline="0" dirty="0" smtClean="0"/>
                        <a:t> have medical problems that result in the inability to have children would remain childless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Infertility isn’t always</a:t>
                      </a:r>
                      <a:r>
                        <a:rPr lang="en-US" baseline="0" dirty="0" smtClean="0"/>
                        <a:t> caused by health problems but may be that the couple waited too late in life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IVF</a:t>
                      </a:r>
                      <a:r>
                        <a:rPr lang="en-US" baseline="0" dirty="0" smtClean="0"/>
                        <a:t> children are much longed-for and will be more loved and cared for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There are many children in orphanages</a:t>
                      </a:r>
                      <a:r>
                        <a:rPr lang="en-US" baseline="0" dirty="0" smtClean="0"/>
                        <a:t> and foster homes that may benefit by adoption from these caring, childless couples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607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Male Reproductive System</a:t>
            </a:r>
          </a:p>
          <a:p>
            <a:pPr lvl="1"/>
            <a:r>
              <a:rPr lang="en-US" dirty="0" smtClean="0"/>
              <a:t>Main organ: </a:t>
            </a:r>
            <a:r>
              <a:rPr lang="en-US" i="1" dirty="0" smtClean="0"/>
              <a:t>testes</a:t>
            </a:r>
            <a:endParaRPr lang="en-US" dirty="0" smtClean="0"/>
          </a:p>
          <a:p>
            <a:pPr lvl="1"/>
            <a:r>
              <a:rPr lang="en-US" dirty="0" smtClean="0"/>
              <a:t>Located at the base of the abdominal cavity</a:t>
            </a:r>
          </a:p>
          <a:p>
            <a:pPr lvl="1"/>
            <a:r>
              <a:rPr lang="en-US" dirty="0" smtClean="0"/>
              <a:t>Develop </a:t>
            </a:r>
            <a:r>
              <a:rPr lang="en-US" dirty="0" smtClean="0"/>
              <a:t>from </a:t>
            </a:r>
            <a:r>
              <a:rPr lang="en-US" u="sng" dirty="0" smtClean="0"/>
              <a:t>				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49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20617"/>
            <a:ext cx="9162114" cy="470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</a:rPr>
              <a:t>6.6.1 Draw and label diagrams of the adult male and female reproductive systems.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200400"/>
            <a:ext cx="1752600" cy="338554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3552017"/>
            <a:ext cx="1066800" cy="338554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endParaRPr 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903904"/>
            <a:ext cx="2971800" cy="338554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42900" y="4242458"/>
            <a:ext cx="1752600" cy="338554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42900" y="4581012"/>
            <a:ext cx="1752600" cy="338554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09550" y="5029200"/>
            <a:ext cx="2247900" cy="338554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endParaRPr 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76600" y="5318220"/>
            <a:ext cx="1752600" cy="338554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endParaRPr 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819400" y="5642631"/>
            <a:ext cx="1752600" cy="338554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endParaRPr lang="en-US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971800" y="5981185"/>
            <a:ext cx="1752600" cy="338554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endParaRPr lang="en-US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001000" y="2908012"/>
            <a:ext cx="1143000" cy="338554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848600" y="3568084"/>
            <a:ext cx="1295400" cy="338554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001000" y="3890571"/>
            <a:ext cx="1143000" cy="338554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985760" y="4699978"/>
            <a:ext cx="1143000" cy="338554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848600" y="5221268"/>
            <a:ext cx="1447800" cy="338554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924800" y="5688797"/>
            <a:ext cx="1143000" cy="338554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89249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Testes have 2 functional </a:t>
            </a:r>
            <a:r>
              <a:rPr lang="en-US" dirty="0" smtClean="0"/>
              <a:t>components:	</a:t>
            </a:r>
            <a:r>
              <a:rPr lang="en-US" dirty="0" smtClean="0"/>
              <a:t>	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u="sng" dirty="0" smtClean="0"/>
              <a:t>  			</a:t>
            </a:r>
            <a:r>
              <a:rPr lang="en-US" dirty="0" smtClean="0"/>
              <a:t> – produces </a:t>
            </a:r>
            <a:r>
              <a:rPr lang="en-US" u="sng" dirty="0" smtClean="0"/>
              <a:t>			</a:t>
            </a:r>
            <a:r>
              <a:rPr lang="en-US" dirty="0" smtClean="0"/>
              <a:t>; </a:t>
            </a:r>
            <a:r>
              <a:rPr lang="en-US" dirty="0" smtClean="0"/>
              <a:t>only functional </a:t>
            </a:r>
            <a:r>
              <a:rPr lang="en-US" dirty="0" smtClean="0"/>
              <a:t>at </a:t>
            </a:r>
            <a:r>
              <a:rPr lang="en-US" u="sng" dirty="0" smtClean="0"/>
              <a:t>						</a:t>
            </a:r>
            <a:r>
              <a:rPr lang="en-US" dirty="0" smtClean="0"/>
              <a:t>.</a:t>
            </a:r>
            <a:endParaRPr lang="en-US" dirty="0" smtClean="0"/>
          </a:p>
          <a:p>
            <a:pPr lvl="2"/>
            <a:r>
              <a:rPr lang="en-US" dirty="0" smtClean="0"/>
              <a:t>Scrotal sac approximately 1.5</a:t>
            </a:r>
            <a:r>
              <a:rPr lang="en-US" dirty="0" smtClean="0">
                <a:sym typeface="Symbol"/>
              </a:rPr>
              <a:t></a:t>
            </a:r>
            <a:r>
              <a:rPr lang="en-US" dirty="0" smtClean="0"/>
              <a:t> C cooler that abdomen</a:t>
            </a:r>
          </a:p>
          <a:p>
            <a:pPr lvl="2"/>
            <a:r>
              <a:rPr lang="en-US" u="sng" dirty="0" smtClean="0"/>
              <a:t> 			</a:t>
            </a:r>
            <a:r>
              <a:rPr lang="en-US" dirty="0" smtClean="0"/>
              <a:t>– </a:t>
            </a:r>
            <a:r>
              <a:rPr lang="en-US" dirty="0" smtClean="0"/>
              <a:t>coiled tube where sperm travel from seminiferous tubules; lie on top of testes; </a:t>
            </a:r>
            <a:r>
              <a:rPr lang="en-US" u="sng" dirty="0" smtClean="0"/>
              <a:t>						</a:t>
            </a:r>
            <a:endParaRPr lang="en-US" dirty="0" smtClean="0"/>
          </a:p>
          <a:p>
            <a:pPr marL="850392" lvl="1" indent="-457200">
              <a:buFont typeface="+mj-lt"/>
              <a:buAutoNum type="arabicPeriod"/>
            </a:pPr>
            <a:r>
              <a:rPr lang="en-US" u="sng" dirty="0" smtClean="0"/>
              <a:t> 			</a:t>
            </a:r>
            <a:r>
              <a:rPr lang="en-US" dirty="0" smtClean="0"/>
              <a:t>– </a:t>
            </a:r>
            <a:r>
              <a:rPr lang="en-US" dirty="0" smtClean="0"/>
              <a:t>secrete male sex </a:t>
            </a:r>
            <a:r>
              <a:rPr lang="en-US" dirty="0" smtClean="0"/>
              <a:t>hormone</a:t>
            </a:r>
            <a:r>
              <a:rPr lang="en-US" u="sng" dirty="0" smtClean="0"/>
              <a:t>					</a:t>
            </a:r>
            <a:endParaRPr lang="en-US" i="1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49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0"/>
            <a:ext cx="8629272" cy="6822518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389249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>
            <a:normAutofit lnSpcReduction="10000"/>
          </a:bodyPr>
          <a:lstStyle/>
          <a:p>
            <a:r>
              <a:rPr lang="en-US" u="sng" dirty="0" smtClean="0"/>
              <a:t> 			</a:t>
            </a:r>
            <a:r>
              <a:rPr lang="en-US" dirty="0" smtClean="0"/>
              <a:t> – </a:t>
            </a:r>
            <a:r>
              <a:rPr lang="en-US" dirty="0" smtClean="0"/>
              <a:t>2 long ducts that </a:t>
            </a:r>
            <a:r>
              <a:rPr lang="en-US" u="sng" dirty="0"/>
              <a:t>	</a:t>
            </a:r>
            <a:r>
              <a:rPr lang="en-US" u="sng" dirty="0" smtClean="0"/>
              <a:t>				</a:t>
            </a:r>
            <a:r>
              <a:rPr lang="en-US" dirty="0" smtClean="0"/>
              <a:t>(</a:t>
            </a:r>
            <a:r>
              <a:rPr lang="en-US" dirty="0" smtClean="0"/>
              <a:t>common duct for passage </a:t>
            </a:r>
            <a:r>
              <a:rPr lang="en-US" dirty="0" smtClean="0"/>
              <a:t>of </a:t>
            </a:r>
            <a:r>
              <a:rPr lang="en-US" u="sng" dirty="0" smtClean="0"/>
              <a:t>				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Urethra passes through penis and empties to outside</a:t>
            </a:r>
          </a:p>
          <a:p>
            <a:r>
              <a:rPr lang="en-US" dirty="0" smtClean="0"/>
              <a:t>As sperm passes through the vas deferens, sperm is mixed </a:t>
            </a:r>
            <a:r>
              <a:rPr lang="en-US" dirty="0" smtClean="0"/>
              <a:t>with </a:t>
            </a:r>
            <a:r>
              <a:rPr lang="en-US" u="sng" dirty="0" smtClean="0"/>
              <a:t>						</a:t>
            </a:r>
            <a:endParaRPr lang="en-US" i="1" dirty="0" smtClean="0"/>
          </a:p>
          <a:p>
            <a:pPr lvl="1"/>
            <a:r>
              <a:rPr lang="en-US" dirty="0" smtClean="0"/>
              <a:t>Seminal fluids are secreted by </a:t>
            </a:r>
            <a:r>
              <a:rPr lang="en-US" i="1" u="sng" dirty="0"/>
              <a:t>	</a:t>
            </a:r>
            <a:r>
              <a:rPr lang="en-US" i="1" u="sng" dirty="0" smtClean="0"/>
              <a:t>										</a:t>
            </a:r>
            <a:endParaRPr lang="en-US" dirty="0" smtClean="0"/>
          </a:p>
          <a:p>
            <a:pPr lvl="1"/>
            <a:r>
              <a:rPr lang="en-US" dirty="0" smtClean="0"/>
              <a:t>Seminal fluid functions as:</a:t>
            </a:r>
          </a:p>
          <a:p>
            <a:pPr lvl="2"/>
            <a:r>
              <a:rPr lang="en-US" dirty="0" smtClean="0"/>
              <a:t>Vehicle for transport of sperm</a:t>
            </a:r>
          </a:p>
          <a:p>
            <a:pPr lvl="2"/>
            <a:r>
              <a:rPr lang="en-US" dirty="0" smtClean="0"/>
              <a:t>Lubricates passages where sperm pass</a:t>
            </a:r>
          </a:p>
          <a:p>
            <a:pPr lvl="2"/>
            <a:r>
              <a:rPr lang="en-US" dirty="0" smtClean="0"/>
              <a:t>Acts as a buffer fluid to protect sperm from acids in female reproductive tract</a:t>
            </a:r>
          </a:p>
          <a:p>
            <a:pPr lvl="2"/>
            <a:r>
              <a:rPr lang="en-US" dirty="0" smtClean="0"/>
              <a:t>Contains fructose for source of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491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</a:rPr>
              <a:t>6.6.4 List three roles of testosterone in males.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Hormonal control of male reproduction: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During embryonic development – </a:t>
            </a:r>
            <a:r>
              <a:rPr lang="en-US" u="sng" dirty="0" smtClean="0"/>
              <a:t>											</a:t>
            </a:r>
            <a:endParaRPr lang="en-US" dirty="0" smtClean="0"/>
          </a:p>
          <a:p>
            <a:pPr lvl="2"/>
            <a:r>
              <a:rPr lang="en-US" dirty="0" smtClean="0"/>
              <a:t>Testosterone levels remain low until onset of puberty (no sperm production)</a:t>
            </a:r>
          </a:p>
          <a:p>
            <a:pPr lvl="2"/>
            <a:r>
              <a:rPr lang="en-US" dirty="0" smtClean="0"/>
              <a:t>At puberty, testes begin to release testosterone which begins production of </a:t>
            </a:r>
            <a:r>
              <a:rPr lang="en-US" dirty="0" smtClean="0"/>
              <a:t>sperm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After puberty, </a:t>
            </a:r>
            <a:r>
              <a:rPr lang="en-US" u="sng" dirty="0" smtClean="0"/>
              <a:t>										</a:t>
            </a:r>
            <a:r>
              <a:rPr lang="en-US" dirty="0" smtClean="0"/>
              <a:t> (beard, pubic hair, underarm hair, deepening of voice, development of larger and stronger muscles)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In adults, it maintains the </a:t>
            </a:r>
            <a:r>
              <a:rPr lang="en-US" u="sng" dirty="0" smtClean="0"/>
              <a:t>		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491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Female Reproductive System</a:t>
            </a:r>
          </a:p>
          <a:p>
            <a:pPr lvl="1"/>
            <a:r>
              <a:rPr lang="en-US" i="1" u="sng" dirty="0" smtClean="0"/>
              <a:t> 			</a:t>
            </a:r>
            <a:r>
              <a:rPr lang="en-US" i="1" dirty="0" smtClean="0"/>
              <a:t> – </a:t>
            </a:r>
            <a:r>
              <a:rPr lang="en-US" dirty="0" smtClean="0"/>
              <a:t>located in abdominal cavity; held in place by ligaments; produce </a:t>
            </a:r>
            <a:r>
              <a:rPr lang="en-US" u="sng" dirty="0" smtClean="0"/>
              <a:t>				</a:t>
            </a:r>
            <a:endParaRPr lang="en-US" dirty="0" smtClean="0"/>
          </a:p>
          <a:p>
            <a:pPr lvl="1"/>
            <a:r>
              <a:rPr lang="en-US" dirty="0" smtClean="0"/>
              <a:t>At time of birth, ovaries already contain hundreds of </a:t>
            </a:r>
            <a:r>
              <a:rPr lang="en-US" u="sng" dirty="0" smtClean="0"/>
              <a:t>							</a:t>
            </a:r>
            <a:endParaRPr lang="en-US" dirty="0" smtClean="0"/>
          </a:p>
          <a:p>
            <a:pPr lvl="1"/>
            <a:r>
              <a:rPr lang="en-US" dirty="0" smtClean="0"/>
              <a:t>Each oocyte is enclosed in a </a:t>
            </a:r>
            <a:r>
              <a:rPr lang="en-US" u="sng" dirty="0" smtClean="0"/>
              <a:t>			</a:t>
            </a:r>
            <a:r>
              <a:rPr lang="en-US" i="1" u="sng" dirty="0" smtClean="0"/>
              <a:t> </a:t>
            </a:r>
            <a:r>
              <a:rPr lang="en-US" i="1" dirty="0" smtClean="0"/>
              <a:t>– </a:t>
            </a:r>
            <a:r>
              <a:rPr lang="en-US" dirty="0" smtClean="0"/>
              <a:t>each month when egg ripens, follicle grows and fills with fluid and bulges on surface of ovary, </a:t>
            </a:r>
            <a:r>
              <a:rPr lang="en-US" i="1" dirty="0" smtClean="0"/>
              <a:t>ovulation</a:t>
            </a:r>
            <a:r>
              <a:rPr lang="en-US" dirty="0" smtClean="0"/>
              <a:t> occurs and egg is released into body cavity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4916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363</TotalTime>
  <Words>496</Words>
  <Application>Microsoft Office PowerPoint</Application>
  <PresentationFormat>On-screen Show (4:3)</PresentationFormat>
  <Paragraphs>100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Flow</vt:lpstr>
      <vt:lpstr>Reproductive System</vt:lpstr>
      <vt:lpstr>PowerPoint Presentation</vt:lpstr>
      <vt:lpstr>PowerPoint Presentation</vt:lpstr>
      <vt:lpstr>6.6.1 Draw and label diagrams of the adult male and female reproductive systems.</vt:lpstr>
      <vt:lpstr>PowerPoint Presentation</vt:lpstr>
      <vt:lpstr>PowerPoint Presentation</vt:lpstr>
      <vt:lpstr>PowerPoint Presentation</vt:lpstr>
      <vt:lpstr>6.6.4 List three roles of testosterone in males.</vt:lpstr>
      <vt:lpstr>PowerPoint Presentation</vt:lpstr>
      <vt:lpstr>PowerPoint Presentation</vt:lpstr>
      <vt:lpstr>PowerPoint Presentation</vt:lpstr>
      <vt:lpstr>PowerPoint Presentation</vt:lpstr>
      <vt:lpstr>6.6.1 Draw and label diagram of the adult male and female reproductive systems.</vt:lpstr>
      <vt:lpstr>6.6.2 Outline the role of hormones in the menstrual cycle, including FSH (follicle stimulating hormone), LH (luteinizing hormones), estrogen and progesterone.</vt:lpstr>
      <vt:lpstr>6.6.2 Outline the role of hormones in the menstrual cycle, including FSH (follicle stimulating hormone), LH (luteinizing hormones), estrogen and progesterone.</vt:lpstr>
      <vt:lpstr>6.6.2 Outline the role of hormones in the menstrual cycle, including FSH (follicle stimulating hormone), LH (luteinizing hormones), estrogen and progesterone.</vt:lpstr>
      <vt:lpstr>6.6.2 Outline the role of hormones in the menstrual cycle, including FSH (follicle stimulating hormone), LH (luteinizing hormones), estrogen and progesterone.</vt:lpstr>
      <vt:lpstr>PowerPoint Presentation</vt:lpstr>
      <vt:lpstr>6.6.3 Annotate a graph showing hormone levels in the menstrual cycle, illustrating the relationship between changes in hormone levels and ovulation, menstruation and thickening of the endometrium.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6.6.5 Outline the process of in vitro fertilization (IVF).</vt:lpstr>
      <vt:lpstr>PowerPoint Presentation</vt:lpstr>
      <vt:lpstr>6.6.6 Discuss the ethical issues associated with IVF.</vt:lpstr>
    </vt:vector>
  </TitlesOfParts>
  <Company>WVUSD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Reproductive System</dc:title>
  <dc:creator>Windows User</dc:creator>
  <cp:lastModifiedBy>Windows User</cp:lastModifiedBy>
  <cp:revision>60</cp:revision>
  <dcterms:created xsi:type="dcterms:W3CDTF">2013-04-16T20:56:51Z</dcterms:created>
  <dcterms:modified xsi:type="dcterms:W3CDTF">2013-04-17T05:57:37Z</dcterms:modified>
</cp:coreProperties>
</file>