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0" r:id="rId4"/>
    <p:sldId id="258" r:id="rId5"/>
    <p:sldId id="271" r:id="rId6"/>
    <p:sldId id="272" r:id="rId7"/>
    <p:sldId id="273" r:id="rId8"/>
    <p:sldId id="274" r:id="rId9"/>
    <p:sldId id="284" r:id="rId10"/>
    <p:sldId id="275" r:id="rId11"/>
    <p:sldId id="279" r:id="rId12"/>
    <p:sldId id="276" r:id="rId13"/>
    <p:sldId id="280" r:id="rId14"/>
    <p:sldId id="277" r:id="rId15"/>
    <p:sldId id="281" r:id="rId16"/>
    <p:sldId id="282" r:id="rId17"/>
    <p:sldId id="283"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221"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A30754C-7574-4E7F-9A11-9B20B824137E}" type="datetimeFigureOut">
              <a:rPr lang="en-US"/>
              <a:pPr>
                <a:defRPr/>
              </a:pPr>
              <a:t>12/2/2009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A7A2981-7A40-43F4-AB9A-5694D3723A2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17410"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04-04</a:t>
            </a:r>
          </a:p>
          <a:p>
            <a:pPr eaLnBrk="1" hangingPunct="1"/>
            <a:endParaRPr lang="en-US" smtClean="0"/>
          </a:p>
          <a:p>
            <a:pPr eaLnBrk="1" hangingPunct="1"/>
            <a:r>
              <a:rPr lang="en-US" smtClean="0"/>
              <a:t>Title: </a:t>
            </a:r>
          </a:p>
          <a:p>
            <a:pPr eaLnBrk="1" hangingPunct="1"/>
            <a:r>
              <a:rPr lang="en-US" smtClean="0"/>
              <a:t>Cultural regions in the Himalaya Mountains.</a:t>
            </a:r>
          </a:p>
          <a:p>
            <a:pPr eaLnBrk="1" hangingPunct="1"/>
            <a:endParaRPr lang="en-US" smtClean="0"/>
          </a:p>
          <a:p>
            <a:pPr eaLnBrk="1" hangingPunct="1"/>
            <a:r>
              <a:rPr lang="en-US" smtClean="0"/>
              <a:t>Caption: </a:t>
            </a:r>
          </a:p>
          <a:p>
            <a:pPr eaLnBrk="1" hangingPunct="1"/>
            <a:r>
              <a:rPr lang="en-US" smtClean="0"/>
              <a:t>Cultural geographers P. Karan and Cotton Mather found four cultural areas in the rugged Himalayan region of Bhutan, Nepal, and northern India. Variations among the four groups were found in painting, dance, and other folk customs.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TextEdit="1"/>
          </p:cNvSpPr>
          <p:nvPr>
            <p:ph type="sldImg"/>
          </p:nvPr>
        </p:nvSpPr>
        <p:spPr bwMode="auto">
          <a:noFill/>
          <a:ln>
            <a:solidFill>
              <a:srgbClr val="000000"/>
            </a:solidFill>
            <a:miter lim="800000"/>
            <a:headEnd/>
            <a:tailEnd/>
          </a:ln>
        </p:spPr>
      </p:sp>
      <p:sp>
        <p:nvSpPr>
          <p:cNvPr id="2560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04-07</a:t>
            </a:r>
          </a:p>
          <a:p>
            <a:pPr eaLnBrk="1" hangingPunct="1"/>
            <a:endParaRPr lang="en-US" smtClean="0"/>
          </a:p>
          <a:p>
            <a:pPr eaLnBrk="1" hangingPunct="1"/>
            <a:r>
              <a:rPr lang="en-US" smtClean="0"/>
              <a:t>Title: </a:t>
            </a:r>
          </a:p>
          <a:p>
            <a:pPr eaLnBrk="1" hangingPunct="1"/>
            <a:r>
              <a:rPr lang="en-US" smtClean="0"/>
              <a:t>Houses of Lao people in northern Laos. </a:t>
            </a:r>
          </a:p>
          <a:p>
            <a:pPr eaLnBrk="1" hangingPunct="1"/>
            <a:endParaRPr lang="en-US" smtClean="0"/>
          </a:p>
          <a:p>
            <a:pPr eaLnBrk="1" hangingPunct="1"/>
            <a:r>
              <a:rPr lang="en-US" smtClean="0"/>
              <a:t>Caption: </a:t>
            </a:r>
          </a:p>
          <a:p>
            <a:pPr eaLnBrk="1" hangingPunct="1"/>
            <a:r>
              <a:rPr lang="en-US" smtClean="0"/>
              <a:t>The fronts of Lao houses, such as those in the village of Muang Nan, Laos, face one another across a path, and the backs face each other at the rear. Their ridgepoles (the centerline of the roof) are set perpendicular to the path but parallel to a stream if one is nearby. Inside adjacent houses, people sleep in the orientation shown, so neighbors are head-to-head or feet-to-feet. (right) Houses of Yuan and Shan peoples in northern Thailand. In the village of Ban Mae Sakud, Thailand, the houses are not set in a straight line because of a belief that evil spirits move in straight lines. Ridgepoles parallel the path, and the heads of all sleeping persons point eastward.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TextEdit="1"/>
          </p:cNvSpPr>
          <p:nvPr>
            <p:ph type="sldImg"/>
          </p:nvPr>
        </p:nvSpPr>
        <p:spPr bwMode="auto">
          <a:noFill/>
          <a:ln>
            <a:solidFill>
              <a:srgbClr val="000000"/>
            </a:solidFill>
            <a:miter lim="800000"/>
            <a:headEnd/>
            <a:tailEnd/>
          </a:ln>
        </p:spPr>
      </p:sp>
      <p:sp>
        <p:nvSpPr>
          <p:cNvPr id="28674"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04-08</a:t>
            </a:r>
          </a:p>
          <a:p>
            <a:pPr eaLnBrk="1" hangingPunct="1"/>
            <a:endParaRPr lang="en-US" smtClean="0"/>
          </a:p>
          <a:p>
            <a:pPr eaLnBrk="1" hangingPunct="1"/>
            <a:r>
              <a:rPr lang="en-US" smtClean="0"/>
              <a:t>Title: </a:t>
            </a:r>
          </a:p>
          <a:p>
            <a:pPr eaLnBrk="1" hangingPunct="1"/>
            <a:r>
              <a:rPr lang="en-US" smtClean="0"/>
              <a:t>House types in four communities of western China.</a:t>
            </a:r>
          </a:p>
          <a:p>
            <a:pPr eaLnBrk="1" hangingPunct="1"/>
            <a:endParaRPr lang="en-US" smtClean="0"/>
          </a:p>
          <a:p>
            <a:pPr eaLnBrk="1" hangingPunct="1"/>
            <a:r>
              <a:rPr lang="en-US" smtClean="0"/>
              <a:t>Caption: </a:t>
            </a:r>
          </a:p>
          <a:p>
            <a:pPr eaLnBrk="1" hangingPunct="1"/>
            <a:r>
              <a:rPr lang="en-US" smtClean="0"/>
              <a:t>(upper left) Kashgar houses have second-floor open-air patios, where the residents can catch evening breezes. Poplar and fruit trees can be planted around the houses, because the village has a river that is constantly flowing rather than seasonal, as is the case in much of China's dry lands. These deciduous trees provide shade in the summer and openings for sunlight in the winter. (lower left) Turpan houses have small, open courtyards for social gatherings. Turpan is situated in a deep valley with relatively little open land, because much of the space is allocated to drying raisins. Second-story patios, which would use even less land, are avoided, because the village is subject to strong winds. (lower right) Yinchuan houses are built around large, open-air courtyards, which contain tall trees to provide shade. Most residents are Muslims, who regard courtyards as private spaces to be screened from outsiders. The adobe bricks are square or cubic rather than rectangular, as is the case in the other villages, though R. W. McColl found no reason for this distinctive custom. (upper right) Dunhuang houses are characterized by walled central courtyards, covered by an open-lattice grape arbor. The cover allows for the free movement of air but provides shade from the especially intense direct summer heat and light. Rather than the flat roofs characteristic of dry lands, houses in Dunhuang have sloped roofs, typical of wetter climates, so that rainfall can run off. The practice is apparently influenced by Dunhuang's relative proximity to the population centers of eastern China, where sloped roofs predominate.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04-08lt</a:t>
            </a:r>
          </a:p>
          <a:p>
            <a:pPr eaLnBrk="1" hangingPunct="1"/>
            <a:endParaRPr lang="en-US" smtClean="0"/>
          </a:p>
          <a:p>
            <a:pPr eaLnBrk="1" hangingPunct="1"/>
            <a:r>
              <a:rPr lang="en-US" smtClean="0"/>
              <a:t>Title: </a:t>
            </a:r>
          </a:p>
          <a:p>
            <a:pPr eaLnBrk="1" hangingPunct="1"/>
            <a:r>
              <a:rPr lang="en-US" smtClean="0"/>
              <a:t>House types in four communities of western China.</a:t>
            </a:r>
          </a:p>
          <a:p>
            <a:pPr eaLnBrk="1" hangingPunct="1"/>
            <a:endParaRPr lang="en-US" smtClean="0"/>
          </a:p>
          <a:p>
            <a:pPr eaLnBrk="1" hangingPunct="1"/>
            <a:r>
              <a:rPr lang="en-US" smtClean="0"/>
              <a:t>Caption: </a:t>
            </a:r>
          </a:p>
          <a:p>
            <a:pPr eaLnBrk="1" hangingPunct="1"/>
            <a:r>
              <a:rPr lang="en-US" smtClean="0"/>
              <a:t>Left top: Kashgar houses have second-floor open-air patios, where the residents can catch evening breezes. Poplar and fruit trees can be planted around the houses, because the village has a river that is constantly flowing rather than seasonal, as is the case in much of China's dry lands. These deciduous trees provide shade in the summer and openings for sunlight in the winter.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noFill/>
          <a:ln>
            <a:solidFill>
              <a:srgbClr val="000000"/>
            </a:solidFill>
            <a:miter lim="800000"/>
            <a:headEnd/>
            <a:tailEnd/>
          </a:ln>
        </p:spPr>
      </p:sp>
      <p:sp>
        <p:nvSpPr>
          <p:cNvPr id="33794"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04-09</a:t>
            </a:r>
          </a:p>
          <a:p>
            <a:pPr eaLnBrk="1" hangingPunct="1"/>
            <a:endParaRPr lang="en-US" smtClean="0"/>
          </a:p>
          <a:p>
            <a:pPr eaLnBrk="1" hangingPunct="1"/>
            <a:r>
              <a:rPr lang="en-US" smtClean="0"/>
              <a:t>Title: </a:t>
            </a:r>
          </a:p>
          <a:p>
            <a:pPr eaLnBrk="1" hangingPunct="1"/>
            <a:r>
              <a:rPr lang="en-US" smtClean="0"/>
              <a:t>Source areas of U.S. house types.</a:t>
            </a:r>
          </a:p>
          <a:p>
            <a:pPr eaLnBrk="1" hangingPunct="1"/>
            <a:endParaRPr lang="en-US" smtClean="0"/>
          </a:p>
          <a:p>
            <a:pPr eaLnBrk="1" hangingPunct="1"/>
            <a:r>
              <a:rPr lang="en-US" smtClean="0"/>
              <a:t>Caption: </a:t>
            </a:r>
          </a:p>
          <a:p>
            <a:pPr eaLnBrk="1" hangingPunct="1"/>
            <a:r>
              <a:rPr lang="en-US" smtClean="0"/>
              <a:t>According to Fred Kniffen, house types in the United States originated in three main source areas and diffused westward along different paths. These paths coincided with predominant routes taken by migrants from the East Coast toward the interior of the country.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smtClean="0"/>
              <a:t>Figure: 04-10</a:t>
            </a:r>
          </a:p>
          <a:p>
            <a:pPr eaLnBrk="1" hangingPunct="1"/>
            <a:endParaRPr lang="en-US" smtClean="0"/>
          </a:p>
          <a:p>
            <a:pPr eaLnBrk="1" hangingPunct="1"/>
            <a:r>
              <a:rPr lang="en-US" smtClean="0"/>
              <a:t>Title: </a:t>
            </a:r>
          </a:p>
          <a:p>
            <a:pPr eaLnBrk="1" hangingPunct="1"/>
            <a:r>
              <a:rPr lang="en-US" smtClean="0"/>
              <a:t>Diffusion of New England house types.</a:t>
            </a:r>
          </a:p>
          <a:p>
            <a:pPr eaLnBrk="1" hangingPunct="1"/>
            <a:endParaRPr lang="en-US" smtClean="0"/>
          </a:p>
          <a:p>
            <a:pPr eaLnBrk="1" hangingPunct="1"/>
            <a:r>
              <a:rPr lang="en-US" smtClean="0"/>
              <a:t>Caption: </a:t>
            </a:r>
          </a:p>
          <a:p>
            <a:pPr eaLnBrk="1" hangingPunct="1"/>
            <a:r>
              <a:rPr lang="en-US" smtClean="0"/>
              <a:t>Fred Kniffen suggests that these four major house types were popular in New England at various times during the eighteenth and early nineteenth centuries. As settlers migrated, they carried memories of familiar house types with them and built similar structures on the frontier. Thus New Englanders were most likely to build houses like the yellow one when they began to migrate to upstate New York in the 1790s, because that was the predominant house type they knew. During the 1800s, when New Englanders began to migrate farther westward to Ohio and Michigan, they built the type of house typical in New England at that time, shown here in yellow.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95EA470-4A0B-41E0-BD4D-EB2154F102AB}" type="datetimeFigureOut">
              <a:rPr lang="en-US"/>
              <a:pPr>
                <a:defRPr/>
              </a:pPr>
              <a:t>12/2/2009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0CA94A-D71D-413E-AE6B-A448EA6CA73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B08120-0F67-41D6-A26C-B28FEB50C3BB}" type="datetimeFigureOut">
              <a:rPr lang="en-US"/>
              <a:pPr>
                <a:defRPr/>
              </a:pPr>
              <a:t>12/2/2009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42613C1-FDD2-4DDD-BB05-DF6DC7C86AD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FB4255E-3104-4B11-B686-A9B1E0CB9321}" type="datetimeFigureOut">
              <a:rPr lang="en-US"/>
              <a:pPr>
                <a:defRPr/>
              </a:pPr>
              <a:t>12/2/2009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1C18DE-0436-4F8B-A10A-99C73C2C4FA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3F406CE-4078-48D5-AC9C-A8CF61DEC524}" type="datetimeFigureOut">
              <a:rPr lang="en-US"/>
              <a:pPr>
                <a:defRPr/>
              </a:pPr>
              <a:t>12/2/2009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12BCD44-9E1D-4944-9F7F-D147117A5D7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CA38BD5-6300-46CA-BEBF-A4996F06E6FD}" type="datetimeFigureOut">
              <a:rPr lang="en-US"/>
              <a:pPr>
                <a:defRPr/>
              </a:pPr>
              <a:t>12/2/2009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46DEE7D-2A29-4E93-8FC6-EDCC783550F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9D944CB-AB45-409C-8E60-36A36F909A2E}" type="datetimeFigureOut">
              <a:rPr lang="en-US"/>
              <a:pPr>
                <a:defRPr/>
              </a:pPr>
              <a:t>12/2/2009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057B626-AD7B-4A58-8747-9EE1D2B12FA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4A6C1E9-992F-4608-9600-3749CF73A6FC}" type="datetimeFigureOut">
              <a:rPr lang="en-US"/>
              <a:pPr>
                <a:defRPr/>
              </a:pPr>
              <a:t>12/2/2009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326DE4-065F-42EC-8296-6BE31194653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E630AD4-58ED-45DB-A9BB-24F3F543F4B6}" type="datetimeFigureOut">
              <a:rPr lang="en-US"/>
              <a:pPr>
                <a:defRPr/>
              </a:pPr>
              <a:t>12/2/2009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F99B026-9F5C-4D6D-8CCD-D234342188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C73CDC2-7DC0-4933-A6EA-EA4A2B90DE05}" type="datetimeFigureOut">
              <a:rPr lang="en-US"/>
              <a:pPr>
                <a:defRPr/>
              </a:pPr>
              <a:t>12/2/2009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0AD3AB-67BA-44C3-9056-02A6951CF91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AC349D5-9747-48DE-A677-3465809114EE}" type="datetimeFigureOut">
              <a:rPr lang="en-US"/>
              <a:pPr>
                <a:defRPr/>
              </a:pPr>
              <a:t>12/2/2009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9F1769-D62F-427F-B3F8-F625F66A5BB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EE7AAB1-F7C9-41FC-B518-B050973D7F00}" type="datetimeFigureOut">
              <a:rPr lang="en-US"/>
              <a:pPr>
                <a:defRPr/>
              </a:pPr>
              <a:t>12/2/2009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2DE6F9-10BF-4A44-AB01-4A7CDC2B44F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0FC92-5975-4FD3-A893-DCE6CB916D96}" type="datetimeFigureOut">
              <a:rPr lang="en-US"/>
              <a:pPr>
                <a:defRPr/>
              </a:pPr>
              <a:t>12/2/2009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41FCE0E-B38A-4C08-B25C-32C2420E39C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81000"/>
            <a:ext cx="3886200" cy="3219450"/>
          </a:xfrm>
        </p:spPr>
        <p:txBody>
          <a:bodyPr>
            <a:normAutofit/>
          </a:bodyPr>
          <a:lstStyle/>
          <a:p>
            <a:pPr eaLnBrk="1" hangingPunct="1">
              <a:defRPr/>
            </a:pPr>
            <a:r>
              <a:rPr lang="en-US" b="1" smtClean="0">
                <a:effectLst>
                  <a:outerShdw blurRad="38100" dist="38100" dir="2700000" algn="tl">
                    <a:srgbClr val="C0C0C0"/>
                  </a:outerShdw>
                </a:effectLst>
                <a:latin typeface="Arial" charset="0"/>
                <a:cs typeface="Arial" charset="0"/>
              </a:rPr>
              <a:t>Why is folk culture clustered?</a:t>
            </a:r>
          </a:p>
        </p:txBody>
      </p:sp>
      <p:sp>
        <p:nvSpPr>
          <p:cNvPr id="14338" name="Subtitle 2"/>
          <p:cNvSpPr>
            <a:spLocks noGrp="1"/>
          </p:cNvSpPr>
          <p:nvPr>
            <p:ph type="subTitle" idx="1"/>
          </p:nvPr>
        </p:nvSpPr>
        <p:spPr>
          <a:xfrm>
            <a:off x="381000" y="1143000"/>
            <a:ext cx="4114800" cy="2971800"/>
          </a:xfrm>
        </p:spPr>
        <p:txBody>
          <a:bodyPr/>
          <a:lstStyle/>
          <a:p>
            <a:pPr eaLnBrk="1" hangingPunct="1"/>
            <a:r>
              <a:rPr lang="en-US" smtClean="0">
                <a:solidFill>
                  <a:srgbClr val="898989"/>
                </a:solidFill>
              </a:rPr>
              <a:t>Ch. 4 Key Issue 2</a:t>
            </a:r>
          </a:p>
          <a:p>
            <a:pPr eaLnBrk="1" hangingPunct="1">
              <a:buFontTx/>
              <a:buChar char="-"/>
            </a:pPr>
            <a:r>
              <a:rPr lang="en-US" smtClean="0">
                <a:solidFill>
                  <a:srgbClr val="898989"/>
                </a:solidFill>
              </a:rPr>
              <a:t>Isolation promotes cultural diversity</a:t>
            </a:r>
          </a:p>
          <a:p>
            <a:pPr eaLnBrk="1" hangingPunct="1">
              <a:buFontTx/>
              <a:buChar char="-"/>
            </a:pPr>
            <a:r>
              <a:rPr lang="en-US" smtClean="0">
                <a:solidFill>
                  <a:srgbClr val="898989"/>
                </a:solidFill>
              </a:rPr>
              <a:t>Influence of the physical environment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algn="l" eaLnBrk="1" hangingPunct="1"/>
            <a:r>
              <a:rPr lang="en-US" sz="3200" smtClean="0"/>
              <a:t>Isolation Promotes Cultural Diversity (p. 120)</a:t>
            </a:r>
            <a:br>
              <a:rPr lang="en-US" sz="3200" smtClean="0"/>
            </a:br>
            <a:r>
              <a:rPr lang="en-US" sz="3200" smtClean="0"/>
              <a:t>- Himalayan Art</a:t>
            </a:r>
          </a:p>
        </p:txBody>
      </p:sp>
      <p:sp>
        <p:nvSpPr>
          <p:cNvPr id="15362" name="Content Placeholder 5"/>
          <p:cNvSpPr>
            <a:spLocks noGrp="1"/>
          </p:cNvSpPr>
          <p:nvPr>
            <p:ph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04_04"/>
          <p:cNvPicPr>
            <a:picLocks noChangeAspect="1" noChangeArrowheads="1"/>
          </p:cNvPicPr>
          <p:nvPr/>
        </p:nvPicPr>
        <p:blipFill>
          <a:blip r:embed="rId3"/>
          <a:srcRect/>
          <a:stretch>
            <a:fillRect/>
          </a:stretch>
        </p:blipFill>
        <p:spPr bwMode="auto">
          <a:xfrm>
            <a:off x="1588" y="1171575"/>
            <a:ext cx="9134475" cy="451643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z="3200" b="1" smtClean="0"/>
              <a:t>Influence of the Physical Environment (p. 120)</a:t>
            </a:r>
          </a:p>
        </p:txBody>
      </p:sp>
      <p:sp>
        <p:nvSpPr>
          <p:cNvPr id="18434" name="Content Placeholder 2"/>
          <p:cNvSpPr>
            <a:spLocks noGrp="1"/>
          </p:cNvSpPr>
          <p:nvPr>
            <p:ph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p:txBody>
          <a:bodyPr/>
          <a:lstStyle/>
          <a:p>
            <a:pPr eaLnBrk="1" hangingPunct="1"/>
            <a:r>
              <a:rPr lang="en-US" sz="3200" b="1" smtClean="0"/>
              <a:t>Influence of the Physical Environment (p. 121)</a:t>
            </a:r>
            <a:br>
              <a:rPr lang="en-US" sz="3200" b="1" smtClean="0"/>
            </a:br>
            <a:r>
              <a:rPr lang="en-US" sz="3200" b="1" i="1" smtClean="0"/>
              <a:t>Distinctive Food Preferences</a:t>
            </a:r>
            <a:endParaRPr lang="en-US" sz="3200" b="1" smtClean="0"/>
          </a:p>
        </p:txBody>
      </p:sp>
      <p:sp>
        <p:nvSpPr>
          <p:cNvPr id="19458" name="Rectangle 3"/>
          <p:cNvSpPr>
            <a:spLocks noGrp="1"/>
          </p:cNvSpPr>
          <p:nvPr>
            <p:ph type="body" idx="1"/>
          </p:nvPr>
        </p:nvSpPr>
        <p:spPr/>
        <p:txBody>
          <a:bodyPr/>
          <a:lstStyle/>
          <a:p>
            <a:pPr eaLnBrk="1" hangingPunct="1"/>
            <a:r>
              <a:rPr lang="en-US" smtClean="0"/>
              <a:t>Environment: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p:txBody>
          <a:bodyPr/>
          <a:lstStyle/>
          <a:p>
            <a:pPr algn="l" eaLnBrk="1" hangingPunct="1"/>
            <a:r>
              <a:rPr lang="en-US" sz="2800" b="1" smtClean="0"/>
              <a:t>Food Diversity in Transylvania (region in Romania):</a:t>
            </a:r>
          </a:p>
        </p:txBody>
      </p:sp>
      <p:sp>
        <p:nvSpPr>
          <p:cNvPr id="20482" name="Rectangle 3"/>
          <p:cNvSpPr>
            <a:spLocks noGrp="1"/>
          </p:cNvSpPr>
          <p:nvPr>
            <p:ph type="body" idx="1"/>
          </p:nvPr>
        </p:nvSpPr>
        <p:spPr/>
        <p:txBody>
          <a:bodyPr/>
          <a:lstStyle/>
          <a:p>
            <a:pPr eaLnBrk="1" hangingPunct="1"/>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pPr algn="l" eaLnBrk="1" hangingPunct="1"/>
            <a:r>
              <a:rPr lang="en-US" sz="2800" b="1" smtClean="0"/>
              <a:t>Food Attractions and Taboos:</a:t>
            </a:r>
          </a:p>
        </p:txBody>
      </p:sp>
      <p:sp>
        <p:nvSpPr>
          <p:cNvPr id="21506" name="Rectangle 3"/>
          <p:cNvSpPr>
            <a:spLocks noGrp="1"/>
          </p:cNvSpPr>
          <p:nvPr>
            <p:ph type="body" idx="1"/>
          </p:nvPr>
        </p:nvSpPr>
        <p:spPr/>
        <p:txBody>
          <a:bodyPr/>
          <a:lstStyle/>
          <a:p>
            <a:pPr eaLnBrk="1" hangingPunct="1"/>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r>
              <a:rPr lang="en-US" sz="2800" b="1" smtClean="0"/>
              <a:t>Folk Housing (p. 124)</a:t>
            </a:r>
            <a:br>
              <a:rPr lang="en-US" sz="2800" b="1" smtClean="0"/>
            </a:br>
            <a:endParaRPr lang="en-US" sz="2800" b="1" smtClean="0"/>
          </a:p>
        </p:txBody>
      </p:sp>
      <p:sp>
        <p:nvSpPr>
          <p:cNvPr id="22530" name="Rectangle 3"/>
          <p:cNvSpPr>
            <a:spLocks noGrp="1"/>
          </p:cNvSpPr>
          <p:nvPr>
            <p:ph type="body" idx="1"/>
          </p:nvPr>
        </p:nvSpPr>
        <p:spPr/>
        <p:txBody>
          <a:bodyPr/>
          <a:lstStyle/>
          <a:p>
            <a:pPr eaLnBrk="1" hangingPunct="1">
              <a:buFont typeface="Arial" charset="0"/>
              <a:buNone/>
            </a:pP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p:txBody>
          <a:bodyPr/>
          <a:lstStyle/>
          <a:p>
            <a:pPr algn="l"/>
            <a:r>
              <a:rPr lang="en-US" sz="2800" b="1" smtClean="0"/>
              <a:t>Distinctive Building Materials:</a:t>
            </a:r>
          </a:p>
        </p:txBody>
      </p:sp>
      <p:sp>
        <p:nvSpPr>
          <p:cNvPr id="36867" name="Rectangle 3"/>
          <p:cNvSpPr>
            <a:spLocks noGrp="1"/>
          </p:cNvSpPr>
          <p:nvPr>
            <p:ph type="body" idx="1"/>
          </p:nvPr>
        </p:nvSpPr>
        <p:spPr/>
        <p:txBody>
          <a:bodyPr/>
          <a:lstStyle/>
          <a:p>
            <a:pPr>
              <a:buFont typeface="Arial" charset="0"/>
              <a:buNone/>
            </a:pPr>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p:txBody>
          <a:bodyPr/>
          <a:lstStyle/>
          <a:p>
            <a:pPr algn="l" eaLnBrk="1" hangingPunct="1"/>
            <a:r>
              <a:rPr lang="en-US" sz="2800" b="1" smtClean="0"/>
              <a:t>Distinctive House Form and Orientation:</a:t>
            </a:r>
          </a:p>
        </p:txBody>
      </p:sp>
      <p:sp>
        <p:nvSpPr>
          <p:cNvPr id="23554" name="Rectangle 3"/>
          <p:cNvSpPr>
            <a:spLocks noGrp="1"/>
          </p:cNvSpPr>
          <p:nvPr>
            <p:ph type="body" idx="1"/>
          </p:nvPr>
        </p:nvSpPr>
        <p:spPr/>
        <p:txBody>
          <a:bodyPr/>
          <a:lstStyle/>
          <a:p>
            <a:pPr eaLnBrk="1" hangingPunct="1">
              <a:buFont typeface="Arial" charset="0"/>
              <a:buNone/>
            </a:pPr>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04_07"/>
          <p:cNvPicPr>
            <a:picLocks noChangeAspect="1" noChangeArrowheads="1"/>
          </p:cNvPicPr>
          <p:nvPr/>
        </p:nvPicPr>
        <p:blipFill>
          <a:blip r:embed="rId3"/>
          <a:srcRect/>
          <a:stretch>
            <a:fillRect/>
          </a:stretch>
        </p:blipFill>
        <p:spPr bwMode="auto">
          <a:xfrm>
            <a:off x="1588" y="1246188"/>
            <a:ext cx="9134475" cy="436721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pPr algn="l" eaLnBrk="1" hangingPunct="1"/>
            <a:r>
              <a:rPr lang="en-US" sz="2800" b="1" smtClean="0"/>
              <a:t>Housing and Environment:</a:t>
            </a:r>
          </a:p>
        </p:txBody>
      </p:sp>
      <p:sp>
        <p:nvSpPr>
          <p:cNvPr id="26626" name="Rectangle 3"/>
          <p:cNvSpPr>
            <a:spLocks noGrp="1"/>
          </p:cNvSpPr>
          <p:nvPr>
            <p:ph type="body" idx="1"/>
          </p:nvPr>
        </p:nvSpPr>
        <p:spPr/>
        <p:txBody>
          <a:bodyPr/>
          <a:lstStyle/>
          <a:p>
            <a:pPr eaLnBrk="1" hangingPunct="1">
              <a:buFont typeface="Arial" charset="0"/>
              <a:buNone/>
            </a:pPr>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04_08"/>
          <p:cNvPicPr>
            <a:picLocks noChangeAspect="1" noChangeArrowheads="1"/>
          </p:cNvPicPr>
          <p:nvPr/>
        </p:nvPicPr>
        <p:blipFill>
          <a:blip r:embed="rId3"/>
          <a:srcRect/>
          <a:stretch>
            <a:fillRect/>
          </a:stretch>
        </p:blipFill>
        <p:spPr bwMode="auto">
          <a:xfrm>
            <a:off x="1588" y="952500"/>
            <a:ext cx="9134475" cy="495458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p:txBody>
          <a:bodyPr/>
          <a:lstStyle/>
          <a:p>
            <a:pPr eaLnBrk="1" hangingPunct="1"/>
            <a:r>
              <a:rPr lang="en-US" b="1" smtClean="0"/>
              <a:t>U.S. Folk House Forms (p.125)</a:t>
            </a:r>
          </a:p>
        </p:txBody>
      </p:sp>
      <p:sp>
        <p:nvSpPr>
          <p:cNvPr id="29698" name="Rectangle 3"/>
          <p:cNvSpPr>
            <a:spLocks noGrp="1"/>
          </p:cNvSpPr>
          <p:nvPr>
            <p:ph type="body" idx="1"/>
          </p:nvPr>
        </p:nvSpPr>
        <p:spPr/>
        <p:txBody>
          <a:bodyPr/>
          <a:lstStyle/>
          <a:p>
            <a:pPr eaLnBrk="1" hangingPunct="1"/>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descr="04_08lt"/>
          <p:cNvPicPr>
            <a:picLocks noChangeAspect="1" noChangeArrowheads="1"/>
          </p:cNvPicPr>
          <p:nvPr/>
        </p:nvPicPr>
        <p:blipFill>
          <a:blip r:embed="rId3"/>
          <a:srcRect/>
          <a:stretch>
            <a:fillRect/>
          </a:stretch>
        </p:blipFill>
        <p:spPr bwMode="auto">
          <a:xfrm>
            <a:off x="266700" y="1588"/>
            <a:ext cx="8602663"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04_09"/>
          <p:cNvPicPr>
            <a:picLocks noChangeAspect="1" noChangeArrowheads="1"/>
          </p:cNvPicPr>
          <p:nvPr/>
        </p:nvPicPr>
        <p:blipFill>
          <a:blip r:embed="rId3"/>
          <a:srcRect/>
          <a:stretch>
            <a:fillRect/>
          </a:stretch>
        </p:blipFill>
        <p:spPr bwMode="auto">
          <a:xfrm>
            <a:off x="1873250" y="1588"/>
            <a:ext cx="5389563"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descr="04_10"/>
          <p:cNvPicPr>
            <a:picLocks noChangeAspect="1" noChangeArrowheads="1"/>
          </p:cNvPicPr>
          <p:nvPr/>
        </p:nvPicPr>
        <p:blipFill>
          <a:blip r:embed="rId3"/>
          <a:srcRect/>
          <a:stretch>
            <a:fillRect/>
          </a:stretch>
        </p:blipFill>
        <p:spPr bwMode="auto">
          <a:xfrm>
            <a:off x="2344738" y="1588"/>
            <a:ext cx="4446587" cy="6858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765</Words>
  <Application>Microsoft Office PowerPoint</Application>
  <PresentationFormat>On-screen Show (4:3)</PresentationFormat>
  <Paragraphs>57</Paragraphs>
  <Slides>17</Slides>
  <Notes>6</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17</vt:i4>
      </vt:variant>
    </vt:vector>
  </HeadingPairs>
  <TitlesOfParts>
    <vt:vector size="20" baseType="lpstr">
      <vt:lpstr>Arial</vt:lpstr>
      <vt:lpstr>Calibri</vt:lpstr>
      <vt:lpstr>Office Theme</vt:lpstr>
      <vt:lpstr>Why is folk culture clustered?</vt:lpstr>
      <vt:lpstr>Isolation Promotes Cultural Diversity (p. 120) - Himalayan Art</vt:lpstr>
      <vt:lpstr>Slide 3</vt:lpstr>
      <vt:lpstr>Influence of the Physical Environment (p. 120)</vt:lpstr>
      <vt:lpstr>Influence of the Physical Environment (p. 121) Distinctive Food Preferences</vt:lpstr>
      <vt:lpstr>Food Diversity in Transylvania (region in Romania):</vt:lpstr>
      <vt:lpstr>Food Attractions and Taboos:</vt:lpstr>
      <vt:lpstr>Folk Housing (p. 124) </vt:lpstr>
      <vt:lpstr>Distinctive Building Materials:</vt:lpstr>
      <vt:lpstr>Distinctive House Form and Orientation:</vt:lpstr>
      <vt:lpstr>Slide 11</vt:lpstr>
      <vt:lpstr>Housing and Environment:</vt:lpstr>
      <vt:lpstr>Slide 13</vt:lpstr>
      <vt:lpstr>U.S. Folk House Forms (p.125)</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 folk and popular cultures originate and diffuse?</dc:title>
  <dc:creator>Heather</dc:creator>
  <cp:lastModifiedBy>Duenise L. Shute</cp:lastModifiedBy>
  <cp:revision>6</cp:revision>
  <dcterms:created xsi:type="dcterms:W3CDTF">2009-12-01T02:15:57Z</dcterms:created>
  <dcterms:modified xsi:type="dcterms:W3CDTF">2009-12-02T23:31:06Z</dcterms:modified>
</cp:coreProperties>
</file>