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Default Extension="mp4" ContentType="video/unknown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9" r:id="rId2"/>
    <p:sldId id="270" r:id="rId3"/>
    <p:sldId id="267" r:id="rId4"/>
    <p:sldId id="258" r:id="rId5"/>
    <p:sldId id="256" r:id="rId6"/>
    <p:sldId id="257" r:id="rId7"/>
    <p:sldId id="261" r:id="rId8"/>
    <p:sldId id="260" r:id="rId9"/>
    <p:sldId id="259" r:id="rId10"/>
    <p:sldId id="262" r:id="rId11"/>
    <p:sldId id="263" r:id="rId12"/>
    <p:sldId id="264" r:id="rId13"/>
    <p:sldId id="268" r:id="rId14"/>
    <p:sldId id="266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1" d="100"/>
          <a:sy n="81" d="100"/>
        </p:scale>
        <p:origin x="-144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52426" y="2895600"/>
            <a:ext cx="4572000" cy="1368798"/>
          </a:xfrm>
        </p:spPr>
        <p:txBody>
          <a:bodyPr>
            <a:normAutofit/>
          </a:bodyPr>
          <a:lstStyle>
            <a:lvl1pPr marL="0" indent="0" algn="l">
              <a:buNone/>
              <a:defRPr sz="2000" b="0" i="1" cap="none" spc="12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0" y="4743451"/>
            <a:ext cx="9144000" cy="2114550"/>
          </a:xfrm>
          <a:prstGeom prst="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0" y="4714875"/>
            <a:ext cx="9144000" cy="1588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Date Placeholder 2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10F49-FDEF-4F38-9D84-8989B2BEEB70}" type="datetimeFigureOut">
              <a:rPr lang="en-US" smtClean="0"/>
              <a:t>12/13/2012</a:t>
            </a:fld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C42291E-04C1-41C5-8955-2BDCAF0CE729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52426" y="457200"/>
            <a:ext cx="7680960" cy="2438399"/>
          </a:xfrm>
        </p:spPr>
        <p:txBody>
          <a:bodyPr>
            <a:normAutofit/>
          </a:bodyPr>
          <a:lstStyle>
            <a:lvl1pPr>
              <a:spcBef>
                <a:spcPts val="0"/>
              </a:spcBef>
              <a:defRPr kumimoji="0" lang="en-US" sz="6000" b="1" i="0" u="none" strike="noStrike" kern="1200" cap="none" spc="0" normalizeH="0" baseline="0" noProof="0" smtClean="0">
                <a:ln>
                  <a:noFill/>
                </a:ln>
                <a:gradFill>
                  <a:gsLst>
                    <a:gs pos="0">
                      <a:schemeClr val="tx1">
                        <a:alpha val="92000"/>
                      </a:schemeClr>
                    </a:gs>
                    <a:gs pos="45000">
                      <a:schemeClr val="tx1">
                        <a:alpha val="51000"/>
                      </a:schemeClr>
                    </a:gs>
                    <a:gs pos="100000">
                      <a:schemeClr val="tx1"/>
                    </a:gs>
                  </a:gsLst>
                  <a:lin ang="3600000" scaled="0"/>
                </a:gradFill>
                <a:effectLst/>
                <a:uLnTx/>
                <a:uFillTx/>
                <a:latin typeface="+mj-lt"/>
                <a:ea typeface="+mj-ea"/>
                <a:cs typeface="Tunga" pitchFamily="2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Content Placeholder 30"/>
          <p:cNvSpPr>
            <a:spLocks noGrp="1"/>
          </p:cNvSpPr>
          <p:nvPr>
            <p:ph sz="quarter" idx="13"/>
          </p:nvPr>
        </p:nvSpPr>
        <p:spPr>
          <a:xfrm>
            <a:off x="352426" y="1463040"/>
            <a:ext cx="7680960" cy="4724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1AB10F49-FDEF-4F38-9D84-8989B2BEEB70}" type="datetimeFigureOut">
              <a:rPr lang="en-US" smtClean="0"/>
              <a:t>12/13/2012</a:t>
            </a:fld>
            <a:endParaRPr lang="en-US"/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9C42291E-04C1-41C5-8955-2BDCAF0CE729}" type="slidenum">
              <a:rPr lang="en-US" smtClean="0"/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Subtitle 2"/>
          <p:cNvSpPr>
            <a:spLocks noGrp="1"/>
          </p:cNvSpPr>
          <p:nvPr>
            <p:ph type="subTitle" idx="1"/>
          </p:nvPr>
        </p:nvSpPr>
        <p:spPr>
          <a:xfrm>
            <a:off x="352426" y="4003302"/>
            <a:ext cx="4572000" cy="1178298"/>
          </a:xfrm>
        </p:spPr>
        <p:txBody>
          <a:bodyPr>
            <a:normAutofit/>
          </a:bodyPr>
          <a:lstStyle>
            <a:lvl1pPr marL="0" indent="0" algn="l">
              <a:buNone/>
              <a:defRPr sz="2000" b="0" i="1" cap="none" spc="12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10F49-FDEF-4F38-9D84-8989B2BEEB70}" type="datetimeFigureOut">
              <a:rPr lang="en-US" smtClean="0"/>
              <a:t>12/13/2012</a:t>
            </a:fld>
            <a:endParaRPr lang="en-US"/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C42291E-04C1-41C5-8955-2BDCAF0CE729}" type="slidenum">
              <a:rPr lang="en-US" smtClean="0"/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0" y="0"/>
            <a:ext cx="9144000" cy="1828800"/>
          </a:xfrm>
          <a:prstGeom prst="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-4439" y="1828800"/>
            <a:ext cx="9144000" cy="1588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itle 13"/>
          <p:cNvSpPr>
            <a:spLocks noGrp="1"/>
          </p:cNvSpPr>
          <p:nvPr>
            <p:ph type="title"/>
          </p:nvPr>
        </p:nvSpPr>
        <p:spPr>
          <a:xfrm>
            <a:off x="354366" y="1990078"/>
            <a:ext cx="8439912" cy="1984248"/>
          </a:xfrm>
        </p:spPr>
        <p:txBody>
          <a:bodyPr>
            <a:noAutofit/>
          </a:bodyPr>
          <a:lstStyle>
            <a:lvl1pPr>
              <a:defRPr kumimoji="0" lang="en-US" sz="6000" b="1" i="0" u="none" strike="noStrike" kern="1200" cap="none" spc="0" normalizeH="0" baseline="0" noProof="0" dirty="0" smtClean="0">
                <a:ln>
                  <a:noFill/>
                </a:ln>
                <a:gradFill>
                  <a:gsLst>
                    <a:gs pos="0">
                      <a:schemeClr val="tx1">
                        <a:alpha val="92000"/>
                      </a:schemeClr>
                    </a:gs>
                    <a:gs pos="45000">
                      <a:schemeClr val="tx1">
                        <a:alpha val="51000"/>
                      </a:schemeClr>
                    </a:gs>
                    <a:gs pos="100000">
                      <a:schemeClr val="tx1"/>
                    </a:gs>
                  </a:gsLst>
                  <a:lin ang="3600000" scaled="0"/>
                </a:gradFill>
                <a:effectLst/>
                <a:uLnTx/>
                <a:uFillTx/>
                <a:latin typeface="+mj-lt"/>
                <a:ea typeface="+mj-ea"/>
                <a:cs typeface="Tunga" pitchFamily="2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Content Placeholder 11"/>
          <p:cNvSpPr>
            <a:spLocks noGrp="1"/>
          </p:cNvSpPr>
          <p:nvPr>
            <p:ph sz="quarter" idx="14"/>
          </p:nvPr>
        </p:nvSpPr>
        <p:spPr>
          <a:xfrm>
            <a:off x="4901184" y="1463040"/>
            <a:ext cx="3886200" cy="4288536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8" name="Content Placeholder 30"/>
          <p:cNvSpPr>
            <a:spLocks noGrp="1"/>
          </p:cNvSpPr>
          <p:nvPr>
            <p:ph sz="quarter" idx="13"/>
          </p:nvPr>
        </p:nvSpPr>
        <p:spPr>
          <a:xfrm>
            <a:off x="352426" y="1463040"/>
            <a:ext cx="3886200" cy="4288536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7" name="Title 2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1AB10F49-FDEF-4F38-9D84-8989B2BEEB70}" type="datetimeFigureOut">
              <a:rPr lang="en-US" smtClean="0"/>
              <a:t>12/13/2012</a:t>
            </a:fld>
            <a:endParaRPr lang="en-US"/>
          </a:p>
        </p:txBody>
      </p:sp>
      <p:sp>
        <p:nvSpPr>
          <p:cNvPr id="25" name="Slide Number Placeholder 24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C42291E-04C1-41C5-8955-2BDCAF0CE729}" type="slidenum">
              <a:rPr lang="en-US" smtClean="0"/>
              <a:t>‹#›</a:t>
            </a:fld>
            <a:endParaRPr lang="en-US"/>
          </a:p>
        </p:txBody>
      </p:sp>
      <p:sp>
        <p:nvSpPr>
          <p:cNvPr id="26" name="Footer Placeholder 25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 Placeholder 3"/>
          <p:cNvSpPr>
            <a:spLocks noGrp="1"/>
          </p:cNvSpPr>
          <p:nvPr>
            <p:ph type="body" sz="half" idx="2"/>
          </p:nvPr>
        </p:nvSpPr>
        <p:spPr>
          <a:xfrm>
            <a:off x="352426" y="1463040"/>
            <a:ext cx="3886200" cy="509587"/>
          </a:xfrm>
        </p:spPr>
        <p:txBody>
          <a:bodyPr>
            <a:normAutofit/>
          </a:bodyPr>
          <a:lstStyle>
            <a:lvl1pPr marL="0" indent="0">
              <a:buNone/>
              <a:defRPr sz="2000" b="0" i="1" spc="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5"/>
          </p:nvPr>
        </p:nvSpPr>
        <p:spPr>
          <a:xfrm>
            <a:off x="4900613" y="1463040"/>
            <a:ext cx="3886200" cy="509587"/>
          </a:xfrm>
        </p:spPr>
        <p:txBody>
          <a:bodyPr>
            <a:normAutofit/>
          </a:bodyPr>
          <a:lstStyle>
            <a:lvl1pPr marL="0" indent="0">
              <a:buNone/>
              <a:defRPr sz="2000" b="0" i="1" spc="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Content Placeholder 11"/>
          <p:cNvSpPr>
            <a:spLocks noGrp="1"/>
          </p:cNvSpPr>
          <p:nvPr>
            <p:ph sz="quarter" idx="14"/>
          </p:nvPr>
        </p:nvSpPr>
        <p:spPr>
          <a:xfrm>
            <a:off x="4900613" y="2011680"/>
            <a:ext cx="3886200" cy="373684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8" name="Content Placeholder 30"/>
          <p:cNvSpPr>
            <a:spLocks noGrp="1"/>
          </p:cNvSpPr>
          <p:nvPr>
            <p:ph sz="quarter" idx="13"/>
          </p:nvPr>
        </p:nvSpPr>
        <p:spPr>
          <a:xfrm>
            <a:off x="352426" y="2011680"/>
            <a:ext cx="3886200" cy="373684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30" name="Title 2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1AB10F49-FDEF-4F38-9D84-8989B2BEEB70}" type="datetimeFigureOut">
              <a:rPr lang="en-US" smtClean="0"/>
              <a:t>12/13/2012</a:t>
            </a:fld>
            <a:endParaRPr lang="en-US"/>
          </a:p>
        </p:txBody>
      </p:sp>
      <p:sp>
        <p:nvSpPr>
          <p:cNvPr id="24" name="Slide Number Placeholder 23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9C42291E-04C1-41C5-8955-2BDCAF0CE729}" type="slidenum">
              <a:rPr lang="en-US" smtClean="0"/>
              <a:t>‹#›</a:t>
            </a:fld>
            <a:endParaRPr lang="en-US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10F49-FDEF-4F38-9D84-8989B2BEEB70}" type="datetimeFigureOut">
              <a:rPr lang="en-US" smtClean="0"/>
              <a:t>12/13/2012</a:t>
            </a:fld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C42291E-04C1-41C5-8955-2BDCAF0CE729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Title 1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10F49-FDEF-4F38-9D84-8989B2BEEB70}" type="datetimeFigureOut">
              <a:rPr lang="en-US" smtClean="0"/>
              <a:t>12/13/2012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C42291E-04C1-41C5-8955-2BDCAF0CE729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0" y="5734050"/>
            <a:ext cx="9144000" cy="1123950"/>
          </a:xfrm>
          <a:prstGeom prst="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2" name="Straight Connector 21"/>
          <p:cNvCxnSpPr/>
          <p:nvPr/>
        </p:nvCxnSpPr>
        <p:spPr>
          <a:xfrm>
            <a:off x="0" y="5695950"/>
            <a:ext cx="9144000" cy="1588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itle 2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2"/>
          </p:nvPr>
        </p:nvSpPr>
        <p:spPr>
          <a:xfrm>
            <a:off x="352426" y="1463040"/>
            <a:ext cx="3381375" cy="3967162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600" b="0" i="1" spc="0" baseline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Content Placeholder 11"/>
          <p:cNvSpPr>
            <a:spLocks noGrp="1"/>
          </p:cNvSpPr>
          <p:nvPr>
            <p:ph sz="quarter" idx="14"/>
          </p:nvPr>
        </p:nvSpPr>
        <p:spPr>
          <a:xfrm>
            <a:off x="4105275" y="1463040"/>
            <a:ext cx="4681538" cy="3968496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1AB10F49-FDEF-4F38-9D84-8989B2BEEB70}" type="datetimeFigureOut">
              <a:rPr lang="en-US" smtClean="0"/>
              <a:t>12/13/2012</a:t>
            </a:fld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C42291E-04C1-41C5-8955-2BDCAF0CE729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229224" y="0"/>
            <a:ext cx="3914775" cy="5657850"/>
          </a:xfrm>
        </p:spPr>
        <p:txBody>
          <a:bodyPr anchor="ctr" anchorCtr="0"/>
          <a:lstStyle>
            <a:lvl1pPr marL="0" indent="0" algn="ctr"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3"/>
          </p:nvPr>
        </p:nvSpPr>
        <p:spPr>
          <a:xfrm>
            <a:off x="352426" y="1600199"/>
            <a:ext cx="4572000" cy="3593237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spcBef>
                <a:spcPts val="0"/>
              </a:spcBef>
              <a:buNone/>
              <a:defRPr sz="1600" i="1">
                <a:solidFill>
                  <a:schemeClr val="tx1"/>
                </a:solidFill>
              </a:defRPr>
            </a:lvl1pPr>
            <a:lvl2pPr marL="171450" indent="1588">
              <a:buNone/>
              <a:defRPr>
                <a:solidFill>
                  <a:schemeClr val="bg2"/>
                </a:solidFill>
              </a:defRPr>
            </a:lvl2pPr>
            <a:lvl3pPr marL="344488" indent="6350">
              <a:buNone/>
              <a:defRPr>
                <a:solidFill>
                  <a:schemeClr val="bg2"/>
                </a:solidFill>
              </a:defRPr>
            </a:lvl3pPr>
            <a:lvl4pPr marL="515938" indent="3175">
              <a:buNone/>
              <a:defRPr>
                <a:solidFill>
                  <a:schemeClr val="bg2"/>
                </a:solidFill>
              </a:defRPr>
            </a:lvl4pPr>
            <a:lvl5pPr marL="688975" indent="-1588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0" y="5734050"/>
            <a:ext cx="9144000" cy="1123950"/>
          </a:xfrm>
          <a:prstGeom prst="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/>
          <p:cNvCxnSpPr/>
          <p:nvPr/>
        </p:nvCxnSpPr>
        <p:spPr>
          <a:xfrm>
            <a:off x="0" y="5695950"/>
            <a:ext cx="9144000" cy="1588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itle Placeholder 1"/>
          <p:cNvSpPr>
            <a:spLocks noGrp="1"/>
          </p:cNvSpPr>
          <p:nvPr>
            <p:ph type="title"/>
          </p:nvPr>
        </p:nvSpPr>
        <p:spPr>
          <a:xfrm>
            <a:off x="352425" y="275208"/>
            <a:ext cx="4572000" cy="1324992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1AB10F49-FDEF-4F38-9D84-8989B2BEEB70}" type="datetimeFigureOut">
              <a:rPr lang="en-US" smtClean="0"/>
              <a:t>12/13/2012</a:t>
            </a:fld>
            <a:endParaRPr lang="en-US"/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9C42291E-04C1-41C5-8955-2BDCAF0CE729}" type="slidenum">
              <a:rPr lang="en-US" smtClean="0"/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10F49-FDEF-4F38-9D84-8989B2BEEB70}" type="datetimeFigureOut">
              <a:rPr lang="en-US" smtClean="0"/>
              <a:t>12/13/2012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2291E-04C1-41C5-8955-2BDCAF0CE72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10F49-FDEF-4F38-9D84-8989B2BEEB70}" type="datetimeFigureOut">
              <a:rPr lang="en-US" smtClean="0"/>
              <a:t>12/13/2012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2291E-04C1-41C5-8955-2BDCAF0CE72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52426" y="228600"/>
            <a:ext cx="768096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2426" y="1463040"/>
            <a:ext cx="7680960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52426" y="6543676"/>
            <a:ext cx="1466850" cy="2476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="1">
                <a:solidFill>
                  <a:schemeClr val="tx1">
                    <a:alpha val="65000"/>
                  </a:schemeClr>
                </a:solidFill>
              </a:defRPr>
            </a:lvl1pPr>
          </a:lstStyle>
          <a:p>
            <a:fld id="{1AB10F49-FDEF-4F38-9D84-8989B2BEEB70}" type="datetimeFigureOut">
              <a:rPr lang="en-US" smtClean="0"/>
              <a:t>12/13/2012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809749" y="6543676"/>
            <a:ext cx="4086225" cy="2476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="1" i="1">
                <a:solidFill>
                  <a:schemeClr val="tx1">
                    <a:alpha val="6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6700" y="6543676"/>
            <a:ext cx="876300" cy="2476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="1">
                <a:solidFill>
                  <a:schemeClr val="tx1">
                    <a:alpha val="65000"/>
                  </a:schemeClr>
                </a:solidFill>
              </a:defRPr>
            </a:lvl1pPr>
          </a:lstStyle>
          <a:p>
            <a:fld id="{9C42291E-04C1-41C5-8955-2BDCAF0CE729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ts val="400"/>
        </a:spcBef>
        <a:buNone/>
        <a:defRPr sz="4000" b="0" kern="1200" cap="none" spc="0" baseline="0">
          <a:solidFill>
            <a:schemeClr val="tx1"/>
          </a:solidFill>
          <a:latin typeface="+mj-lt"/>
          <a:ea typeface="+mj-ea"/>
          <a:cs typeface="Tunga" pitchFamily="2"/>
        </a:defRPr>
      </a:lvl1pPr>
    </p:titleStyle>
    <p:bodyStyle>
      <a:lvl1pPr marL="0" indent="0" algn="l" defTabSz="914400" rtl="0" eaLnBrk="1" latinLnBrk="0" hangingPunct="1">
        <a:spcBef>
          <a:spcPts val="1200"/>
        </a:spcBef>
        <a:spcAft>
          <a:spcPts val="0"/>
        </a:spcAft>
        <a:buClr>
          <a:schemeClr val="accent5"/>
        </a:buClr>
        <a:buFont typeface="Arial" pitchFamily="34" charset="0"/>
        <a:buNone/>
        <a:defRPr sz="1800" b="0" i="0" kern="1200" cap="none" spc="30" baseline="0">
          <a:solidFill>
            <a:schemeClr val="tx1"/>
          </a:solidFill>
          <a:latin typeface="+mn-lt"/>
          <a:ea typeface="+mn-ea"/>
          <a:cs typeface="Tahoma" pitchFamily="34" charset="0"/>
        </a:defRPr>
      </a:lvl1pPr>
      <a:lvl2pPr marL="171450" indent="-171450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Tahoma" pitchFamily="34" charset="0"/>
        </a:defRPr>
      </a:lvl2pPr>
      <a:lvl3pPr marL="344488" indent="-165100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Tahoma" pitchFamily="34" charset="0"/>
        </a:defRPr>
      </a:lvl3pPr>
      <a:lvl4pPr marL="517525" indent="-169863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Tahoma" pitchFamily="34" charset="0"/>
        </a:defRPr>
      </a:lvl4pPr>
      <a:lvl5pPr marL="688975" indent="-173038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Tahoma" pitchFamily="34" charset="0"/>
        </a:defRPr>
      </a:lvl5pPr>
      <a:lvl6pPr marL="868680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069848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243584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408176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342900" indent="-342900">
              <a:buAutoNum type="arabicParenR"/>
            </a:pPr>
            <a:r>
              <a:rPr lang="en-US" sz="3200" dirty="0" smtClean="0"/>
              <a:t>Why was Zen Buddhism appealing to the samurai?</a:t>
            </a:r>
          </a:p>
          <a:p>
            <a:pPr marL="342900" indent="-342900">
              <a:buAutoNum type="arabicParenR"/>
            </a:pPr>
            <a:r>
              <a:rPr lang="en-US" sz="3200" dirty="0" smtClean="0"/>
              <a:t>Why was writing and literature important to samurai?</a:t>
            </a:r>
          </a:p>
          <a:p>
            <a:pPr marL="342900" indent="-342900">
              <a:buAutoNum type="arabicParenR"/>
            </a:pPr>
            <a:endParaRPr lang="en-US" sz="3200" dirty="0" smtClean="0"/>
          </a:p>
          <a:p>
            <a:pPr marL="342900" indent="-342900">
              <a:buAutoNum type="arabicParenR"/>
            </a:pPr>
            <a:endParaRPr lang="en-US" sz="3200" dirty="0" smtClean="0"/>
          </a:p>
          <a:p>
            <a:endParaRPr lang="en-US" sz="32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/>
              <a:t>Warm-up #10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908886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514350" lvl="1" indent="-342900">
              <a:buAutoNum type="arabicParenR"/>
            </a:pPr>
            <a:r>
              <a:rPr lang="en-US" sz="2800" dirty="0" smtClean="0"/>
              <a:t>It stressed self-discipline and helped them overcome their fear of death. </a:t>
            </a:r>
          </a:p>
          <a:p>
            <a:pPr marL="514350" lvl="1" indent="-342900">
              <a:buAutoNum type="arabicParenR"/>
            </a:pPr>
            <a:r>
              <a:rPr lang="en-US" sz="2800" dirty="0" smtClean="0"/>
              <a:t>The times were more peaceful. Writing and literature helped focus the samurai’s mind. </a:t>
            </a:r>
          </a:p>
          <a:p>
            <a:pPr marL="342900" indent="-342900">
              <a:buAutoNum type="arabicParenR"/>
            </a:pPr>
            <a:endParaRPr lang="en-US" sz="2000" dirty="0" smtClean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04800" y="304800"/>
            <a:ext cx="7680960" cy="1066800"/>
          </a:xfrm>
        </p:spPr>
        <p:txBody>
          <a:bodyPr/>
          <a:lstStyle/>
          <a:p>
            <a:pPr algn="ctr"/>
            <a:r>
              <a:rPr lang="en-US" b="1" dirty="0" smtClean="0"/>
              <a:t>Warm-up #10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665500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sz="4400" dirty="0"/>
              <a:t>Compare and contrast Bushido and Chivalry. 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b="1" dirty="0" smtClean="0"/>
              <a:t>Bushido Cornell </a:t>
            </a:r>
            <a:r>
              <a:rPr lang="en-US" b="1" dirty="0" smtClean="0"/>
              <a:t>Notes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209900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600" y="1447800"/>
            <a:ext cx="5691286" cy="4572000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400" dirty="0" smtClean="0"/>
              <a:t>Bushido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1123565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381000" y="533400"/>
            <a:ext cx="8229600" cy="4906963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2400" b="1" i="1" dirty="0"/>
              <a:t>-</a:t>
            </a:r>
            <a:r>
              <a:rPr lang="en-US" sz="2400" b="1" i="1" dirty="0" smtClean="0"/>
              <a:t>The way of the warrior-</a:t>
            </a:r>
          </a:p>
          <a:p>
            <a:r>
              <a:rPr lang="en-US" sz="3200" dirty="0" smtClean="0"/>
              <a:t>What is Bushido?</a:t>
            </a:r>
          </a:p>
          <a:p>
            <a:pPr lvl="1"/>
            <a:r>
              <a:rPr lang="en-US" sz="3200" dirty="0" smtClean="0"/>
              <a:t>It is a code of honor that all samurai lived by.</a:t>
            </a:r>
            <a:endParaRPr lang="en-US" sz="2000" dirty="0" smtClean="0"/>
          </a:p>
          <a:p>
            <a:r>
              <a:rPr lang="en-US" sz="3200" dirty="0" smtClean="0"/>
              <a:t>What did Bushido value?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 smtClean="0"/>
              <a:t>Honor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 smtClean="0"/>
              <a:t>Courage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 smtClean="0"/>
              <a:t>Loyalty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 smtClean="0"/>
              <a:t>Wisdom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 smtClean="0"/>
              <a:t>Benevolence (kindness)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 smtClean="0"/>
              <a:t>Honesty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 smtClean="0"/>
              <a:t>Respect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04800" y="0"/>
            <a:ext cx="7680960" cy="60960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Bushido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960927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381000" y="1219200"/>
            <a:ext cx="7680960" cy="5120640"/>
          </a:xfrm>
        </p:spPr>
        <p:txBody>
          <a:bodyPr>
            <a:norm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sz="3200" dirty="0" smtClean="0"/>
              <a:t>Bushido emphasized loyalty and honor above all others.</a:t>
            </a:r>
          </a:p>
          <a:p>
            <a:pPr marL="457200" lvl="1" indent="-285750"/>
            <a:r>
              <a:rPr lang="en-US" sz="3000" dirty="0" smtClean="0"/>
              <a:t>Loyalty to the Lord  was vital and all samurai would gladly die an honorable death for their Daimyo.</a:t>
            </a:r>
          </a:p>
          <a:p>
            <a:pPr marL="457200" lvl="1" indent="-285750"/>
            <a:r>
              <a:rPr lang="en-US" sz="3000" dirty="0" smtClean="0"/>
              <a:t>Death was welcomed over dishonor.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3200" dirty="0" smtClean="0"/>
              <a:t>Bushido allowed the feudal system to exist as long as it did.</a:t>
            </a:r>
          </a:p>
          <a:p>
            <a:endParaRPr lang="en-US" sz="3200" dirty="0" smtClean="0"/>
          </a:p>
          <a:p>
            <a:endParaRPr lang="en-US" sz="32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Bushido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8774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What is Seppuku?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/>
              <a:t>Ritual suicide as part of samurai bushido.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/>
              <a:t>Reason for seppuku:</a:t>
            </a:r>
          </a:p>
          <a:p>
            <a:pPr marL="628650" lvl="1" indent="-457200"/>
            <a:r>
              <a:rPr lang="en-US" sz="2600" dirty="0" smtClean="0"/>
              <a:t>Dying with </a:t>
            </a:r>
            <a:r>
              <a:rPr lang="en-US" sz="2600" b="1" dirty="0" smtClean="0"/>
              <a:t>honor</a:t>
            </a:r>
            <a:r>
              <a:rPr lang="en-US" sz="2600" dirty="0" smtClean="0"/>
              <a:t>-volunteering for death rather than fall into the hands of the enemy.</a:t>
            </a:r>
          </a:p>
          <a:p>
            <a:pPr marL="628650" lvl="1" indent="-457200"/>
            <a:r>
              <a:rPr lang="en-US" sz="2600" dirty="0" smtClean="0"/>
              <a:t>Dying with </a:t>
            </a:r>
            <a:r>
              <a:rPr lang="en-US" sz="2600" b="1" dirty="0" smtClean="0"/>
              <a:t>dishonor</a:t>
            </a:r>
            <a:r>
              <a:rPr lang="en-US" sz="2600" dirty="0" smtClean="0"/>
              <a:t>-punishment for a serious crime or reasons that brought shame. </a:t>
            </a:r>
            <a:endParaRPr lang="en-US" sz="2800" dirty="0"/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/>
              <a:t>Seppuku a ritual death: wore all white, eat favorite meal, and  people watched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Seppuku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3580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he Last Samurai Seppuku.mp4">
            <a:hlinkClick r:id="" action="ppaction://media"/>
          </p:cNvPr>
          <p:cNvPicPr>
            <a:picLocks noGrp="1" noChangeAspect="1"/>
          </p:cNvPicPr>
          <p:nvPr>
            <p:ph sz="quarter" idx="13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39838" y="1463675"/>
            <a:ext cx="5905500" cy="4724400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Seppuku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3738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1447800"/>
            <a:ext cx="3962400" cy="4953000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Chivalry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6322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What is Chivalry?</a:t>
            </a:r>
          </a:p>
          <a:p>
            <a:r>
              <a:rPr lang="en-US" sz="2400" dirty="0" smtClean="0"/>
              <a:t>The code of honor that European knights lived by.</a:t>
            </a:r>
          </a:p>
          <a:p>
            <a:r>
              <a:rPr lang="en-US" sz="2400" dirty="0" smtClean="0"/>
              <a:t>What did Chivalry value?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 smtClean="0"/>
              <a:t>Fear God and maintain his Church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 smtClean="0"/>
              <a:t>Serve the liege lord in velour and faith 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 smtClean="0"/>
              <a:t>Protect the weak and defenseless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 smtClean="0"/>
              <a:t>Live by honor and for glory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 smtClean="0"/>
              <a:t>Fight for the welfare of all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 smtClean="0"/>
              <a:t>Obey those placed in authority</a:t>
            </a:r>
            <a:endParaRPr lang="en-US" sz="2400" dirty="0"/>
          </a:p>
          <a:p>
            <a:pPr marL="457200" indent="-457200">
              <a:buFont typeface="+mj-lt"/>
              <a:buAutoNum type="arabicPeriod"/>
            </a:pPr>
            <a:r>
              <a:rPr lang="en-US" sz="2000" dirty="0" smtClean="0"/>
              <a:t>Respect the honor of women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Chivalry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4111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nights Code of Chivalry(1).mp4">
            <a:hlinkClick r:id="" action="ppaction://media"/>
          </p:cNvPr>
          <p:cNvPicPr>
            <a:picLocks noGrp="1" noChangeAspect="1"/>
          </p:cNvPicPr>
          <p:nvPr>
            <p:ph sz="quarter" idx="13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42988" y="1463675"/>
            <a:ext cx="6299200" cy="4724400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Code of Chivalry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76564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/>
        <p:txBody>
          <a:bodyPr>
            <a:normAutofit lnSpcReduction="10000"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/>
              <a:t>Knights were expected to </a:t>
            </a:r>
            <a:r>
              <a:rPr lang="en-US" sz="2400" smtClean="0"/>
              <a:t>have great </a:t>
            </a:r>
            <a:r>
              <a:rPr lang="en-US" sz="2400" dirty="0" smtClean="0"/>
              <a:t>strength and skill in combat.</a:t>
            </a:r>
          </a:p>
          <a:p>
            <a:pPr marL="514350" lvl="1" indent="-342900"/>
            <a:r>
              <a:rPr lang="en-US" sz="2200" dirty="0" smtClean="0"/>
              <a:t>They were also expected to temper their aggressive side with a gentlemanly side.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/>
              <a:t>Knights would take vows or oaths that were sworn in during Knighthood ceremonies that would emphasize the values of Chivalry.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/>
              <a:t>Codes of Chivalry were  publicized in poems, ballads (songs), and literally works.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/>
              <a:t>The Legends of King Arthur and the Knights of the Round Table further strengthened the idea of a Code of Chivalry.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Chivalry	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9046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352426" y="1463040"/>
            <a:ext cx="8410574" cy="4724400"/>
          </a:xfrm>
        </p:spPr>
        <p:txBody>
          <a:bodyPr>
            <a:norm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n-US" sz="2800" b="1" dirty="0" smtClean="0"/>
              <a:t>Regular</a:t>
            </a:r>
            <a:r>
              <a:rPr lang="en-US" sz="2800" dirty="0" smtClean="0"/>
              <a:t>:</a:t>
            </a:r>
          </a:p>
          <a:p>
            <a:pPr marL="457200" lvl="1" indent="-285750">
              <a:buFont typeface="Arial" charset="0"/>
              <a:buChar char="•"/>
            </a:pPr>
            <a:r>
              <a:rPr lang="en-US" sz="2400" dirty="0" smtClean="0"/>
              <a:t>Read chapter 8.3</a:t>
            </a:r>
          </a:p>
          <a:p>
            <a:pPr marL="457200" lvl="1" indent="-285750">
              <a:buFont typeface="Arial" charset="0"/>
              <a:buChar char="•"/>
            </a:pPr>
            <a:r>
              <a:rPr lang="en-US" sz="2400" dirty="0" smtClean="0"/>
              <a:t>Chapter 8.3 Assessment page 217 #s 1a, 2a, 3a, 3b, and 4. </a:t>
            </a:r>
          </a:p>
          <a:p>
            <a:pPr marL="285750" indent="-285750">
              <a:buFont typeface="Arial" charset="0"/>
              <a:buChar char="•"/>
            </a:pPr>
            <a:endParaRPr lang="en-US" sz="2800" dirty="0"/>
          </a:p>
          <a:p>
            <a:pPr marL="285750" indent="-285750">
              <a:buFont typeface="Arial" charset="0"/>
              <a:buChar char="•"/>
            </a:pPr>
            <a:endParaRPr lang="en-US" sz="2800" dirty="0" smtClean="0"/>
          </a:p>
          <a:p>
            <a:pPr marL="285750" indent="-285750">
              <a:buFont typeface="Arial" charset="0"/>
              <a:buChar char="•"/>
            </a:pPr>
            <a:r>
              <a:rPr lang="en-US" sz="2800" b="1" dirty="0" smtClean="0"/>
              <a:t>Advanced</a:t>
            </a:r>
            <a:r>
              <a:rPr lang="en-US" sz="2800" dirty="0" smtClean="0"/>
              <a:t>: </a:t>
            </a:r>
          </a:p>
          <a:p>
            <a:pPr marL="457200" lvl="1" indent="-285750">
              <a:buFont typeface="Arial" charset="0"/>
              <a:buChar char="•"/>
            </a:pPr>
            <a:r>
              <a:rPr lang="en-US" sz="2400" dirty="0" smtClean="0"/>
              <a:t>Read 8.3 </a:t>
            </a:r>
          </a:p>
          <a:p>
            <a:pPr marL="457200" lvl="1" indent="-285750">
              <a:buFont typeface="Arial" charset="0"/>
              <a:buChar char="•"/>
            </a:pPr>
            <a:r>
              <a:rPr lang="en-US" sz="2400" dirty="0" smtClean="0"/>
              <a:t>Chapter </a:t>
            </a:r>
            <a:r>
              <a:rPr lang="en-US" sz="2400" dirty="0"/>
              <a:t>8.3 Assessment page 217 #s </a:t>
            </a:r>
            <a:r>
              <a:rPr lang="en-US" sz="2400" dirty="0" smtClean="0"/>
              <a:t> </a:t>
            </a:r>
            <a:r>
              <a:rPr lang="en-US" sz="2400" dirty="0"/>
              <a:t>1b, </a:t>
            </a:r>
            <a:r>
              <a:rPr lang="en-US" sz="2400" dirty="0" smtClean="0"/>
              <a:t>2b</a:t>
            </a:r>
            <a:r>
              <a:rPr lang="en-US" sz="2400" dirty="0"/>
              <a:t>, 3a, 3b, and 4. </a:t>
            </a:r>
          </a:p>
          <a:p>
            <a:pPr marL="285750" indent="-285750">
              <a:buFont typeface="Arial" charset="0"/>
              <a:buChar char="•"/>
            </a:pPr>
            <a:endParaRPr lang="en-US" dirty="0" smtClean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/>
              <a:t>Homework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542022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447800"/>
            <a:ext cx="7662530" cy="3581400"/>
          </a:xfrm>
        </p:spPr>
      </p:pic>
    </p:spTree>
    <p:extLst>
      <p:ext uri="{BB962C8B-B14F-4D97-AF65-F5344CB8AC3E}">
        <p14:creationId xmlns:p14="http://schemas.microsoft.com/office/powerpoint/2010/main" val="1809869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ylar">
  <a:themeElements>
    <a:clrScheme name="Mylar">
      <a:dk1>
        <a:srgbClr val="000000"/>
      </a:dk1>
      <a:lt1>
        <a:srgbClr val="FFFFFF"/>
      </a:lt1>
      <a:dk2>
        <a:srgbClr val="656162"/>
      </a:dk2>
      <a:lt2>
        <a:srgbClr val="E0DACC"/>
      </a:lt2>
      <a:accent1>
        <a:srgbClr val="4A5A7A"/>
      </a:accent1>
      <a:accent2>
        <a:srgbClr val="F7BD40"/>
      </a:accent2>
      <a:accent3>
        <a:srgbClr val="975C00"/>
      </a:accent3>
      <a:accent4>
        <a:srgbClr val="754D41"/>
      </a:accent4>
      <a:accent5>
        <a:srgbClr val="838995"/>
      </a:accent5>
      <a:accent6>
        <a:srgbClr val="687B66"/>
      </a:accent6>
      <a:hlink>
        <a:srgbClr val="B5740B"/>
      </a:hlink>
      <a:folHlink>
        <a:srgbClr val="7483A0"/>
      </a:folHlink>
    </a:clrScheme>
    <a:fontScheme name="Mylar">
      <a:majorFont>
        <a:latin typeface="Corbel"/>
        <a:ea typeface=""/>
        <a:cs typeface=""/>
        <a:font script="Jpan" typeface="HGｺﾞｼｯｸM"/>
        <a:font script="Hang" typeface="맑은 고딕"/>
        <a:font script="Hans" typeface="华文楷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华文楷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ylar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innerShdw blurRad="50800" dist="25400" dir="13500000">
              <a:srgbClr val="000000">
                <a:alpha val="75000"/>
              </a:srgbClr>
            </a:innerShdw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dkEdge">
            <a:bevelT w="25400" h="508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tint val="100000"/>
                <a:shade val="30000"/>
                <a:alpha val="100000"/>
                <a:satMod val="255000"/>
                <a:lumMod val="100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lumMod val="80000"/>
              </a:schemeClr>
              <a:schemeClr val="phClr">
                <a:tint val="50000"/>
                <a:lumMod val="15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TC101790491[[fn=Mylar]]</Template>
  <TotalTime>405</TotalTime>
  <Words>407</Words>
  <Application>Microsoft Office PowerPoint</Application>
  <PresentationFormat>On-screen Show (4:3)</PresentationFormat>
  <Paragraphs>63</Paragraphs>
  <Slides>14</Slides>
  <Notes>0</Notes>
  <HiddenSlides>0</HiddenSlides>
  <MMClips>2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Mylar</vt:lpstr>
      <vt:lpstr>Warm-up #10</vt:lpstr>
      <vt:lpstr>Warm-up #10</vt:lpstr>
      <vt:lpstr>Bushido Cornell Notes</vt:lpstr>
      <vt:lpstr>Bushido</vt:lpstr>
      <vt:lpstr>Bushido</vt:lpstr>
      <vt:lpstr>Bushido</vt:lpstr>
      <vt:lpstr>Seppuku</vt:lpstr>
      <vt:lpstr>Seppuku</vt:lpstr>
      <vt:lpstr>Chivalry</vt:lpstr>
      <vt:lpstr>Chivalry</vt:lpstr>
      <vt:lpstr>Code of Chivalry</vt:lpstr>
      <vt:lpstr>Chivalry </vt:lpstr>
      <vt:lpstr>Homework</vt:lpstr>
      <vt:lpstr>PowerPoint Presentation</vt:lpstr>
    </vt:vector>
  </TitlesOfParts>
  <Company>WVUSD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Bushido</dc:title>
  <dc:creator>Stephen Duran</dc:creator>
  <cp:lastModifiedBy>Josephine Schaller</cp:lastModifiedBy>
  <cp:revision>20</cp:revision>
  <dcterms:created xsi:type="dcterms:W3CDTF">2012-12-12T23:10:41Z</dcterms:created>
  <dcterms:modified xsi:type="dcterms:W3CDTF">2012-12-13T22:21:55Z</dcterms:modified>
</cp:coreProperties>
</file>