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56" r:id="rId5"/>
    <p:sldId id="262" r:id="rId6"/>
    <p:sldId id="261" r:id="rId7"/>
    <p:sldId id="260" r:id="rId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B57830-76B5-4D57-AEF8-7F202017A413}"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55413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57830-76B5-4D57-AEF8-7F202017A413}"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2979346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57830-76B5-4D57-AEF8-7F202017A413}"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298305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B57830-76B5-4D57-AEF8-7F202017A413}" type="datetimeFigureOut">
              <a:rPr lang="en-US" smtClean="0"/>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1916727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B57830-76B5-4D57-AEF8-7F202017A413}" type="datetimeFigureOut">
              <a:rPr lang="en-US" smtClean="0"/>
              <a:t>1/28/2013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213565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B57830-76B5-4D57-AEF8-7F202017A413}" type="datetimeFigureOut">
              <a:rPr lang="en-US" smtClean="0"/>
              <a:t>1/28/2013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2987336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57830-76B5-4D57-AEF8-7F202017A413}" type="datetimeFigureOut">
              <a:rPr lang="en-US" smtClean="0"/>
              <a:t>1/28/2013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2653200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57830-76B5-4D57-AEF8-7F202017A413}" type="datetimeFigureOut">
              <a:rPr lang="en-US" smtClean="0"/>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1531484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57830-76B5-4D57-AEF8-7F202017A413}" type="datetimeFigureOut">
              <a:rPr lang="en-US" smtClean="0"/>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152441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57830-76B5-4D57-AEF8-7F202017A413}"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2708064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57830-76B5-4D57-AEF8-7F202017A413}" type="datetimeFigureOut">
              <a:rPr lang="en-US" smtClean="0"/>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A8B2E-7612-46C2-BDAC-31B6A3ADAC07}" type="slidenum">
              <a:rPr lang="en-US" smtClean="0"/>
              <a:t>‹#›</a:t>
            </a:fld>
            <a:endParaRPr lang="en-US"/>
          </a:p>
        </p:txBody>
      </p:sp>
    </p:spTree>
    <p:extLst>
      <p:ext uri="{BB962C8B-B14F-4D97-AF65-F5344CB8AC3E}">
        <p14:creationId xmlns:p14="http://schemas.microsoft.com/office/powerpoint/2010/main" val="82504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57830-76B5-4D57-AEF8-7F202017A413}" type="datetimeFigureOut">
              <a:rPr lang="en-US" smtClean="0"/>
              <a:t>1/28/2013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A8B2E-7612-46C2-BDAC-31B6A3ADAC07}" type="slidenum">
              <a:rPr lang="en-US" smtClean="0"/>
              <a:t>‹#›</a:t>
            </a:fld>
            <a:endParaRPr lang="en-US"/>
          </a:p>
        </p:txBody>
      </p:sp>
    </p:spTree>
    <p:extLst>
      <p:ext uri="{BB962C8B-B14F-4D97-AF65-F5344CB8AC3E}">
        <p14:creationId xmlns:p14="http://schemas.microsoft.com/office/powerpoint/2010/main" val="2169679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Warm-up #5</a:t>
            </a:r>
            <a:endParaRPr lang="en-US" u="sng" dirty="0"/>
          </a:p>
        </p:txBody>
      </p:sp>
      <p:sp>
        <p:nvSpPr>
          <p:cNvPr id="3" name="Content Placeholder 2"/>
          <p:cNvSpPr>
            <a:spLocks noGrp="1"/>
          </p:cNvSpPr>
          <p:nvPr>
            <p:ph idx="1"/>
          </p:nvPr>
        </p:nvSpPr>
        <p:spPr>
          <a:xfrm>
            <a:off x="457200" y="1371600"/>
            <a:ext cx="8229600" cy="4754563"/>
          </a:xfrm>
        </p:spPr>
        <p:txBody>
          <a:bodyPr/>
          <a:lstStyle/>
          <a:p>
            <a:pPr marL="514350" indent="-514350">
              <a:buAutoNum type="arabicParenR"/>
            </a:pPr>
            <a:r>
              <a:rPr lang="en-US" dirty="0" smtClean="0"/>
              <a:t>In what ways did Christians begin to challenge the church in the late Middle Ages?</a:t>
            </a:r>
          </a:p>
          <a:p>
            <a:pPr marL="514350" indent="-514350">
              <a:buAutoNum type="arabicParenR"/>
            </a:pPr>
            <a:r>
              <a:rPr lang="en-US" dirty="0" smtClean="0"/>
              <a:t>What did Pope Gregory VII and Emperor Henry IV disagree over? </a:t>
            </a:r>
          </a:p>
          <a:p>
            <a:pPr marL="514350" indent="-514350">
              <a:buAutoNum type="arabicParenR"/>
            </a:pPr>
            <a:endParaRPr lang="en-US" dirty="0"/>
          </a:p>
          <a:p>
            <a:pPr marL="0" indent="0">
              <a:buNone/>
            </a:pPr>
            <a:r>
              <a:rPr lang="en-US" b="1" dirty="0" smtClean="0"/>
              <a:t>Bonus: </a:t>
            </a:r>
            <a:r>
              <a:rPr lang="en-US" dirty="0" smtClean="0"/>
              <a:t>Why do you think Gregory made Henry wait for three days before forgiving him?</a:t>
            </a:r>
            <a:endParaRPr lang="en-US" dirty="0"/>
          </a:p>
        </p:txBody>
      </p:sp>
    </p:spTree>
    <p:extLst>
      <p:ext uri="{BB962C8B-B14F-4D97-AF65-F5344CB8AC3E}">
        <p14:creationId xmlns:p14="http://schemas.microsoft.com/office/powerpoint/2010/main" val="3364851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u="sng" dirty="0" smtClean="0"/>
              <a:t>Review Homework</a:t>
            </a:r>
            <a:endParaRPr lang="en-US" u="sng" dirty="0"/>
          </a:p>
        </p:txBody>
      </p:sp>
      <p:sp>
        <p:nvSpPr>
          <p:cNvPr id="3" name="Content Placeholder 2"/>
          <p:cNvSpPr>
            <a:spLocks noGrp="1"/>
          </p:cNvSpPr>
          <p:nvPr>
            <p:ph idx="1"/>
          </p:nvPr>
        </p:nvSpPr>
        <p:spPr>
          <a:xfrm>
            <a:off x="457200" y="1143000"/>
            <a:ext cx="8229600" cy="4983163"/>
          </a:xfrm>
        </p:spPr>
        <p:txBody>
          <a:bodyPr/>
          <a:lstStyle/>
          <a:p>
            <a:r>
              <a:rPr lang="en-US" dirty="0" smtClean="0"/>
              <a:t>We’re going to check the answers for you homework. </a:t>
            </a:r>
          </a:p>
          <a:p>
            <a:endParaRPr lang="en-US" dirty="0" smtClean="0"/>
          </a:p>
          <a:p>
            <a:r>
              <a:rPr lang="en-US" dirty="0" smtClean="0"/>
              <a:t>Be sure to correct anything you missed. </a:t>
            </a:r>
          </a:p>
          <a:p>
            <a:pPr marL="0" indent="0">
              <a:buNone/>
            </a:pPr>
            <a:endParaRPr lang="en-US" dirty="0" smtClean="0"/>
          </a:p>
          <a:p>
            <a:r>
              <a:rPr lang="en-US" dirty="0" smtClean="0"/>
              <a:t>I will call on students randomly so be ready!</a:t>
            </a:r>
          </a:p>
        </p:txBody>
      </p:sp>
    </p:spTree>
    <p:extLst>
      <p:ext uri="{BB962C8B-B14F-4D97-AF65-F5344CB8AC3E}">
        <p14:creationId xmlns:p14="http://schemas.microsoft.com/office/powerpoint/2010/main" val="42156103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Reconquista Event Sort </a:t>
            </a:r>
            <a:endParaRPr lang="en-US" u="sng" dirty="0"/>
          </a:p>
        </p:txBody>
      </p:sp>
      <p:sp>
        <p:nvSpPr>
          <p:cNvPr id="3" name="Content Placeholder 2"/>
          <p:cNvSpPr>
            <a:spLocks noGrp="1"/>
          </p:cNvSpPr>
          <p:nvPr>
            <p:ph idx="1"/>
          </p:nvPr>
        </p:nvSpPr>
        <p:spPr/>
        <p:txBody>
          <a:bodyPr/>
          <a:lstStyle/>
          <a:p>
            <a:r>
              <a:rPr lang="en-US" dirty="0" smtClean="0"/>
              <a:t>Take 2 minutes to preview pages 283-285 of your book. Close your book. </a:t>
            </a:r>
          </a:p>
          <a:p>
            <a:r>
              <a:rPr lang="en-US" dirty="0" smtClean="0"/>
              <a:t>Based on what you saw, put the following events in chronological order. </a:t>
            </a:r>
            <a:endParaRPr lang="en-US" dirty="0"/>
          </a:p>
          <a:p>
            <a:r>
              <a:rPr lang="en-US" dirty="0" smtClean="0"/>
              <a:t>Match the events to the corresponding dates.</a:t>
            </a:r>
          </a:p>
          <a:p>
            <a:r>
              <a:rPr lang="en-US" dirty="0" smtClean="0"/>
              <a:t>When we correct create your own timeline on page 12 of your notebook. </a:t>
            </a:r>
          </a:p>
        </p:txBody>
      </p:sp>
    </p:spTree>
    <p:extLst>
      <p:ext uri="{BB962C8B-B14F-4D97-AF65-F5344CB8AC3E}">
        <p14:creationId xmlns:p14="http://schemas.microsoft.com/office/powerpoint/2010/main" val="158466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4939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u="sng" dirty="0" smtClean="0"/>
              <a:t>Effects of the Reconquista</a:t>
            </a:r>
            <a:endParaRPr lang="en-US" u="sng" dirty="0"/>
          </a:p>
        </p:txBody>
      </p:sp>
      <p:sp>
        <p:nvSpPr>
          <p:cNvPr id="3" name="Content Placeholder 2"/>
          <p:cNvSpPr>
            <a:spLocks noGrp="1"/>
          </p:cNvSpPr>
          <p:nvPr>
            <p:ph idx="1"/>
          </p:nvPr>
        </p:nvSpPr>
        <p:spPr>
          <a:xfrm>
            <a:off x="0" y="685800"/>
            <a:ext cx="9067800" cy="6172200"/>
          </a:xfrm>
        </p:spPr>
        <p:txBody>
          <a:bodyPr>
            <a:normAutofit fontScale="62500" lnSpcReduction="20000"/>
          </a:bodyPr>
          <a:lstStyle/>
          <a:p>
            <a:pPr marL="0" indent="0">
              <a:buNone/>
            </a:pPr>
            <a:r>
              <a:rPr lang="en-US" dirty="0"/>
              <a:t> </a:t>
            </a:r>
          </a:p>
          <a:p>
            <a:pPr marL="0" indent="0">
              <a:buNone/>
            </a:pPr>
            <a:r>
              <a:rPr lang="en-US" dirty="0"/>
              <a:t> </a:t>
            </a:r>
          </a:p>
          <a:p>
            <a:r>
              <a:rPr lang="en-US" dirty="0" smtClean="0"/>
              <a:t>It created </a:t>
            </a:r>
            <a:r>
              <a:rPr lang="en-US" u="sng" dirty="0" smtClean="0"/>
              <a:t>“</a:t>
            </a:r>
            <a:r>
              <a:rPr lang="en-US" u="sng" dirty="0" err="1" smtClean="0"/>
              <a:t>Fueros</a:t>
            </a:r>
            <a:r>
              <a:rPr lang="en-US" u="sng" dirty="0" smtClean="0"/>
              <a:t>”, </a:t>
            </a:r>
            <a:r>
              <a:rPr lang="en-US" dirty="0" smtClean="0"/>
              <a:t>which were charters </a:t>
            </a:r>
            <a:r>
              <a:rPr lang="en-US" u="sng" dirty="0" smtClean="0"/>
              <a:t>granted to Christian peasants to escape the feudal system by establishing settlements in areas abandoned by the Muslims.</a:t>
            </a:r>
            <a:r>
              <a:rPr lang="en-US" dirty="0" smtClean="0"/>
              <a:t>  This was an attempt to repopulate Iberia with Christians, but would lay the foundations for the charters given to settlers in the Americas.</a:t>
            </a:r>
          </a:p>
          <a:p>
            <a:endParaRPr lang="en-US" dirty="0" smtClean="0"/>
          </a:p>
          <a:p>
            <a:r>
              <a:rPr lang="en-US" dirty="0" smtClean="0"/>
              <a:t>It </a:t>
            </a:r>
            <a:r>
              <a:rPr lang="en-US" dirty="0"/>
              <a:t>was an </a:t>
            </a:r>
            <a:r>
              <a:rPr lang="en-US" u="sng" dirty="0"/>
              <a:t>inspiration for the Crusading culture that arose in Europe</a:t>
            </a:r>
            <a:r>
              <a:rPr lang="en-US" dirty="0"/>
              <a:t>.  Pope Urban II even called on Knights fighting on the Iberian peninsula to stay there, rather than joining the march to the Holy Lands, because their cause was just as important.</a:t>
            </a:r>
          </a:p>
          <a:p>
            <a:pPr marL="0" indent="0">
              <a:buNone/>
            </a:pPr>
            <a:endParaRPr lang="en-US" dirty="0"/>
          </a:p>
          <a:p>
            <a:r>
              <a:rPr lang="en-US" dirty="0"/>
              <a:t>The </a:t>
            </a:r>
            <a:r>
              <a:rPr lang="en-US" u="sng" dirty="0"/>
              <a:t>culture of religious warfare also led to the expulsion of the </a:t>
            </a:r>
            <a:r>
              <a:rPr lang="en-US" u="sng" dirty="0" smtClean="0"/>
              <a:t>Jews and </a:t>
            </a:r>
            <a:r>
              <a:rPr lang="en-US" u="sng" dirty="0" smtClean="0"/>
              <a:t>Muslims</a:t>
            </a:r>
            <a:r>
              <a:rPr lang="en-US" u="sng" dirty="0" smtClean="0"/>
              <a:t> </a:t>
            </a:r>
            <a:r>
              <a:rPr lang="en-US" dirty="0"/>
              <a:t>living in the Iberian </a:t>
            </a:r>
            <a:r>
              <a:rPr lang="en-US" dirty="0" smtClean="0"/>
              <a:t>peninsula. This </a:t>
            </a:r>
            <a:r>
              <a:rPr lang="en-US" dirty="0"/>
              <a:t>established Catholicism as the dominant religion in </a:t>
            </a:r>
            <a:r>
              <a:rPr lang="en-US" dirty="0" smtClean="0"/>
              <a:t>Iberia. </a:t>
            </a:r>
            <a:r>
              <a:rPr lang="en-US" u="sng" dirty="0" smtClean="0"/>
              <a:t>Spanish Inquisition kills over 2,000 heretics. </a:t>
            </a:r>
          </a:p>
          <a:p>
            <a:pPr marL="0" indent="0">
              <a:buNone/>
            </a:pPr>
            <a:endParaRPr lang="en-US" dirty="0" smtClean="0"/>
          </a:p>
          <a:p>
            <a:r>
              <a:rPr lang="en-US" dirty="0" smtClean="0"/>
              <a:t>It shaped the </a:t>
            </a:r>
            <a:r>
              <a:rPr lang="en-US" u="sng" dirty="0" smtClean="0"/>
              <a:t>Spanish culture of Christianizing other cultures </a:t>
            </a:r>
            <a:r>
              <a:rPr lang="en-US" dirty="0" smtClean="0"/>
              <a:t>that would become important in the colonization of the Americas.</a:t>
            </a:r>
          </a:p>
          <a:p>
            <a:pPr marL="0" indent="0">
              <a:buNone/>
            </a:pPr>
            <a:endParaRPr lang="en-US" dirty="0"/>
          </a:p>
          <a:p>
            <a:r>
              <a:rPr lang="en-US" u="sng" dirty="0" smtClean="0"/>
              <a:t>The Reconquista </a:t>
            </a:r>
            <a:r>
              <a:rPr lang="en-US" u="sng" dirty="0"/>
              <a:t>led directly into the voyage of Columbus</a:t>
            </a:r>
            <a:r>
              <a:rPr lang="en-US" dirty="0"/>
              <a:t>.  Ferdinand and Isabella sponsored Columbus’ voyage in part as a celebration of their victory over the Muslims in Granada, the last Muslim emirate in Iberia.</a:t>
            </a:r>
          </a:p>
          <a:p>
            <a:endParaRPr lang="en-US" dirty="0"/>
          </a:p>
        </p:txBody>
      </p:sp>
    </p:spTree>
    <p:extLst>
      <p:ext uri="{BB962C8B-B14F-4D97-AF65-F5344CB8AC3E}">
        <p14:creationId xmlns:p14="http://schemas.microsoft.com/office/powerpoint/2010/main" val="7328622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CFU The Reconquista Map</a:t>
            </a:r>
            <a:endParaRPr lang="en-US" dirty="0"/>
          </a:p>
        </p:txBody>
      </p:sp>
      <p:sp>
        <p:nvSpPr>
          <p:cNvPr id="3" name="Content Placeholder 2"/>
          <p:cNvSpPr>
            <a:spLocks noGrp="1"/>
          </p:cNvSpPr>
          <p:nvPr>
            <p:ph idx="1"/>
          </p:nvPr>
        </p:nvSpPr>
        <p:spPr/>
        <p:txBody>
          <a:bodyPr/>
          <a:lstStyle/>
          <a:p>
            <a:r>
              <a:rPr lang="en-US" dirty="0" smtClean="0"/>
              <a:t>Use the map to select the best answer on the  questions below. </a:t>
            </a:r>
            <a:endParaRPr lang="en-US" dirty="0"/>
          </a:p>
        </p:txBody>
      </p:sp>
    </p:spTree>
    <p:extLst>
      <p:ext uri="{BB962C8B-B14F-4D97-AF65-F5344CB8AC3E}">
        <p14:creationId xmlns:p14="http://schemas.microsoft.com/office/powerpoint/2010/main" val="40377263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a:t>
            </a:r>
            <a:endParaRPr lang="en-US" dirty="0"/>
          </a:p>
        </p:txBody>
      </p:sp>
      <p:sp>
        <p:nvSpPr>
          <p:cNvPr id="3" name="Content Placeholder 2"/>
          <p:cNvSpPr>
            <a:spLocks noGrp="1"/>
          </p:cNvSpPr>
          <p:nvPr>
            <p:ph idx="1"/>
          </p:nvPr>
        </p:nvSpPr>
        <p:spPr/>
        <p:txBody>
          <a:bodyPr/>
          <a:lstStyle/>
          <a:p>
            <a:r>
              <a:rPr lang="en-US" dirty="0" smtClean="0"/>
              <a:t>Read Chapter 10.5 </a:t>
            </a:r>
          </a:p>
          <a:p>
            <a:r>
              <a:rPr lang="en-US" dirty="0" smtClean="0"/>
              <a:t>Chapter 10.5 Assessment #s 1b, 2a, 2b, 2c &amp; 3. </a:t>
            </a:r>
            <a:endParaRPr lang="en-US" dirty="0"/>
          </a:p>
        </p:txBody>
      </p:sp>
    </p:spTree>
    <p:extLst>
      <p:ext uri="{BB962C8B-B14F-4D97-AF65-F5344CB8AC3E}">
        <p14:creationId xmlns:p14="http://schemas.microsoft.com/office/powerpoint/2010/main" val="17837218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1121</TotalTime>
  <Words>172</Words>
  <Application>Microsoft Office PowerPoint</Application>
  <PresentationFormat>On-screen Show (4:3)</PresentationFormat>
  <Paragraphs>33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Warm-up #5</vt:lpstr>
      <vt:lpstr>Review Homework</vt:lpstr>
      <vt:lpstr>Reconquista Event Sort </vt:lpstr>
      <vt:lpstr>PowerPoint Presentation</vt:lpstr>
      <vt:lpstr>Effects of the Reconquista</vt:lpstr>
      <vt:lpstr>CFU The Reconquista Map</vt:lpstr>
      <vt:lpstr>Homework </vt:lpstr>
    </vt:vector>
  </TitlesOfParts>
  <Company>WVUSD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Josephine Schaller</dc:creator>
  <cp:lastModifiedBy>Josephine Schaller</cp:lastModifiedBy>
  <cp:revision>9</cp:revision>
  <cp:lastPrinted>2013-01-29T18:06:40Z</cp:lastPrinted>
  <dcterms:created xsi:type="dcterms:W3CDTF">2013-01-28T23:26:21Z</dcterms:created>
  <dcterms:modified xsi:type="dcterms:W3CDTF">2013-01-29T18:07:39Z</dcterms:modified>
</cp:coreProperties>
</file>