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58" r:id="rId8"/>
    <p:sldId id="267" r:id="rId9"/>
    <p:sldId id="266" r:id="rId10"/>
    <p:sldId id="265" r:id="rId11"/>
    <p:sldId id="264" r:id="rId12"/>
    <p:sldId id="263" r:id="rId13"/>
    <p:sldId id="257" r:id="rId14"/>
    <p:sldId id="259" r:id="rId15"/>
    <p:sldId id="260" r:id="rId16"/>
    <p:sldId id="261"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BCA4AA-3DA6-4397-B4D7-45CED584EDEF}"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CA4AA-3DA6-4397-B4D7-45CED584EDEF}"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CA4AA-3DA6-4397-B4D7-45CED584EDEF}"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CA4AA-3DA6-4397-B4D7-45CED584EDEF}"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BCA4AA-3DA6-4397-B4D7-45CED584EDEF}" type="datetimeFigureOut">
              <a:rPr lang="en-US" smtClean="0"/>
              <a:pPr/>
              <a:t>2/26/2013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BCA4AA-3DA6-4397-B4D7-45CED584EDEF}" type="datetimeFigureOut">
              <a:rPr lang="en-US" smtClean="0"/>
              <a:pPr/>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CA4AA-3DA6-4397-B4D7-45CED584EDEF}" type="datetimeFigureOut">
              <a:rPr lang="en-US" smtClean="0"/>
              <a:pPr/>
              <a:t>2/26/2013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BCA4AA-3DA6-4397-B4D7-45CED584EDEF}" type="datetimeFigureOut">
              <a:rPr lang="en-US" smtClean="0"/>
              <a:pPr/>
              <a:t>2/26/2013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CA4AA-3DA6-4397-B4D7-45CED584EDEF}" type="datetimeFigureOut">
              <a:rPr lang="en-US" smtClean="0"/>
              <a:pPr/>
              <a:t>2/26/2013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CA4AA-3DA6-4397-B4D7-45CED584EDEF}" type="datetimeFigureOut">
              <a:rPr lang="en-US" smtClean="0"/>
              <a:pPr/>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CA4AA-3DA6-4397-B4D7-45CED584EDEF}" type="datetimeFigureOut">
              <a:rPr lang="en-US" smtClean="0"/>
              <a:pPr/>
              <a:t>2/26/2013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EE308-9358-40E2-8AB4-8AE763245C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CA4AA-3DA6-4397-B4D7-45CED584EDEF}" type="datetimeFigureOut">
              <a:rPr lang="en-US" smtClean="0"/>
              <a:pPr/>
              <a:t>2/26/2013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EE308-9358-40E2-8AB4-8AE763245C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29000"/>
            <a:ext cx="7772400" cy="1470025"/>
          </a:xfrm>
        </p:spPr>
        <p:txBody>
          <a:bodyPr/>
          <a:lstStyle/>
          <a:p>
            <a:r>
              <a:rPr lang="en-US" b="1" i="1" dirty="0" smtClean="0">
                <a:solidFill>
                  <a:schemeClr val="accent1">
                    <a:lumMod val="75000"/>
                  </a:schemeClr>
                </a:solidFill>
                <a:effectLst>
                  <a:outerShdw blurRad="38100" dist="38100" dir="2700000" algn="tl">
                    <a:srgbClr val="000000">
                      <a:alpha val="43137"/>
                    </a:srgbClr>
                  </a:outerShdw>
                </a:effectLst>
              </a:rPr>
              <a:t>Pearl Harbor Remembered</a:t>
            </a:r>
            <a:endParaRPr lang="en-US" b="1" i="1"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953000"/>
            <a:ext cx="6400800" cy="1752600"/>
          </a:xfrm>
        </p:spPr>
        <p:txBody>
          <a:bodyPr/>
          <a:lstStyle/>
          <a:p>
            <a:r>
              <a:rPr lang="en-US" dirty="0" smtClean="0">
                <a:solidFill>
                  <a:schemeClr val="accent2">
                    <a:lumMod val="75000"/>
                  </a:schemeClr>
                </a:solidFill>
              </a:rPr>
              <a:t>Mrs. Janiak</a:t>
            </a:r>
          </a:p>
          <a:p>
            <a:r>
              <a:rPr lang="en-US" dirty="0" smtClean="0">
                <a:solidFill>
                  <a:schemeClr val="accent2">
                    <a:lumMod val="75000"/>
                  </a:schemeClr>
                </a:solidFill>
              </a:rPr>
              <a:t>Special thanks to Point Loma ROTC 2011 and PLHS History Dept.</a:t>
            </a: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371600" y="152400"/>
            <a:ext cx="6700684"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Fuel continues to leak from the USS Arizona’s wreckage.</a:t>
            </a:r>
            <a:endParaRPr lang="en-US" dirty="0"/>
          </a:p>
        </p:txBody>
      </p:sp>
      <p:sp>
        <p:nvSpPr>
          <p:cNvPr id="3" name="Content Placeholder 2"/>
          <p:cNvSpPr>
            <a:spLocks noGrp="1"/>
          </p:cNvSpPr>
          <p:nvPr>
            <p:ph idx="1"/>
          </p:nvPr>
        </p:nvSpPr>
        <p:spPr>
          <a:xfrm>
            <a:off x="228600" y="1600200"/>
            <a:ext cx="8763000" cy="5257800"/>
          </a:xfrm>
        </p:spPr>
        <p:txBody>
          <a:bodyPr>
            <a:normAutofit fontScale="62500" lnSpcReduction="20000"/>
          </a:bodyPr>
          <a:lstStyle/>
          <a:p>
            <a:pPr>
              <a:buNone/>
            </a:pPr>
            <a:r>
              <a:rPr lang="en-US" dirty="0" smtClean="0"/>
              <a:t>	On December 6, 1941, the USS Arizona took on a full load of fuel—nearly 1.5 million gallons—in preparation for its scheduled trip to the mainland later that month. The next day, much of it fed the explosion and subsequent fires that destroyed the ship following its attack by Japanese bombers. However, despite the raging fire and ravages of time, some 500,000 gallons are still slowly seeping out of the ship’s submerged wreckage: Nearly 70 years after its demise, the USS Arizona continues to spill up to 9 quarts of oil into the harbor each day. In the mid-1990s, environmental concerns led the National Park Service to commission a series of site studies to determine the long-term effects of the oil leakage.</a:t>
            </a:r>
          </a:p>
          <a:p>
            <a:pPr>
              <a:buNone/>
            </a:pPr>
            <a:endParaRPr lang="en-US" dirty="0" smtClean="0"/>
          </a:p>
          <a:p>
            <a:pPr>
              <a:buNone/>
            </a:pPr>
            <a:r>
              <a:rPr lang="en-US" dirty="0" smtClean="0"/>
              <a:t>	Some scientists have warned of a possible “catastrophic” eruption of oil from the wreckage, which they believe would cause extensive damage to the Hawaiian shoreline and disrupt U.S. naval functions in the area. The NPS and other governmental agencies continue to monitor the deterioration of the wreck site but are reluctant to perform extensive repairs or modifications due to the Arizona’s role as a “war grave.” In fact, the oil that often coats the surface of the water surrounding the ship has added an emotional gravity for many who visit the memorial and is sometimes referred to as the “tears of the Arizona,” or “black tears.”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 y="1752600"/>
            <a:ext cx="8411497" cy="4495800"/>
          </a:xfrm>
          <a:prstGeom prst="rect">
            <a:avLst/>
          </a:prstGeom>
          <a:noFill/>
          <a:ln w="9525">
            <a:noFill/>
            <a:miter lim="800000"/>
            <a:headEnd/>
            <a:tailEnd/>
          </a:ln>
        </p:spPr>
      </p:pic>
      <p:sp>
        <p:nvSpPr>
          <p:cNvPr id="5" name="Left Arrow 4"/>
          <p:cNvSpPr/>
          <p:nvPr/>
        </p:nvSpPr>
        <p:spPr>
          <a:xfrm>
            <a:off x="3962400" y="1905000"/>
            <a:ext cx="1600200" cy="685800"/>
          </a:xfrm>
          <a:prstGeom prst="leftArrow">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Down Arrow 5"/>
          <p:cNvSpPr/>
          <p:nvPr/>
        </p:nvSpPr>
        <p:spPr>
          <a:xfrm>
            <a:off x="5867400" y="2895600"/>
            <a:ext cx="304800" cy="685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4. Some former crewmembers have chosen the USS Arizona as their final resting place.</a:t>
            </a:r>
            <a:endParaRPr lang="en-US" sz="32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The bonds between the crewmembers of the USS Arizona have lasted far beyond the ship’s loss on December 7, 1941. </a:t>
            </a:r>
          </a:p>
          <a:p>
            <a:pPr>
              <a:buNone/>
            </a:pPr>
            <a:r>
              <a:rPr lang="en-US" dirty="0" smtClean="0"/>
              <a:t>	Since 1982, the U.S. Navy has allowed survivors of the USS Arizona to be interred in the ship’s wreckage upon their deaths. Following a full military funeral at the Arizona memorial, the cremated remains are placed in an urn and then deposited by divers beneath one of the Arizona’s gun turrets. </a:t>
            </a:r>
          </a:p>
          <a:p>
            <a:pPr>
              <a:buNone/>
            </a:pPr>
            <a:r>
              <a:rPr lang="en-US" dirty="0" smtClean="0"/>
              <a:t>	To date, more than 30 Arizona crewmen who survived Pearl Harbor have chosen the ship as their final resting place. Crewmembers who served on the ship prior to the attack may have their ashes scattered above the wreck site, and those who served on other vessels stationed at Pearl Harbor on December 7, 1941, may have their ashes scattered above their former ships. </a:t>
            </a:r>
          </a:p>
          <a:p>
            <a:pPr>
              <a:buNone/>
            </a:pPr>
            <a:r>
              <a:rPr lang="en-US" dirty="0" smtClean="0"/>
              <a:t>	As of now, only 13 of the 355 crewmen who survived the bombing of the USS Arizona are known to be alive.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rmAutofit fontScale="90000"/>
          </a:bodyPr>
          <a:lstStyle/>
          <a:p>
            <a:r>
              <a:rPr lang="en-US" sz="3200" b="1" dirty="0" smtClean="0"/>
              <a:t>5. A memorial was built at the USS Arizona site, thanks in part to Elvis Presley.</a:t>
            </a:r>
            <a:endParaRPr lang="en-US" sz="3200" dirty="0"/>
          </a:p>
        </p:txBody>
      </p:sp>
      <p:sp>
        <p:nvSpPr>
          <p:cNvPr id="3" name="Content Placeholder 2"/>
          <p:cNvSpPr>
            <a:spLocks noGrp="1"/>
          </p:cNvSpPr>
          <p:nvPr>
            <p:ph idx="1"/>
          </p:nvPr>
        </p:nvSpPr>
        <p:spPr>
          <a:xfrm>
            <a:off x="457200" y="2133600"/>
            <a:ext cx="8229600" cy="4525963"/>
          </a:xfrm>
        </p:spPr>
        <p:txBody>
          <a:bodyPr>
            <a:normAutofit fontScale="70000" lnSpcReduction="20000"/>
          </a:bodyPr>
          <a:lstStyle/>
          <a:p>
            <a:pPr>
              <a:buNone/>
            </a:pPr>
            <a:r>
              <a:rPr lang="en-US" dirty="0" smtClean="0"/>
              <a:t>	After the USS Arizona sank, its superstructure and main armament were salvaged and reused to support the war effort, leaving its hull, two gun turrets and the remains of more than 1,000 crewmen submerged in less than 40 feet of water. </a:t>
            </a:r>
          </a:p>
          <a:p>
            <a:pPr>
              <a:buNone/>
            </a:pPr>
            <a:r>
              <a:rPr lang="en-US" dirty="0" smtClean="0"/>
              <a:t>In 1949 the Pacific War Memorial Commission was established to create a permanent tribute to those who had lost their lives in the attack on Pearl Harbor, but it wasn’t until 1958 that President Dwight D. Eisenhower signed legislation to create a national memorial. The funds to build it came from both the public sector and private donors, including one unlikely source. </a:t>
            </a:r>
          </a:p>
          <a:p>
            <a:pPr>
              <a:buNone/>
            </a:pPr>
            <a:r>
              <a:rPr lang="en-US" dirty="0" smtClean="0"/>
              <a:t>In March 1961, entertainer Elvis Presley, who had recently finished a two-year stint in the U.S. Army, performed a benefit concert at Pearl Harbor’s Block Arena that raised over $50,000—more than 10 percent of the USS Arizona Memorial’s final cost. The monument was officially dedicated on May 30, 1962, and attracts more than 1 million visitors each year.</a:t>
            </a:r>
          </a:p>
          <a:p>
            <a:endParaRPr lang="en-US" dirty="0"/>
          </a:p>
        </p:txBody>
      </p:sp>
      <p:pic>
        <p:nvPicPr>
          <p:cNvPr id="4" name="Picture 3" descr="Elvis Pearl Harbor"/>
          <p:cNvPicPr/>
          <p:nvPr/>
        </p:nvPicPr>
        <p:blipFill>
          <a:blip r:embed="rId2" cstate="print"/>
          <a:srcRect/>
          <a:stretch>
            <a:fillRect/>
          </a:stretch>
        </p:blipFill>
        <p:spPr bwMode="auto">
          <a:xfrm>
            <a:off x="6705600" y="0"/>
            <a:ext cx="2438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ictures\2011\Hawaii ROTC trip\IMG_3966.JPG"/>
          <p:cNvPicPr>
            <a:picLocks noChangeAspect="1" noChangeArrowheads="1"/>
          </p:cNvPicPr>
          <p:nvPr/>
        </p:nvPicPr>
        <p:blipFill>
          <a:blip r:embed="rId2" cstate="print"/>
          <a:srcRect/>
          <a:stretch>
            <a:fillRect/>
          </a:stretch>
        </p:blipFill>
        <p:spPr bwMode="auto">
          <a:xfrm>
            <a:off x="457200" y="762000"/>
            <a:ext cx="8146458" cy="4572000"/>
          </a:xfrm>
          <a:prstGeom prst="rect">
            <a:avLst/>
          </a:prstGeom>
          <a:noFill/>
        </p:spPr>
      </p:pic>
      <p:sp>
        <p:nvSpPr>
          <p:cNvPr id="5" name="Title 4"/>
          <p:cNvSpPr>
            <a:spLocks noGrp="1"/>
          </p:cNvSpPr>
          <p:nvPr>
            <p:ph type="title"/>
          </p:nvPr>
        </p:nvSpPr>
        <p:spPr>
          <a:xfrm>
            <a:off x="457200" y="5486400"/>
            <a:ext cx="8229600" cy="1143000"/>
          </a:xfrm>
        </p:spPr>
        <p:txBody>
          <a:bodyPr/>
          <a:lstStyle/>
          <a:p>
            <a:r>
              <a:rPr lang="en-US" dirty="0" smtClean="0"/>
              <a:t>U.S.S. Arizona Memorial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Pictures\2011\Hawaii ROTC trip\IMG_3916.JPG"/>
          <p:cNvPicPr>
            <a:picLocks noChangeAspect="1" noChangeArrowheads="1"/>
          </p:cNvPicPr>
          <p:nvPr/>
        </p:nvPicPr>
        <p:blipFill>
          <a:blip r:embed="rId2" cstate="print"/>
          <a:srcRect r="1260" b="35000"/>
          <a:stretch>
            <a:fillRect/>
          </a:stretch>
        </p:blipFill>
        <p:spPr bwMode="auto">
          <a:xfrm>
            <a:off x="0" y="0"/>
            <a:ext cx="6019800" cy="2971800"/>
          </a:xfrm>
          <a:prstGeom prst="rect">
            <a:avLst/>
          </a:prstGeom>
          <a:noFill/>
        </p:spPr>
      </p:pic>
      <p:pic>
        <p:nvPicPr>
          <p:cNvPr id="3075" name="Picture 3" descr="G:\Pictures\2011\Hawaii ROTC trip\IMG_3915.JPG"/>
          <p:cNvPicPr>
            <a:picLocks noChangeAspect="1" noChangeArrowheads="1"/>
          </p:cNvPicPr>
          <p:nvPr/>
        </p:nvPicPr>
        <p:blipFill>
          <a:blip r:embed="rId3" cstate="print"/>
          <a:srcRect l="10936" t="12500" r="7822" b="29166"/>
          <a:stretch>
            <a:fillRect/>
          </a:stretch>
        </p:blipFill>
        <p:spPr bwMode="auto">
          <a:xfrm>
            <a:off x="5181600" y="2514600"/>
            <a:ext cx="3962400" cy="2133600"/>
          </a:xfrm>
          <a:prstGeom prst="rect">
            <a:avLst/>
          </a:prstGeom>
          <a:noFill/>
        </p:spPr>
      </p:pic>
      <p:pic>
        <p:nvPicPr>
          <p:cNvPr id="3076" name="Picture 4" descr="G:\Pictures\2011\Hawaii ROTC trip\IMG_3921.JPG"/>
          <p:cNvPicPr>
            <a:picLocks noChangeAspect="1" noChangeArrowheads="1"/>
          </p:cNvPicPr>
          <p:nvPr/>
        </p:nvPicPr>
        <p:blipFill>
          <a:blip r:embed="rId4" cstate="print"/>
          <a:srcRect l="24997" r="8343" b="5556"/>
          <a:stretch>
            <a:fillRect/>
          </a:stretch>
        </p:blipFill>
        <p:spPr bwMode="auto">
          <a:xfrm>
            <a:off x="6324600" y="0"/>
            <a:ext cx="2438400" cy="2590800"/>
          </a:xfrm>
          <a:prstGeom prst="rect">
            <a:avLst/>
          </a:prstGeom>
          <a:noFill/>
        </p:spPr>
      </p:pic>
      <p:pic>
        <p:nvPicPr>
          <p:cNvPr id="3077" name="Picture 5" descr="G:\Pictures\2011\Hawaii ROTC trip\IMG_3937.JPG"/>
          <p:cNvPicPr>
            <a:picLocks noChangeAspect="1" noChangeArrowheads="1"/>
          </p:cNvPicPr>
          <p:nvPr/>
        </p:nvPicPr>
        <p:blipFill>
          <a:blip r:embed="rId5" cstate="print"/>
          <a:srcRect l="13335" t="10000" r="22214" b="8334"/>
          <a:stretch>
            <a:fillRect/>
          </a:stretch>
        </p:blipFill>
        <p:spPr bwMode="auto">
          <a:xfrm>
            <a:off x="304800" y="2971800"/>
            <a:ext cx="2209800" cy="3733800"/>
          </a:xfrm>
          <a:prstGeom prst="rect">
            <a:avLst/>
          </a:prstGeom>
          <a:noFill/>
        </p:spPr>
      </p:pic>
      <p:pic>
        <p:nvPicPr>
          <p:cNvPr id="3078" name="Picture 6" descr="G:\Pictures\2011\Hawaii ROTC trip\IMG_3920.JPG"/>
          <p:cNvPicPr>
            <a:picLocks noChangeAspect="1" noChangeArrowheads="1"/>
          </p:cNvPicPr>
          <p:nvPr/>
        </p:nvPicPr>
        <p:blipFill>
          <a:blip r:embed="rId6" cstate="print"/>
          <a:srcRect l="-1562" t="8333" b="27083"/>
          <a:stretch>
            <a:fillRect/>
          </a:stretch>
        </p:blipFill>
        <p:spPr bwMode="auto">
          <a:xfrm>
            <a:off x="2895600" y="4495800"/>
            <a:ext cx="4953496"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ox(i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box(in)">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blinds(horizontal)">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linds(horizontal)">
                                      <p:cBhvr>
                                        <p:cTn id="2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remains of the Arizona…</a:t>
            </a:r>
            <a:endParaRPr lang="en-US" dirty="0"/>
          </a:p>
        </p:txBody>
      </p:sp>
      <p:pic>
        <p:nvPicPr>
          <p:cNvPr id="4098" name="Picture 2" descr="G:\Pictures\2011\Hawaii ROTC trip\IMG_3928.JPG"/>
          <p:cNvPicPr>
            <a:picLocks noChangeAspect="1" noChangeArrowheads="1"/>
          </p:cNvPicPr>
          <p:nvPr/>
        </p:nvPicPr>
        <p:blipFill>
          <a:blip r:embed="rId2" cstate="print"/>
          <a:srcRect l="3760" r="33746" b="10000"/>
          <a:stretch>
            <a:fillRect/>
          </a:stretch>
        </p:blipFill>
        <p:spPr bwMode="auto">
          <a:xfrm>
            <a:off x="5334000" y="1066800"/>
            <a:ext cx="3810000" cy="4114800"/>
          </a:xfrm>
          <a:prstGeom prst="rect">
            <a:avLst/>
          </a:prstGeom>
          <a:noFill/>
        </p:spPr>
      </p:pic>
      <p:pic>
        <p:nvPicPr>
          <p:cNvPr id="4099" name="Picture 3" descr="G:\Pictures\2011\Hawaii ROTC trip\IMG_3929.JPG"/>
          <p:cNvPicPr>
            <a:picLocks noChangeAspect="1" noChangeArrowheads="1"/>
          </p:cNvPicPr>
          <p:nvPr/>
        </p:nvPicPr>
        <p:blipFill>
          <a:blip r:embed="rId3" cstate="print"/>
          <a:srcRect r="1573" b="35417"/>
          <a:stretch>
            <a:fillRect/>
          </a:stretch>
        </p:blipFill>
        <p:spPr bwMode="auto">
          <a:xfrm>
            <a:off x="0" y="1143000"/>
            <a:ext cx="4800600" cy="2362200"/>
          </a:xfrm>
          <a:prstGeom prst="rect">
            <a:avLst/>
          </a:prstGeom>
          <a:noFill/>
        </p:spPr>
      </p:pic>
      <p:pic>
        <p:nvPicPr>
          <p:cNvPr id="4100" name="Picture 4" descr="G:\Pictures\2011\Hawaii ROTC trip\IMG_3933.JPG"/>
          <p:cNvPicPr>
            <a:picLocks noChangeAspect="1" noChangeArrowheads="1"/>
          </p:cNvPicPr>
          <p:nvPr/>
        </p:nvPicPr>
        <p:blipFill>
          <a:blip r:embed="rId4" cstate="print"/>
          <a:srcRect/>
          <a:stretch>
            <a:fillRect/>
          </a:stretch>
        </p:blipFill>
        <p:spPr bwMode="auto">
          <a:xfrm>
            <a:off x="228600" y="3886200"/>
            <a:ext cx="3657972" cy="2743200"/>
          </a:xfrm>
          <a:prstGeom prst="rect">
            <a:avLst/>
          </a:prstGeom>
          <a:noFill/>
        </p:spPr>
      </p:pic>
      <p:pic>
        <p:nvPicPr>
          <p:cNvPr id="4101" name="Picture 5" descr="G:\Pictures\2011\Hawaii ROTC trip\IMG_3957.JPG"/>
          <p:cNvPicPr>
            <a:picLocks noChangeAspect="1" noChangeArrowheads="1"/>
          </p:cNvPicPr>
          <p:nvPr/>
        </p:nvPicPr>
        <p:blipFill>
          <a:blip r:embed="rId5" cstate="print"/>
          <a:srcRect/>
          <a:stretch>
            <a:fillRect/>
          </a:stretch>
        </p:blipFill>
        <p:spPr bwMode="auto">
          <a:xfrm>
            <a:off x="3962400" y="4114800"/>
            <a:ext cx="3657972"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amond(in)">
                                      <p:cBhvr>
                                        <p:cTn id="7" dur="20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dissolv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 calcmode="lin" valueType="num">
                                      <p:cBhvr additive="base">
                                        <p:cTn id="22" dur="500" fill="hold"/>
                                        <p:tgtEl>
                                          <p:spTgt spid="4101"/>
                                        </p:tgtEl>
                                        <p:attrNameLst>
                                          <p:attrName>ppt_x</p:attrName>
                                        </p:attrNameLst>
                                      </p:cBhvr>
                                      <p:tavLst>
                                        <p:tav tm="0">
                                          <p:val>
                                            <p:strVal val="#ppt_x"/>
                                          </p:val>
                                        </p:tav>
                                        <p:tav tm="100000">
                                          <p:val>
                                            <p:strVal val="#ppt_x"/>
                                          </p:val>
                                        </p:tav>
                                      </p:tavLst>
                                    </p:anim>
                                    <p:anim calcmode="lin" valueType="num">
                                      <p:cBhvr additive="base">
                                        <p:cTn id="23"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dirty="0" smtClean="0"/>
              <a:t>In Remembrance…</a:t>
            </a:r>
            <a:endParaRPr lang="en-US" dirty="0"/>
          </a:p>
        </p:txBody>
      </p:sp>
      <p:pic>
        <p:nvPicPr>
          <p:cNvPr id="5122" name="Picture 2" descr="G:\Pictures\2011\Hawaii ROTC trip\IMG_3952.JPG"/>
          <p:cNvPicPr>
            <a:picLocks noChangeAspect="1" noChangeArrowheads="1"/>
          </p:cNvPicPr>
          <p:nvPr/>
        </p:nvPicPr>
        <p:blipFill>
          <a:blip r:embed="rId2" cstate="print"/>
          <a:srcRect/>
          <a:stretch>
            <a:fillRect/>
          </a:stretch>
        </p:blipFill>
        <p:spPr bwMode="auto">
          <a:xfrm>
            <a:off x="0" y="685800"/>
            <a:ext cx="3733800" cy="4978906"/>
          </a:xfrm>
          <a:prstGeom prst="rect">
            <a:avLst/>
          </a:prstGeom>
          <a:noFill/>
        </p:spPr>
      </p:pic>
      <p:pic>
        <p:nvPicPr>
          <p:cNvPr id="5123" name="Picture 3" descr="G:\Pictures\2011\Hawaii ROTC trip\IMG_3960.JPG"/>
          <p:cNvPicPr>
            <a:picLocks noChangeAspect="1" noChangeArrowheads="1"/>
          </p:cNvPicPr>
          <p:nvPr/>
        </p:nvPicPr>
        <p:blipFill>
          <a:blip r:embed="rId3" cstate="print"/>
          <a:srcRect/>
          <a:stretch>
            <a:fillRect/>
          </a:stretch>
        </p:blipFill>
        <p:spPr bwMode="auto">
          <a:xfrm>
            <a:off x="5410200" y="685800"/>
            <a:ext cx="3428651" cy="4572000"/>
          </a:xfrm>
          <a:prstGeom prst="rect">
            <a:avLst/>
          </a:prstGeom>
          <a:noFill/>
        </p:spPr>
      </p:pic>
      <p:pic>
        <p:nvPicPr>
          <p:cNvPr id="5124" name="Picture 4" descr="G:\Pictures\2011\Hawaii ROTC trip\IMG_3947.JPG"/>
          <p:cNvPicPr>
            <a:picLocks noChangeAspect="1" noChangeArrowheads="1"/>
          </p:cNvPicPr>
          <p:nvPr/>
        </p:nvPicPr>
        <p:blipFill>
          <a:blip r:embed="rId4" cstate="print"/>
          <a:srcRect/>
          <a:stretch>
            <a:fillRect/>
          </a:stretch>
        </p:blipFill>
        <p:spPr bwMode="auto">
          <a:xfrm>
            <a:off x="2971800" y="3048000"/>
            <a:ext cx="2742921"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in)">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ssolv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Pictures\2011\Hawaii ROTC trip\IMG_3936.JPG"/>
          <p:cNvPicPr>
            <a:picLocks noChangeAspect="1" noChangeArrowheads="1"/>
          </p:cNvPicPr>
          <p:nvPr/>
        </p:nvPicPr>
        <p:blipFill>
          <a:blip r:embed="rId2" cstate="print"/>
          <a:srcRect/>
          <a:stretch>
            <a:fillRect/>
          </a:stretch>
        </p:blipFill>
        <p:spPr bwMode="auto">
          <a:xfrm>
            <a:off x="304800" y="152400"/>
            <a:ext cx="8535268" cy="6400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3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628775"/>
            <a:ext cx="48006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1510" name="Rectangle 6"/>
          <p:cNvSpPr>
            <a:spLocks noGrp="1" noChangeArrowheads="1"/>
          </p:cNvSpPr>
          <p:nvPr>
            <p:ph type="title"/>
          </p:nvPr>
        </p:nvSpPr>
        <p:spPr/>
        <p:txBody>
          <a:bodyPr/>
          <a:lstStyle/>
          <a:p>
            <a:r>
              <a:rPr lang="en-US" sz="4000"/>
              <a:t>7</a:t>
            </a:r>
            <a:r>
              <a:rPr lang="en-US" sz="4000" baseline="30000"/>
              <a:t>th</a:t>
            </a:r>
            <a:r>
              <a:rPr lang="en-US" sz="4000"/>
              <a:t> December 1941-the ‘day of infamy’.</a:t>
            </a:r>
          </a:p>
        </p:txBody>
      </p:sp>
      <p:sp>
        <p:nvSpPr>
          <p:cNvPr id="21511" name="Text Box 7"/>
          <p:cNvSpPr txBox="1">
            <a:spLocks noChangeArrowheads="1"/>
          </p:cNvSpPr>
          <p:nvPr/>
        </p:nvSpPr>
        <p:spPr bwMode="auto">
          <a:xfrm>
            <a:off x="1455738" y="4724400"/>
            <a:ext cx="67167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The Japanese launch a surprise attack.</a:t>
            </a:r>
          </a:p>
          <a:p>
            <a:pPr algn="ctr"/>
            <a:endParaRPr lang="en-US"/>
          </a:p>
          <a:p>
            <a:pPr algn="ctr"/>
            <a:r>
              <a:rPr lang="en-US"/>
              <a:t>The Japanese had been shown how to attack a harbor with planes by the British attack on the Italian fleet in Taranto 11.11.1940. The US navy had chosen to regard the feat as a ‘fluke’.</a:t>
            </a:r>
          </a:p>
        </p:txBody>
      </p:sp>
    </p:spTree>
    <p:extLst>
      <p:ext uri="{BB962C8B-B14F-4D97-AF65-F5344CB8AC3E}">
        <p14:creationId xmlns:p14="http://schemas.microsoft.com/office/powerpoint/2010/main" val="79039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6" name="Rectangle 10"/>
          <p:cNvSpPr>
            <a:spLocks noGrp="1" noChangeArrowheads="1"/>
          </p:cNvSpPr>
          <p:nvPr>
            <p:ph type="body" sz="half" idx="4294967295"/>
          </p:nvPr>
        </p:nvSpPr>
        <p:spPr>
          <a:xfrm>
            <a:off x="5105400" y="1600200"/>
            <a:ext cx="4038600" cy="4525963"/>
          </a:xfrm>
        </p:spPr>
        <p:txBody>
          <a:bodyPr/>
          <a:lstStyle/>
          <a:p>
            <a:r>
              <a:rPr lang="en-US" sz="2800"/>
              <a:t>US warships sinking at anchor.</a:t>
            </a:r>
          </a:p>
          <a:p>
            <a:endParaRPr lang="en-US" sz="2800"/>
          </a:p>
          <a:p>
            <a:endParaRPr lang="en-US" sz="2800"/>
          </a:p>
          <a:p>
            <a:endParaRPr lang="en-US" sz="2800"/>
          </a:p>
          <a:p>
            <a:endParaRPr lang="en-US" sz="2800"/>
          </a:p>
          <a:p>
            <a:r>
              <a:rPr lang="en-US" sz="2800"/>
              <a:t>Japanese carrier planes ready to take off.</a:t>
            </a:r>
          </a:p>
        </p:txBody>
      </p:sp>
      <p:pic>
        <p:nvPicPr>
          <p:cNvPr id="111622" name="Picture 6" descr="Pearl%20Harb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20713"/>
            <a:ext cx="3541712" cy="2868612"/>
          </a:xfrm>
          <a:prstGeom prst="rect">
            <a:avLst/>
          </a:prstGeom>
          <a:noFill/>
          <a:extLst>
            <a:ext uri="{909E8E84-426E-40DD-AFC4-6F175D3DCCD1}">
              <a14:hiddenFill xmlns:a14="http://schemas.microsoft.com/office/drawing/2010/main">
                <a:solidFill>
                  <a:srgbClr val="FFFFFF"/>
                </a:solidFill>
              </a14:hiddenFill>
            </a:ext>
          </a:extLst>
        </p:spPr>
      </p:pic>
      <p:pic>
        <p:nvPicPr>
          <p:cNvPr id="111623" name="Picture 7" descr="Jap%20carrier%20d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933825"/>
            <a:ext cx="3568700" cy="242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52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battle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25538"/>
            <a:ext cx="7199313" cy="5408612"/>
          </a:xfrm>
          <a:prstGeom prst="rect">
            <a:avLst/>
          </a:prstGeom>
          <a:noFill/>
          <a:extLst>
            <a:ext uri="{909E8E84-426E-40DD-AFC4-6F175D3DCCD1}">
              <a14:hiddenFill xmlns:a14="http://schemas.microsoft.com/office/drawing/2010/main">
                <a:solidFill>
                  <a:srgbClr val="FFFFFF"/>
                </a:solidFill>
              </a14:hiddenFill>
            </a:ext>
          </a:extLst>
        </p:spPr>
      </p:pic>
      <p:sp>
        <p:nvSpPr>
          <p:cNvPr id="20488" name="Rectangle 8"/>
          <p:cNvSpPr>
            <a:spLocks noGrp="1" noChangeArrowheads="1"/>
          </p:cNvSpPr>
          <p:nvPr>
            <p:ph type="title"/>
          </p:nvPr>
        </p:nvSpPr>
        <p:spPr/>
        <p:txBody>
          <a:bodyPr/>
          <a:lstStyle/>
          <a:p>
            <a:r>
              <a:rPr lang="en-US"/>
              <a:t>The US fleet lies destroyed. </a:t>
            </a:r>
          </a:p>
        </p:txBody>
      </p:sp>
    </p:spTree>
    <p:extLst>
      <p:ext uri="{BB962C8B-B14F-4D97-AF65-F5344CB8AC3E}">
        <p14:creationId xmlns:p14="http://schemas.microsoft.com/office/powerpoint/2010/main" val="1189317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arizona-1941-12-10-hw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08275"/>
            <a:ext cx="4762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title"/>
          </p:nvPr>
        </p:nvSpPr>
        <p:spPr>
          <a:xfrm>
            <a:off x="684213" y="908050"/>
            <a:ext cx="8002587" cy="1008063"/>
          </a:xfrm>
        </p:spPr>
        <p:txBody>
          <a:bodyPr>
            <a:normAutofit fontScale="90000"/>
          </a:bodyPr>
          <a:lstStyle/>
          <a:p>
            <a:r>
              <a:rPr lang="en-US" sz="3600" dirty="0"/>
              <a:t>Unfortunately the Japanese destroyed battleships, </a:t>
            </a:r>
            <a:r>
              <a:rPr lang="en-US" sz="3600" dirty="0" smtClean="0"/>
              <a:t>but luckily </a:t>
            </a:r>
            <a:r>
              <a:rPr lang="en-US" sz="3600" dirty="0"/>
              <a:t>no US aircraft carriers. They also failed to either destroy or capture the harbor.</a:t>
            </a:r>
          </a:p>
        </p:txBody>
      </p:sp>
    </p:spTree>
    <p:extLst>
      <p:ext uri="{BB962C8B-B14F-4D97-AF65-F5344CB8AC3E}">
        <p14:creationId xmlns:p14="http://schemas.microsoft.com/office/powerpoint/2010/main" val="247166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USS%20Enterprise%20in%20the%20Pacific%20(19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5545138" cy="4338637"/>
          </a:xfrm>
          <a:prstGeom prst="rect">
            <a:avLst/>
          </a:prstGeom>
          <a:noFill/>
          <a:extLst>
            <a:ext uri="{909E8E84-426E-40DD-AFC4-6F175D3DCCD1}">
              <a14:hiddenFill xmlns:a14="http://schemas.microsoft.com/office/drawing/2010/main">
                <a:solidFill>
                  <a:srgbClr val="FFFFFF"/>
                </a:solidFill>
              </a14:hiddenFill>
            </a:ext>
          </a:extLst>
        </p:spPr>
      </p:pic>
      <p:sp>
        <p:nvSpPr>
          <p:cNvPr id="113670" name="Rectangle 6"/>
          <p:cNvSpPr>
            <a:spLocks noGrp="1" noChangeArrowheads="1"/>
          </p:cNvSpPr>
          <p:nvPr>
            <p:ph type="title" idx="4294967295"/>
          </p:nvPr>
        </p:nvSpPr>
        <p:spPr>
          <a:xfrm>
            <a:off x="0" y="274638"/>
            <a:ext cx="8229600" cy="1143000"/>
          </a:xfrm>
        </p:spPr>
        <p:txBody>
          <a:bodyPr/>
          <a:lstStyle/>
          <a:p>
            <a:r>
              <a:rPr lang="en-US"/>
              <a:t>The USS Enterprise</a:t>
            </a:r>
          </a:p>
        </p:txBody>
      </p:sp>
      <p:sp>
        <p:nvSpPr>
          <p:cNvPr id="113672" name="Rectangle 8"/>
          <p:cNvSpPr>
            <a:spLocks noGrp="1" noChangeArrowheads="1"/>
          </p:cNvSpPr>
          <p:nvPr>
            <p:ph type="body" sz="half" idx="4294967295"/>
          </p:nvPr>
        </p:nvSpPr>
        <p:spPr>
          <a:xfrm>
            <a:off x="6227763" y="1484313"/>
            <a:ext cx="2736850" cy="4641850"/>
          </a:xfrm>
        </p:spPr>
        <p:txBody>
          <a:bodyPr/>
          <a:lstStyle/>
          <a:p>
            <a:r>
              <a:rPr lang="en-US" sz="2400"/>
              <a:t>Only luck kept this ship out of Pearl Harbor on the 7</a:t>
            </a:r>
            <a:r>
              <a:rPr lang="en-US" sz="2400" baseline="30000"/>
              <a:t>th</a:t>
            </a:r>
            <a:r>
              <a:rPr lang="en-US" sz="2400"/>
              <a:t>. She arrived the following day.</a:t>
            </a:r>
          </a:p>
          <a:p>
            <a:endParaRPr lang="en-US" sz="2400"/>
          </a:p>
          <a:p>
            <a:r>
              <a:rPr lang="en-US" sz="2400"/>
              <a:t>She was to lead the US Navy back into the fight in the Pacific.</a:t>
            </a:r>
          </a:p>
        </p:txBody>
      </p:sp>
    </p:spTree>
    <p:extLst>
      <p:ext uri="{BB962C8B-B14F-4D97-AF65-F5344CB8AC3E}">
        <p14:creationId xmlns:p14="http://schemas.microsoft.com/office/powerpoint/2010/main" val="79508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3953733" cy="3505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429000" y="2209800"/>
            <a:ext cx="5715000" cy="4533900"/>
          </a:xfrm>
          <a:prstGeom prst="rect">
            <a:avLst/>
          </a:prstGeom>
          <a:noFill/>
          <a:ln w="9525">
            <a:noFill/>
            <a:miter lim="800000"/>
            <a:headEnd/>
            <a:tailEnd/>
          </a:ln>
        </p:spPr>
      </p:pic>
      <p:sp>
        <p:nvSpPr>
          <p:cNvPr id="6" name="Title 5"/>
          <p:cNvSpPr>
            <a:spLocks noGrp="1"/>
          </p:cNvSpPr>
          <p:nvPr>
            <p:ph type="title"/>
          </p:nvPr>
        </p:nvSpPr>
        <p:spPr>
          <a:xfrm>
            <a:off x="4267200" y="274638"/>
            <a:ext cx="4419600" cy="1143000"/>
          </a:xfrm>
        </p:spPr>
        <p:txBody>
          <a:bodyPr/>
          <a:lstStyle/>
          <a:p>
            <a:r>
              <a:rPr lang="en-US" b="1" dirty="0" smtClean="0"/>
              <a:t>U.S.S. Arizona</a:t>
            </a:r>
            <a:endParaRPr lang="en-US" b="1"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Twenty-three sets of brothers died aboard the USS Arizona.</a:t>
            </a:r>
            <a:endParaRPr lang="en-US" dirty="0"/>
          </a:p>
        </p:txBody>
      </p:sp>
      <p:sp>
        <p:nvSpPr>
          <p:cNvPr id="3" name="Content Placeholder 2"/>
          <p:cNvSpPr>
            <a:spLocks noGrp="1"/>
          </p:cNvSpPr>
          <p:nvPr>
            <p:ph idx="1"/>
          </p:nvPr>
        </p:nvSpPr>
        <p:spPr/>
        <p:txBody>
          <a:bodyPr>
            <a:normAutofit fontScale="62500" lnSpcReduction="20000"/>
          </a:bodyPr>
          <a:lstStyle/>
          <a:p>
            <a:r>
              <a:rPr lang="en-US" smtClean="0"/>
              <a:t>There </a:t>
            </a:r>
            <a:r>
              <a:rPr lang="en-US" dirty="0" smtClean="0"/>
              <a:t>were 37 confirmed pairs or trios of brothers assigned to the USS Arizona on December 7, 1941. Of these 77 men, 62 were killed, and 23 sets of brothers died. Only one full set of brothers, Kenneth and Russell </a:t>
            </a:r>
            <a:r>
              <a:rPr lang="en-US" dirty="0" err="1" smtClean="0"/>
              <a:t>Warriner</a:t>
            </a:r>
            <a:r>
              <a:rPr lang="en-US" dirty="0" smtClean="0"/>
              <a:t>, survived the attack; Kenneth was away at flight school in San Diego on that day and Russell was badly wounded but recovered. Both members of the ship’s only father-and-son pair, Thomas Augusta Free and his son William Thomas Free, were killed in action.</a:t>
            </a:r>
          </a:p>
          <a:p>
            <a:r>
              <a:rPr lang="en-US" dirty="0" smtClean="0"/>
              <a:t>Though family members often served on the same ship before World War II, U.S. officials attempted to discourage the practice after Pearl Harbor. However, no official regulations were established, and by the end of the war hundreds of brothers had fought—and died¬—together. The five Sullivan brothers of Waterloo, Iowa, for instance, jointly enlisted after learning that a friend, Bill Ball, had died aboard the USS Arizona; Their only condition upon enlistment was that they be assigned to the same ship. In November 1942, all five siblings were killed in action when their light cruiser, the USS Juneau, was sunk during the Battle of Guadalcanal in the Solomon Islands.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The USS Arizona’s entire band was lost in the attack.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Almost half of the casualties at Pearl Harbor occurred on the naval battleship USS Arizona, which was hit four times by Japanese bombers and eventually sank. Among the 1,177 crewmen killed were all 21 members of the Arizona’s band, known as U.S. Navy Band Unit (NBU) 22. Most of its members were up on deck preparing to play music for the daily flag raising ceremony when the attack began. They instantly moved to man their battle positions beneath the ship’s gun turret. At no other time in American history has an entire military band died in action.</a:t>
            </a:r>
          </a:p>
          <a:p>
            <a:r>
              <a:rPr lang="en-US" dirty="0" smtClean="0"/>
              <a:t>The night before the attack, NBU 22 had attended the latest round of the annual “Battle of Music” competition between military bands from U.S. ships based at Pearl Harbor. Contrary to some reports, NBU 22 did not perform, having already qualified for the finals set to be held on December 20, 1941. Following the assault, the unit was unanimously declared the winner of that year’s contest, and the award was permanently renamed the USS Arizona Band Trophy.</a:t>
            </a:r>
          </a:p>
          <a:p>
            <a:endParaRPr lang="en-US" dirty="0"/>
          </a:p>
        </p:txBody>
      </p:sp>
      <p:pic>
        <p:nvPicPr>
          <p:cNvPr id="4" name="Picture 3" descr="NBU 22"/>
          <p:cNvPicPr/>
          <p:nvPr/>
        </p:nvPicPr>
        <p:blipFill>
          <a:blip r:embed="rId2" cstate="print"/>
          <a:srcRect/>
          <a:stretch>
            <a:fillRect/>
          </a:stretch>
        </p:blipFill>
        <p:spPr bwMode="auto">
          <a:xfrm>
            <a:off x="2590800" y="2209800"/>
            <a:ext cx="4757737" cy="3981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659</Words>
  <Application>Microsoft Office PowerPoint</Application>
  <PresentationFormat>On-screen Show (4:3)</PresentationFormat>
  <Paragraphs>42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Pearl Harbor Remembered</vt:lpstr>
      <vt:lpstr>7th December 1941-the ‘day of infamy’.</vt:lpstr>
      <vt:lpstr>PowerPoint Presentation</vt:lpstr>
      <vt:lpstr>The US fleet lies destroyed. </vt:lpstr>
      <vt:lpstr>Unfortunately the Japanese destroyed battleships, but luckily no US aircraft carriers. They also failed to either destroy or capture the harbor.</vt:lpstr>
      <vt:lpstr>The USS Enterprise</vt:lpstr>
      <vt:lpstr>U.S.S. Arizona</vt:lpstr>
      <vt:lpstr>1. Twenty-three sets of brothers died aboard the USS Arizona.</vt:lpstr>
      <vt:lpstr>2. The USS Arizona’s entire band was lost in the attack.</vt:lpstr>
      <vt:lpstr>3. Fuel continues to leak from the USS Arizona’s wreckage.</vt:lpstr>
      <vt:lpstr>4. Some former crewmembers have chosen the USS Arizona as their final resting place.</vt:lpstr>
      <vt:lpstr>5. A memorial was built at the USS Arizona site, thanks in part to Elvis Presley.</vt:lpstr>
      <vt:lpstr>U.S.S. Arizona Memorial</vt:lpstr>
      <vt:lpstr>PowerPoint Presentation</vt:lpstr>
      <vt:lpstr>What remains of the Arizona…</vt:lpstr>
      <vt:lpstr>In Remembrance…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Pearl Harbor Remembered</dc:title>
  <dc:creator>Janiak</dc:creator>
  <cp:lastModifiedBy>Janiak Heather</cp:lastModifiedBy>
  <cp:revision>6</cp:revision>
  <dcterms:created xsi:type="dcterms:W3CDTF">2012-02-26T17:11:41Z</dcterms:created>
  <dcterms:modified xsi:type="dcterms:W3CDTF">2013-02-26T14:56:34Z</dcterms:modified>
</cp:coreProperties>
</file>