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6"/>
  </p:notesMasterIdLst>
  <p:handoutMasterIdLst>
    <p:handoutMasterId r:id="rId17"/>
  </p:handoutMasterIdLst>
  <p:sldIdLst>
    <p:sldId id="772" r:id="rId2"/>
    <p:sldId id="704" r:id="rId3"/>
    <p:sldId id="705" r:id="rId4"/>
    <p:sldId id="783" r:id="rId5"/>
    <p:sldId id="784" r:id="rId6"/>
    <p:sldId id="707" r:id="rId7"/>
    <p:sldId id="794" r:id="rId8"/>
    <p:sldId id="708" r:id="rId9"/>
    <p:sldId id="714" r:id="rId10"/>
    <p:sldId id="711" r:id="rId11"/>
    <p:sldId id="718" r:id="rId12"/>
    <p:sldId id="781" r:id="rId13"/>
    <p:sldId id="790" r:id="rId14"/>
    <p:sldId id="72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3" autoAdjust="0"/>
    <p:restoredTop sz="97830" autoAdjust="0"/>
  </p:normalViewPr>
  <p:slideViewPr>
    <p:cSldViewPr>
      <p:cViewPr varScale="1">
        <p:scale>
          <a:sx n="90" d="100"/>
          <a:sy n="90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66" d="100"/>
        <a:sy n="66" d="100"/>
      </p:scale>
      <p:origin x="0" y="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1491811-4F33-4423-9EA2-09900A6F3083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13BF886-2301-4002-A3F8-8FFA5D499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78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DF446B0-8213-4B7D-8E32-0C5DF8A0E3D8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C1BD66C-213E-4C1A-B60B-A940FC1A0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143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1D3B6E-8A13-4F8B-B44E-F220146B84F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Straight Connector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9997F-EF7F-44C6-8C60-0EEC964451D0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95329-9DBA-4C01-91A4-263B63A00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58DF370-98A1-48AD-BB61-C1AD9E376FE2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D17236F-EABB-4EC5-97C5-F98AF0FEA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9287B-236A-430F-921D-2D0DD35C9113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B83FF-E8EF-4A25-8F15-98823357D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FB50-12D9-4052-8B1D-639DD8D5FB14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45482-8953-4DFF-B872-F2BC530FA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60579-A8E6-489F-801C-C6296E991199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8170F-1207-4F6D-957C-63FEDB8EF8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FC56081-0106-4363-A9ED-4D1CAE4FAAEE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41604B4-B4E9-444B-8774-EF2BF4999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8212B-38E4-45FB-82FE-91015F8F98AA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595C6-C041-431F-BD84-67C0337E3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Straight Connector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2526477-EC59-4E7E-98EB-327F9C8557DB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C51CF39-9BF8-4EA7-A4F6-886551715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Oval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Straight Connector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23C45AB-D89A-4859-8062-C15420E6BBD4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033C131-BC48-4D7B-BED1-30BDE9E59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6C138-D2E3-457E-8BD2-577D094ADB9F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B1C4B-B998-4EB6-9DBA-9C7A95B2D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26974-C48B-4C56-88D7-969178487061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33AF7-66B9-4D54-B268-FCE709066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/>
            <a:gdLst>
              <a:gd name="T0" fmla="*/ 0 w 5760"/>
              <a:gd name="T1" fmla="*/ 1066 h 1331"/>
              <a:gd name="T2" fmla="*/ 0 w 5760"/>
              <a:gd name="T3" fmla="*/ 1331 h 1331"/>
              <a:gd name="T4" fmla="*/ 5760 w 5760"/>
              <a:gd name="T5" fmla="*/ 1331 h 1331"/>
              <a:gd name="T6" fmla="*/ 5760 w 5760"/>
              <a:gd name="T7" fmla="*/ 0 h 1331"/>
              <a:gd name="T8" fmla="*/ 0 w 5760"/>
              <a:gd name="T9" fmla="*/ 1066 h 1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0"/>
              <a:gd name="T16" fmla="*/ 0 h 1331"/>
              <a:gd name="T17" fmla="*/ 5760 w 5760"/>
              <a:gd name="T18" fmla="*/ 1331 h 1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C7C7C">
              <a:alpha val="45097"/>
            </a:srgbClr>
          </a:solidFill>
          <a:ln w="9525">
            <a:noFill/>
            <a:round/>
            <a:headEnd/>
            <a:tailEnd/>
          </a:ln>
          <a:effectLst>
            <a:outerShdw dist="44450" dir="16200000" algn="ctr" rotWithShape="0">
              <a:srgbClr val="808080">
                <a:alpha val="34999"/>
              </a:srgbClr>
            </a:outerShdw>
          </a:effectLst>
        </p:spPr>
        <p:txBody>
          <a:bodyPr lIns="91418" tIns="45709" rIns="91418" bIns="45709"/>
          <a:lstStyle/>
          <a:p>
            <a:pPr defTabSz="4558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6105525" y="41275"/>
            <a:ext cx="3038475" cy="6858000"/>
          </a:xfrm>
          <a:custGeom>
            <a:avLst/>
            <a:gdLst>
              <a:gd name="T0" fmla="*/ 3341687 w 1914"/>
              <a:gd name="T1" fmla="*/ 16159 h 4329"/>
              <a:gd name="T2" fmla="*/ 3341687 w 1914"/>
              <a:gd name="T3" fmla="*/ 7772400 h 4329"/>
              <a:gd name="T4" fmla="*/ 356167 w 1914"/>
              <a:gd name="T5" fmla="*/ 7768809 h 4329"/>
              <a:gd name="T6" fmla="*/ 0 w 1914"/>
              <a:gd name="T7" fmla="*/ 0 h 4329"/>
              <a:gd name="T8" fmla="*/ 3341687 w 1914"/>
              <a:gd name="T9" fmla="*/ 16159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14"/>
              <a:gd name="T16" fmla="*/ 0 h 4329"/>
              <a:gd name="T17" fmla="*/ 1914 w 1914"/>
              <a:gd name="T18" fmla="*/ 4329 h 43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95959">
              <a:alpha val="39999"/>
            </a:srgbClr>
          </a:solidFill>
          <a:ln w="9525">
            <a:noFill/>
            <a:round/>
            <a:headEnd/>
            <a:tailEnd/>
          </a:ln>
          <a:effectLst>
            <a:outerShdw dist="50800" dir="10800000" algn="ctr" rotWithShape="0">
              <a:srgbClr val="808080">
                <a:alpha val="45000"/>
              </a:srgbClr>
            </a:outerShdw>
          </a:effectLst>
        </p:spPr>
        <p:txBody>
          <a:bodyPr lIns="91418" tIns="45709" rIns="91418" bIns="45709"/>
          <a:lstStyle/>
          <a:p>
            <a:pPr defTabSz="4558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pic>
        <p:nvPicPr>
          <p:cNvPr id="5" name="Picture 13" descr="eric-kamp-cup-of-coffee-by-various-foreign-newspapers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373737"/>
              </a:clrFrom>
              <a:clrTo>
                <a:srgbClr val="373737">
                  <a:alpha val="0"/>
                </a:srgbClr>
              </a:clrTo>
            </a:clrChange>
          </a:blip>
          <a:srcRect l="10001" t="4366" r="7500" b="5324"/>
          <a:stretch>
            <a:fillRect/>
          </a:stretch>
        </p:blipFill>
        <p:spPr bwMode="auto">
          <a:xfrm>
            <a:off x="993775" y="41275"/>
            <a:ext cx="7435850" cy="4378325"/>
          </a:xfrm>
          <a:prstGeom prst="rect">
            <a:avLst/>
          </a:prstGeom>
          <a:solidFill>
            <a:schemeClr val="tx2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4343400"/>
            <a:ext cx="8257736" cy="1981200"/>
          </a:xfrm>
        </p:spPr>
        <p:txBody>
          <a:bodyPr lIns="82058" tIns="41029" rIns="82058" bIns="41029" anchor="t"/>
          <a:lstStyle>
            <a:lvl1pPr algn="ct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0"/>
          </p:nvPr>
        </p:nvSpPr>
        <p:spPr>
          <a:xfrm>
            <a:off x="428625" y="6421438"/>
            <a:ext cx="2085975" cy="365125"/>
          </a:xfrm>
        </p:spPr>
        <p:txBody>
          <a:bodyPr lIns="82058" tIns="41029" rIns="82058" bIns="41029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GGUSD Supre Week 2009 </a:t>
            </a:r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3429000" y="6421438"/>
            <a:ext cx="5486400" cy="365125"/>
          </a:xfrm>
        </p:spPr>
        <p:txBody>
          <a:bodyPr lIns="82058" tIns="41029" rIns="82058" bIns="41029"/>
          <a:lstStyle>
            <a:lvl1pPr algn="ctr">
              <a:defRPr/>
            </a:lvl1pPr>
          </a:lstStyle>
          <a:p>
            <a:pPr>
              <a:defRPr/>
            </a:pPr>
            <a:r>
              <a:rPr lang="en-US"/>
              <a:t>GATE Offoce  &amp; Department of 7-12 Instructions</a:t>
            </a:r>
            <a:fld id="{722F9027-19BC-4FC9-A03D-06295CA64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544C2-AE74-406A-BCCB-85CECA2D9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889B7D-A7A1-49B2-A3D0-156B9E84F774}" type="datetimeFigureOut">
              <a:rPr lang="en-US"/>
              <a:pPr>
                <a:defRPr/>
              </a:pPr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16F785-A506-42D0-84EF-DA65CE917C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5" r:id="rId4"/>
    <p:sldLayoutId id="2147483924" r:id="rId5"/>
    <p:sldLayoutId id="2147483929" r:id="rId6"/>
    <p:sldLayoutId id="2147483923" r:id="rId7"/>
    <p:sldLayoutId id="2147483930" r:id="rId8"/>
    <p:sldLayoutId id="2147483931" r:id="rId9"/>
    <p:sldLayoutId id="2147483922" r:id="rId10"/>
    <p:sldLayoutId id="2147483921" r:id="rId11"/>
    <p:sldLayoutId id="2147483932" r:id="rId12"/>
    <p:sldLayoutId id="2147483933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0" y="1219200"/>
            <a:ext cx="6629400" cy="1524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2286000" y="685800"/>
            <a:ext cx="6629400" cy="5943600"/>
          </a:xfrm>
        </p:spPr>
        <p:txBody>
          <a:bodyPr>
            <a:noAutofit/>
          </a:bodyPr>
          <a:lstStyle/>
          <a:p>
            <a:pPr algn="ctr"/>
            <a:r>
              <a:rPr lang="en-US" sz="4400" smtClean="0"/>
              <a:t>UP-LEVELING THE</a:t>
            </a:r>
            <a:r>
              <a:rPr lang="en-US" sz="8000" smtClean="0"/>
              <a:t/>
            </a:r>
            <a:br>
              <a:rPr lang="en-US" sz="8000" smtClean="0"/>
            </a:br>
            <a:r>
              <a:rPr lang="en-US" sz="4400" smtClean="0"/>
              <a:t>SOCRATIC SEMINAR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33800" y="4724400"/>
            <a:ext cx="4572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entury Schoolbook" pitchFamily="18" charset="0"/>
              </a:rPr>
              <a:t>Let us examine this question together, my friend, and if you can contradict anything that I say, do so, and I shall be persuaded.                    </a:t>
            </a:r>
            <a:br>
              <a:rPr lang="en-US">
                <a:latin typeface="Century Schoolbook" pitchFamily="18" charset="0"/>
              </a:rPr>
            </a:br>
            <a:r>
              <a:rPr lang="en-US">
                <a:latin typeface="Century Schoolbook" pitchFamily="18" charset="0"/>
              </a:rPr>
              <a:t>                                  - </a:t>
            </a:r>
            <a:r>
              <a:rPr lang="en-US" i="1">
                <a:latin typeface="Century Schoolbook" pitchFamily="18" charset="0"/>
              </a:rPr>
              <a:t>Crito</a:t>
            </a:r>
            <a:r>
              <a:rPr lang="en-US">
                <a:latin typeface="Century Schoolbook" pitchFamily="18" charset="0"/>
              </a:rPr>
              <a:t>, Plato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Why Socratic Seminar?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smtClean="0"/>
              <a:t>The goal of Socratic Seminar is to support one another in deep exploration of TEXT through collaborative dialogue with your peers.</a:t>
            </a:r>
          </a:p>
          <a:p>
            <a:r>
              <a:rPr lang="en-US" smtClean="0"/>
              <a:t>Socratic Seminar encourages you to develop the following:</a:t>
            </a:r>
          </a:p>
          <a:p>
            <a:pPr lvl="1"/>
            <a:r>
              <a:rPr lang="en-US" smtClean="0"/>
              <a:t>Exploration</a:t>
            </a:r>
          </a:p>
          <a:p>
            <a:pPr lvl="1"/>
            <a:r>
              <a:rPr lang="en-US" smtClean="0"/>
              <a:t>Curiosity</a:t>
            </a:r>
          </a:p>
          <a:p>
            <a:pPr lvl="1"/>
            <a:r>
              <a:rPr lang="en-US" smtClean="0"/>
              <a:t>Inquiry</a:t>
            </a:r>
          </a:p>
          <a:p>
            <a:pPr lvl="1"/>
            <a:r>
              <a:rPr lang="en-US" smtClean="0"/>
              <a:t>Dialogue</a:t>
            </a:r>
          </a:p>
          <a:p>
            <a:pPr lvl="1"/>
            <a:r>
              <a:rPr lang="en-US" smtClean="0"/>
              <a:t>Problem-solving</a:t>
            </a:r>
          </a:p>
          <a:p>
            <a:pPr lvl="1"/>
            <a:r>
              <a:rPr lang="en-US" smtClean="0"/>
              <a:t>Cognitive flexibility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Rationale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“The goal of the Socratic seminar … is not to arrive a ‘correct’ interpretation of a text via the seminar teacher’s skillful questioning.  Instead, it is the assumption of this method that </a:t>
            </a:r>
            <a:r>
              <a:rPr lang="en-US" b="1" dirty="0" smtClean="0"/>
              <a:t>knowledge and understanding are constructed by learners themselves, rather than discovered or received</a:t>
            </a:r>
            <a:r>
              <a:rPr lang="en-US" dirty="0" smtClean="0"/>
              <a:t>.  In other words, understanding is emergent, uncertain, and subject to revision; it is connected to what learners already know; and </a:t>
            </a:r>
            <a:r>
              <a:rPr lang="en-US" b="1" dirty="0" smtClean="0"/>
              <a:t>it is a new creation by cooperative action</a:t>
            </a:r>
            <a:r>
              <a:rPr lang="en-US" dirty="0" smtClean="0"/>
              <a:t>, rather than a product solely of the author’s or teacher’s effort.”</a:t>
            </a:r>
          </a:p>
          <a:p>
            <a:pPr marL="274320" indent="-274320" algn="r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-- Peter Winchell, Socratic Seminars West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Discussion and Dialogue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7467600" cy="5407025"/>
          </a:xfrm>
        </p:spPr>
        <p:txBody>
          <a:bodyPr/>
          <a:lstStyle/>
          <a:p>
            <a:r>
              <a:rPr lang="en-US" sz="2800" u="sng" smtClean="0"/>
              <a:t>Discussion</a:t>
            </a:r>
            <a:r>
              <a:rPr lang="en-US" sz="2800" smtClean="0"/>
              <a:t> in the dictionary is a </a:t>
            </a:r>
            <a:r>
              <a:rPr lang="en-US" sz="2800" i="1" smtClean="0"/>
              <a:t>close examination of a subject with interchange of opinions, sometimes using argument, in an effort to reach an agreement.</a:t>
            </a:r>
          </a:p>
          <a:p>
            <a:pPr>
              <a:buFont typeface="Wingdings" pitchFamily="2" charset="2"/>
              <a:buNone/>
            </a:pPr>
            <a:endParaRPr lang="en-US" sz="2800" i="1" smtClean="0"/>
          </a:p>
          <a:p>
            <a:r>
              <a:rPr lang="en-US" sz="2800" u="sng" smtClean="0"/>
              <a:t>Dialogue</a:t>
            </a:r>
            <a:r>
              <a:rPr lang="en-US" sz="2800" smtClean="0"/>
              <a:t>, on the other hand, is </a:t>
            </a:r>
            <a:r>
              <a:rPr lang="en-US" sz="2800" i="1" smtClean="0"/>
              <a:t>an interchange of ideas especially when open and frank and seeking mutual understanding.  </a:t>
            </a:r>
            <a:r>
              <a:rPr lang="en-US" sz="2800" smtClean="0"/>
              <a:t>It is a collective inquiry in which we suspend opinions, share openly, and think creatively about difficult issues.</a:t>
            </a:r>
            <a:endParaRPr lang="en-US" sz="2800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382000" cy="7159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/>
              <a:t>Socratic Seminar Demands Dialogue </a:t>
            </a:r>
            <a:r>
              <a:rPr lang="en-US" sz="2400" u="sng" dirty="0" smtClean="0"/>
              <a:t>NOT</a:t>
            </a:r>
            <a:r>
              <a:rPr lang="en-US" sz="2400" dirty="0" smtClean="0"/>
              <a:t> Debate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19200"/>
            <a:ext cx="3962400" cy="51816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None/>
              <a:defRPr/>
            </a:pPr>
            <a:r>
              <a:rPr lang="en-US" dirty="0" smtClean="0"/>
              <a:t>          </a:t>
            </a:r>
            <a:r>
              <a:rPr lang="en-US" b="1" dirty="0" smtClean="0"/>
              <a:t>Dialogue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None/>
              <a:defRPr/>
            </a:pPr>
            <a:endParaRPr lang="en-US" b="1" dirty="0" smtClean="0"/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Collaborative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Goals is understanding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Listening for deeper meaning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Re-evaluating assumptions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Open-minded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Temporarily suspending beliefs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Search for strengths in all ideas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Respects all participants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People have pieces to answers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Char char="v"/>
              <a:defRPr/>
            </a:pPr>
            <a:r>
              <a:rPr lang="en-US" sz="2100" dirty="0" smtClean="0"/>
              <a:t>Open-ended</a:t>
            </a:r>
            <a:endParaRPr lang="en-US" sz="2000" dirty="0" smtClean="0"/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" pitchFamily="-106" charset="2"/>
              <a:buNone/>
              <a:defRPr/>
            </a:pPr>
            <a:endParaRPr lang="en-US" dirty="0" smtClean="0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4419600" y="1219200"/>
            <a:ext cx="441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None/>
              <a:defRPr/>
            </a:pPr>
            <a:r>
              <a:rPr lang="en-US" dirty="0">
                <a:latin typeface="+mj-lt"/>
                <a:cs typeface="+mn-cs"/>
              </a:rPr>
              <a:t>                         </a:t>
            </a:r>
            <a:r>
              <a:rPr lang="en-US" sz="2400" b="1" dirty="0">
                <a:latin typeface="+mj-lt"/>
                <a:cs typeface="+mn-cs"/>
              </a:rPr>
              <a:t>Debate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None/>
              <a:defRPr/>
            </a:pPr>
            <a:endParaRPr lang="en-US" b="1" dirty="0">
              <a:latin typeface="+mj-lt"/>
              <a:cs typeface="+mn-cs"/>
            </a:endParaRP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Oppositional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Goal is proving others wrong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Listening for flaws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Defending assumptions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Close-minded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Defending beliefs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Searches for weakness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Belittles or deprecates others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There is one right answer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Char char="v"/>
              <a:defRPr/>
            </a:pPr>
            <a:r>
              <a:rPr lang="en-US" sz="2100" dirty="0">
                <a:latin typeface="+mj-lt"/>
                <a:cs typeface="+mn-cs"/>
              </a:rPr>
              <a:t>Demands closure</a:t>
            </a:r>
            <a:endParaRPr lang="en-US" sz="2000" dirty="0">
              <a:latin typeface="+mj-lt"/>
              <a:cs typeface="+mn-cs"/>
            </a:endParaRP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folHlink"/>
              </a:buClr>
              <a:buFont typeface="Wingdings" pitchFamily="-106" charset="2"/>
              <a:buNone/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9216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/>
              <a:t>A New Type of Socratic Seminar Configuration: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534400" cy="5254625"/>
          </a:xfrm>
        </p:spPr>
        <p:txBody>
          <a:bodyPr/>
          <a:lstStyle/>
          <a:p>
            <a:r>
              <a:rPr lang="en-US" smtClean="0"/>
              <a:t>You have likely already participated in these:</a:t>
            </a:r>
          </a:p>
          <a:p>
            <a:pPr lvl="1"/>
            <a:r>
              <a:rPr lang="en-US" b="1" smtClean="0"/>
              <a:t>All-class Circle</a:t>
            </a:r>
          </a:p>
          <a:p>
            <a:pPr lvl="2"/>
            <a:r>
              <a:rPr lang="en-US" smtClean="0"/>
              <a:t>Introductory Configuration</a:t>
            </a:r>
          </a:p>
          <a:p>
            <a:pPr lvl="2"/>
            <a:r>
              <a:rPr lang="en-US" i="1" smtClean="0"/>
              <a:t>Teacher</a:t>
            </a:r>
            <a:r>
              <a:rPr lang="en-US" smtClean="0"/>
              <a:t> monitors student interactions (with text, peers, and facilitator)</a:t>
            </a:r>
          </a:p>
          <a:p>
            <a:pPr lvl="1"/>
            <a:r>
              <a:rPr lang="en-US" b="1" smtClean="0"/>
              <a:t>Fishbowl (Inner-Outer Circle)</a:t>
            </a:r>
          </a:p>
          <a:p>
            <a:pPr lvl="2"/>
            <a:r>
              <a:rPr lang="en-US" smtClean="0"/>
              <a:t>Intermediate Configuration</a:t>
            </a:r>
          </a:p>
          <a:p>
            <a:pPr lvl="2"/>
            <a:r>
              <a:rPr lang="en-US" i="1" smtClean="0"/>
              <a:t>Partners</a:t>
            </a:r>
            <a:r>
              <a:rPr lang="en-US" smtClean="0"/>
              <a:t> monitor student interactions (with text, peers, and facilitator)</a:t>
            </a:r>
          </a:p>
          <a:p>
            <a:pPr lvl="1"/>
            <a:r>
              <a:rPr lang="en-US" b="1" smtClean="0"/>
              <a:t>Simultaneous</a:t>
            </a:r>
          </a:p>
          <a:p>
            <a:pPr lvl="2"/>
            <a:r>
              <a:rPr lang="en-US" smtClean="0"/>
              <a:t>Advanced Configuration</a:t>
            </a:r>
          </a:p>
          <a:p>
            <a:pPr lvl="2"/>
            <a:r>
              <a:rPr lang="en-US" i="1" smtClean="0"/>
              <a:t>Student Facilitators </a:t>
            </a:r>
            <a:r>
              <a:rPr lang="en-US" smtClean="0"/>
              <a:t>monitor student interactions (with text, peers, and facilitator)</a:t>
            </a:r>
          </a:p>
          <a:p>
            <a:pPr lvl="2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79216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/>
              <a:t>A New Type of Socratic Seminar Configuration: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534400" cy="5254625"/>
          </a:xfrm>
        </p:spPr>
        <p:txBody>
          <a:bodyPr/>
          <a:lstStyle/>
          <a:p>
            <a:r>
              <a:rPr lang="en-US" smtClean="0"/>
              <a:t>But have you tried this?</a:t>
            </a:r>
          </a:p>
          <a:p>
            <a:pPr lvl="1"/>
            <a:r>
              <a:rPr lang="en-US" b="1" smtClean="0"/>
              <a:t>Triad (with Pilots &amp; Co-Pilots)</a:t>
            </a:r>
          </a:p>
          <a:p>
            <a:pPr lvl="2"/>
            <a:r>
              <a:rPr lang="en-US" smtClean="0"/>
              <a:t>Advanced Configuration</a:t>
            </a:r>
          </a:p>
          <a:p>
            <a:pPr lvl="2"/>
            <a:r>
              <a:rPr lang="en-US" i="1" smtClean="0"/>
              <a:t>Student Facilitator and Co-pilots </a:t>
            </a:r>
            <a:r>
              <a:rPr lang="en-US" smtClean="0"/>
              <a:t>monitor student interactions (with text, peers, and facilitator)</a:t>
            </a:r>
          </a:p>
          <a:p>
            <a:pPr lvl="2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1295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/>
              <a:t>Student Role: </a:t>
            </a:r>
            <a:br>
              <a:rPr lang="en-US" b="1" dirty="0" smtClean="0"/>
            </a:br>
            <a:r>
              <a:rPr lang="en-US" b="1" dirty="0" smtClean="0"/>
              <a:t>BEFORE the Seminar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517842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To prepare for the seminar, students should </a:t>
            </a:r>
            <a:r>
              <a:rPr lang="en-US" b="1" dirty="0" smtClean="0"/>
              <a:t>read</a:t>
            </a:r>
            <a:r>
              <a:rPr lang="en-US" dirty="0" smtClean="0"/>
              <a:t> and </a:t>
            </a:r>
            <a:r>
              <a:rPr lang="en-US" b="1" dirty="0" smtClean="0"/>
              <a:t>evaluate</a:t>
            </a:r>
            <a:r>
              <a:rPr lang="en-US" dirty="0" smtClean="0"/>
              <a:t> the texts at hand using the following strategies: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Pre-read the text, with the </a:t>
            </a:r>
            <a:r>
              <a:rPr lang="en-US" b="1" dirty="0" smtClean="0"/>
              <a:t>purpose</a:t>
            </a:r>
            <a:r>
              <a:rPr lang="en-US" dirty="0" smtClean="0"/>
              <a:t> in mind.  In this case, you have read several articles connected to SOCIAL NETWORKING.  Along the way you have been asked to:</a:t>
            </a:r>
          </a:p>
          <a:p>
            <a:pPr lvl="2" indent="-182880" fontAlgn="auto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n-US" i="1" dirty="0"/>
              <a:t>Identify</a:t>
            </a:r>
            <a:r>
              <a:rPr lang="en-US" dirty="0"/>
              <a:t> </a:t>
            </a:r>
            <a:r>
              <a:rPr lang="en-US" b="1" dirty="0" smtClean="0"/>
              <a:t>the big ideas </a:t>
            </a:r>
            <a:r>
              <a:rPr lang="en-US" dirty="0" smtClean="0"/>
              <a:t>found </a:t>
            </a:r>
            <a:r>
              <a:rPr lang="en-US" dirty="0"/>
              <a:t>in the </a:t>
            </a:r>
            <a:r>
              <a:rPr lang="en-US" dirty="0" smtClean="0"/>
              <a:t>three articles.  </a:t>
            </a:r>
          </a:p>
          <a:p>
            <a:pPr lvl="2" indent="-182880" fontAlgn="auto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n-US" i="1" dirty="0" smtClean="0"/>
              <a:t>Determine</a:t>
            </a:r>
            <a:r>
              <a:rPr lang="en-US" dirty="0" smtClean="0"/>
              <a:t> the </a:t>
            </a:r>
            <a:r>
              <a:rPr lang="en-US" b="1" dirty="0" smtClean="0"/>
              <a:t>two sides </a:t>
            </a:r>
            <a:r>
              <a:rPr lang="en-US" dirty="0" smtClean="0"/>
              <a:t>of the articles </a:t>
            </a:r>
            <a:r>
              <a:rPr lang="en-US" dirty="0" smtClean="0"/>
              <a:t>(positives </a:t>
            </a:r>
            <a:r>
              <a:rPr lang="en-US" dirty="0" smtClean="0"/>
              <a:t>and </a:t>
            </a:r>
            <a:r>
              <a:rPr lang="en-US" dirty="0" smtClean="0"/>
              <a:t>negatives of social networking)</a:t>
            </a:r>
            <a:endParaRPr lang="en-US" dirty="0"/>
          </a:p>
          <a:p>
            <a:pPr lvl="2" indent="-182880" fontAlgn="auto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n-US" i="1" dirty="0"/>
              <a:t>Evaluate</a:t>
            </a:r>
            <a:r>
              <a:rPr lang="en-US" dirty="0"/>
              <a:t> the </a:t>
            </a:r>
            <a:r>
              <a:rPr lang="en-US" b="1" dirty="0" smtClean="0"/>
              <a:t>authors’ </a:t>
            </a:r>
            <a:r>
              <a:rPr lang="en-US" b="1" dirty="0" smtClean="0"/>
              <a:t>evidence </a:t>
            </a:r>
            <a:r>
              <a:rPr lang="en-US" dirty="0" smtClean="0"/>
              <a:t>in the three articles</a:t>
            </a:r>
            <a:endParaRPr lang="en-US" dirty="0"/>
          </a:p>
          <a:p>
            <a:pPr lvl="2" indent="-182880" fontAlgn="auto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Create </a:t>
            </a:r>
            <a:r>
              <a:rPr lang="en-US" b="1" dirty="0" smtClean="0"/>
              <a:t>open-ended, high level prompts </a:t>
            </a:r>
            <a:r>
              <a:rPr lang="en-US" dirty="0" smtClean="0"/>
              <a:t>(using Costa’s and Thinking Tool icons) that demonstrate a thorough understanding of the text.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0"/>
            <a:ext cx="8305800" cy="838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Student Role: </a:t>
            </a:r>
            <a:br>
              <a:rPr lang="en-US" b="1" dirty="0" smtClean="0"/>
            </a:br>
            <a:r>
              <a:rPr lang="en-US" b="1" dirty="0" smtClean="0"/>
              <a:t>BEFORE the Seminar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077200" cy="5254625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Costa’s Levels of Inquiry </a:t>
            </a:r>
            <a:r>
              <a:rPr lang="en-US" sz="2800" dirty="0" smtClean="0"/>
              <a:t>+ </a:t>
            </a:r>
          </a:p>
          <a:p>
            <a:pPr algn="ctr">
              <a:buFont typeface="Wingdings" pitchFamily="2" charset="2"/>
              <a:buNone/>
            </a:pPr>
            <a:r>
              <a:rPr lang="en-US" sz="2800" dirty="0" smtClean="0">
                <a:solidFill>
                  <a:srgbClr val="00B050"/>
                </a:solidFill>
              </a:rPr>
              <a:t>Thinking Tool icon </a:t>
            </a:r>
            <a:r>
              <a:rPr lang="en-US" sz="2800" dirty="0" smtClean="0"/>
              <a:t>= </a:t>
            </a:r>
          </a:p>
          <a:p>
            <a:pPr algn="ctr">
              <a:buFont typeface="Wingdings" pitchFamily="2" charset="2"/>
              <a:buNone/>
            </a:pPr>
            <a:r>
              <a:rPr lang="en-US" sz="2800" dirty="0" smtClean="0"/>
              <a:t>A scholarly prompt!</a:t>
            </a:r>
          </a:p>
          <a:p>
            <a:pPr algn="ctr">
              <a:buFont typeface="Wingdings" pitchFamily="2" charset="2"/>
              <a:buNone/>
            </a:pPr>
            <a:endParaRPr lang="en-US" sz="900" dirty="0" smtClean="0"/>
          </a:p>
          <a:p>
            <a:r>
              <a:rPr lang="en-US" dirty="0" smtClean="0"/>
              <a:t>Students will write </a:t>
            </a:r>
            <a:r>
              <a:rPr lang="en-US" b="1" dirty="0" smtClean="0"/>
              <a:t>4 prompts </a:t>
            </a:r>
            <a:r>
              <a:rPr lang="en-US" dirty="0" smtClean="0"/>
              <a:t>for discussion on the left-hand side of their Cornell Notes.</a:t>
            </a:r>
          </a:p>
          <a:p>
            <a:r>
              <a:rPr lang="en-US" dirty="0" smtClean="0"/>
              <a:t>Sample Prompts: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Analyze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rgbClr val="3668C4"/>
                </a:solidFill>
              </a:rPr>
              <a:t>change over time </a:t>
            </a:r>
            <a:r>
              <a:rPr lang="en-US" dirty="0" smtClean="0"/>
              <a:t>presented in Elizabeth Stone’s “Grief in the Age of Facebook.” </a:t>
            </a:r>
            <a:r>
              <a:rPr lang="en-US" dirty="0" smtClean="0"/>
              <a:t>Why is Social Networking not always appropriate to use?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Compare </a:t>
            </a:r>
            <a:r>
              <a:rPr lang="en-US" dirty="0" smtClean="0"/>
              <a:t>the authors’ </a:t>
            </a:r>
            <a:r>
              <a:rPr lang="en-US" dirty="0" smtClean="0">
                <a:solidFill>
                  <a:srgbClr val="3668C4"/>
                </a:solidFill>
              </a:rPr>
              <a:t>perspectives</a:t>
            </a:r>
            <a:r>
              <a:rPr lang="en-US" dirty="0" smtClean="0"/>
              <a:t> regarding the value of social networking in Ham’s “We Shall Overshare” and </a:t>
            </a:r>
            <a:r>
              <a:rPr lang="en-US" dirty="0" err="1" smtClean="0"/>
              <a:t>Schawbel’s</a:t>
            </a:r>
            <a:r>
              <a:rPr lang="en-US" dirty="0" smtClean="0"/>
              <a:t> “How Recruiters use Social Networking.” </a:t>
            </a:r>
          </a:p>
          <a:p>
            <a:pPr lvl="1"/>
            <a:endParaRPr lang="en-US" dirty="0" smtClean="0"/>
          </a:p>
        </p:txBody>
      </p:sp>
      <p:pic>
        <p:nvPicPr>
          <p:cNvPr id="7" name="Picture 3" descr="coloredpo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5867400"/>
            <a:ext cx="762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Ethic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975" y="4648200"/>
            <a:ext cx="706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Facilitator: During the Seminar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24800" cy="4873625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en-US" b="1" dirty="0" smtClean="0"/>
              <a:t>The Socratic Seminar facilitator(s):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Opens the seminar with the Essential Question(s).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Facilitates the discussion, keeping fellow scholars focused on the text.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Encourages fellow scholars to cite text to support their conclusions.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Asks follow-up, “digging deeper” questions.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en-US" dirty="0" smtClean="0"/>
              <a:t>Involves reluctant participants to ensure class-wide involvement in the discussion.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Paraphrasing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Summarizing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Posing a new question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Sharing an additional prompt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79216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Student Role:</a:t>
            </a:r>
            <a:br>
              <a:rPr lang="en-US" b="1" dirty="0" smtClean="0"/>
            </a:br>
            <a:r>
              <a:rPr lang="en-US" b="1" dirty="0" smtClean="0"/>
              <a:t>DURING the Seminar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077200" cy="5330825"/>
          </a:xfrm>
        </p:spPr>
        <p:txBody>
          <a:bodyPr/>
          <a:lstStyle/>
          <a:p>
            <a:r>
              <a:rPr lang="en-US" b="1" smtClean="0"/>
              <a:t>Expected Note-taking</a:t>
            </a:r>
          </a:p>
          <a:p>
            <a:pPr lvl="1"/>
            <a:r>
              <a:rPr lang="en-US" smtClean="0"/>
              <a:t>Students will take notes on the right side of their Cornell Notes</a:t>
            </a:r>
          </a:p>
          <a:p>
            <a:pPr lvl="2"/>
            <a:r>
              <a:rPr lang="en-US" smtClean="0"/>
              <a:t>These notes can relate to the prompts they created and/or their notes should reflect the critical points made by peers in the discussion.</a:t>
            </a:r>
          </a:p>
          <a:p>
            <a:pPr lvl="2"/>
            <a:r>
              <a:rPr lang="en-US" smtClean="0"/>
              <a:t>Students can continue to generate prompts and/or copy down prompts of their fellow scholars to address.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7316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Student Role: </a:t>
            </a:r>
            <a:br>
              <a:rPr lang="en-US" b="1" dirty="0" smtClean="0"/>
            </a:br>
            <a:r>
              <a:rPr lang="en-US" b="1" dirty="0" smtClean="0"/>
              <a:t>DURING the Seminar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534400" cy="5254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Using </a:t>
            </a:r>
            <a:r>
              <a:rPr lang="en-US" b="1" smtClean="0"/>
              <a:t>TRIADS </a:t>
            </a:r>
            <a:r>
              <a:rPr lang="en-US" smtClean="0"/>
              <a:t>to Increase Writing &amp; Speaking to Learn</a:t>
            </a:r>
            <a:r>
              <a:rPr lang="en-US" sz="2000" smtClean="0"/>
              <a:t>…	</a:t>
            </a:r>
          </a:p>
          <a:p>
            <a:pPr lvl="1"/>
            <a:r>
              <a:rPr lang="en-US" sz="2200" b="1" smtClean="0"/>
              <a:t>Pilots will be responsible for contributing to the analysis of text(s) in the following ways:</a:t>
            </a:r>
          </a:p>
          <a:p>
            <a:pPr lvl="2"/>
            <a:r>
              <a:rPr lang="en-US" sz="2000" smtClean="0"/>
              <a:t>Prepare a minimum of three prompts for the seminar</a:t>
            </a:r>
          </a:p>
          <a:p>
            <a:pPr lvl="2"/>
            <a:r>
              <a:rPr lang="en-US" sz="2000" smtClean="0"/>
              <a:t>Share one discussion prompt (as written on Cornell notes) during an initial seminar Whip-Around</a:t>
            </a:r>
          </a:p>
          <a:p>
            <a:pPr lvl="2"/>
            <a:r>
              <a:rPr lang="en-US" sz="2000" smtClean="0"/>
              <a:t>Listen to other pilot ideas and questions and actively respond and question accordingly</a:t>
            </a:r>
          </a:p>
          <a:p>
            <a:pPr lvl="2"/>
            <a:r>
              <a:rPr lang="en-US" sz="2000" smtClean="0"/>
              <a:t>Seek support from Co-pilots as determined by the Socratic Seminar leader</a:t>
            </a:r>
          </a:p>
          <a:p>
            <a:pPr lvl="2"/>
            <a:r>
              <a:rPr lang="en-US" sz="2000" smtClean="0"/>
              <a:t>Share ideas from Co-pilot consultations when the Socratic Seminar continues</a:t>
            </a:r>
          </a:p>
          <a:p>
            <a:pPr lvl="2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7316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Student Role: </a:t>
            </a:r>
            <a:br>
              <a:rPr lang="en-US" b="1" dirty="0" smtClean="0"/>
            </a:br>
            <a:r>
              <a:rPr lang="en-US" b="1" dirty="0" smtClean="0"/>
              <a:t>DURING the Seminar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534400" cy="5254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Using </a:t>
            </a:r>
            <a:r>
              <a:rPr lang="en-US" b="1" smtClean="0"/>
              <a:t>TRIADS </a:t>
            </a:r>
            <a:r>
              <a:rPr lang="en-US" smtClean="0"/>
              <a:t>to Increase Writing &amp; Speaking to Learn</a:t>
            </a:r>
            <a:r>
              <a:rPr lang="en-US" sz="2000" smtClean="0"/>
              <a:t>…	</a:t>
            </a:r>
          </a:p>
          <a:p>
            <a:pPr lvl="1"/>
            <a:r>
              <a:rPr lang="en-US" sz="2200" b="1" smtClean="0"/>
              <a:t>Co-pilots will be responsible for supporting the pilot of their triad in the following ways:</a:t>
            </a:r>
          </a:p>
          <a:p>
            <a:pPr lvl="2"/>
            <a:r>
              <a:rPr lang="en-US" sz="2200" smtClean="0"/>
              <a:t>Take notes on the conversation transpiring between pilots</a:t>
            </a:r>
          </a:p>
          <a:p>
            <a:pPr lvl="2"/>
            <a:r>
              <a:rPr lang="en-US" sz="2200" smtClean="0"/>
              <a:t>Make annotations/highlights on text(s) to support ideas</a:t>
            </a:r>
          </a:p>
          <a:p>
            <a:pPr lvl="2"/>
            <a:r>
              <a:rPr lang="en-US" sz="2200" smtClean="0"/>
              <a:t>Converse with pilot, when determined by the Socratic Seminar leader, regarding the question at hand</a:t>
            </a:r>
          </a:p>
          <a:p>
            <a:pPr lvl="2"/>
            <a:r>
              <a:rPr lang="en-US" sz="2200" smtClean="0"/>
              <a:t>Rotate to the pilot position, as determined by the teacher and/or Socratic Seminar leader</a:t>
            </a:r>
          </a:p>
          <a:p>
            <a:pPr lvl="2"/>
            <a:r>
              <a:rPr lang="en-US" sz="2200" smtClean="0"/>
              <a:t>Enter the “Hot Seat” to contribute fresh ideas that will move the dialogue forward in a productive way</a:t>
            </a:r>
          </a:p>
          <a:p>
            <a:pPr lvl="2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After the Seminar: </a:t>
            </a:r>
            <a:br>
              <a:rPr lang="en-US" dirty="0" smtClean="0"/>
            </a:br>
            <a:r>
              <a:rPr lang="en-US" dirty="0" smtClean="0"/>
              <a:t>Writing, Writing, Writing!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53400" cy="4873625"/>
          </a:xfrm>
        </p:spPr>
        <p:txBody>
          <a:bodyPr/>
          <a:lstStyle/>
          <a:p>
            <a:r>
              <a:rPr lang="en-US" b="1" smtClean="0"/>
              <a:t>Opportunities for writing:</a:t>
            </a:r>
          </a:p>
          <a:p>
            <a:pPr lvl="1"/>
            <a:r>
              <a:rPr lang="en-US" smtClean="0"/>
              <a:t>Cornell Note Synthesis</a:t>
            </a:r>
          </a:p>
          <a:p>
            <a:pPr lvl="1"/>
            <a:r>
              <a:rPr lang="en-US" smtClean="0"/>
              <a:t>Reflective Paragraph/Essay</a:t>
            </a:r>
          </a:p>
          <a:p>
            <a:pPr lvl="1"/>
            <a:r>
              <a:rPr lang="en-US" smtClean="0"/>
              <a:t>Brainstorming/Pre-writing for a multi-paragraph formal writing piece</a:t>
            </a:r>
          </a:p>
          <a:p>
            <a:pPr lvl="1"/>
            <a:endParaRPr lang="en-US" smtClean="0"/>
          </a:p>
          <a:p>
            <a:r>
              <a:rPr lang="en-US" smtClean="0"/>
              <a:t>Student summative writing piece should integrate the seminar’s </a:t>
            </a:r>
            <a:r>
              <a:rPr lang="en-US" b="1" i="1" smtClean="0"/>
              <a:t>purpose</a:t>
            </a:r>
            <a:r>
              <a:rPr lang="en-US" smtClean="0"/>
              <a:t> along with textual evidence.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12830</TotalTime>
  <Words>809</Words>
  <Application>Microsoft Office PowerPoint</Application>
  <PresentationFormat>On-screen Show (4:3)</PresentationFormat>
  <Paragraphs>117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 </vt:lpstr>
      <vt:lpstr>Why Socratic Seminar?</vt:lpstr>
      <vt:lpstr>Rationale</vt:lpstr>
      <vt:lpstr>Discussion and Dialogue</vt:lpstr>
      <vt:lpstr>Socratic Seminar Demands Dialogue NOT Debate</vt:lpstr>
      <vt:lpstr>A New Type of Socratic Seminar Configuration:</vt:lpstr>
      <vt:lpstr>A New Type of Socratic Seminar Configuration:</vt:lpstr>
      <vt:lpstr>Student Role:  BEFORE the Seminar </vt:lpstr>
      <vt:lpstr>    Student Role:  BEFORE the Seminar </vt:lpstr>
      <vt:lpstr>Facilitator: During the Seminar</vt:lpstr>
      <vt:lpstr> Student Role: DURING the Seminar</vt:lpstr>
      <vt:lpstr>  Student Role:  DURING the Seminar </vt:lpstr>
      <vt:lpstr>  Student Role:  DURING the Seminar </vt:lpstr>
      <vt:lpstr>After the Seminar:  Writing, Writing, Writing!</vt:lpstr>
    </vt:vector>
  </TitlesOfParts>
  <Company>Garden Grove 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ELA Companion Training</dc:title>
  <dc:creator>deirdrecoffey</dc:creator>
  <cp:lastModifiedBy>infosys</cp:lastModifiedBy>
  <cp:revision>478</cp:revision>
  <dcterms:created xsi:type="dcterms:W3CDTF">2010-09-23T16:44:49Z</dcterms:created>
  <dcterms:modified xsi:type="dcterms:W3CDTF">2012-10-22T17:46:57Z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0x0101008E4A0E51E16C7D4995E3A3997F80DC57</vt:lpwstr>
  </property>
</Properties>
</file>