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82412EF4-BA84-43F1-AF7F-E6D6A25817B9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14CD909-E595-4BCF-A32F-E2E15D6AD78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2EF4-BA84-43F1-AF7F-E6D6A25817B9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909-E595-4BCF-A32F-E2E15D6AD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2EF4-BA84-43F1-AF7F-E6D6A25817B9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909-E595-4BCF-A32F-E2E15D6AD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2EF4-BA84-43F1-AF7F-E6D6A25817B9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909-E595-4BCF-A32F-E2E15D6AD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2EF4-BA84-43F1-AF7F-E6D6A25817B9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909-E595-4BCF-A32F-E2E15D6AD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2EF4-BA84-43F1-AF7F-E6D6A25817B9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909-E595-4BCF-A32F-E2E15D6AD7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2EF4-BA84-43F1-AF7F-E6D6A25817B9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909-E595-4BCF-A32F-E2E15D6AD78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2EF4-BA84-43F1-AF7F-E6D6A25817B9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909-E595-4BCF-A32F-E2E15D6AD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2EF4-BA84-43F1-AF7F-E6D6A25817B9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909-E595-4BCF-A32F-E2E15D6AD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2EF4-BA84-43F1-AF7F-E6D6A25817B9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909-E595-4BCF-A32F-E2E15D6AD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12EF4-BA84-43F1-AF7F-E6D6A25817B9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CD909-E595-4BCF-A32F-E2E15D6AD7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82412EF4-BA84-43F1-AF7F-E6D6A25817B9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14CD909-E595-4BCF-A32F-E2E15D6AD7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2970583" y="3038100"/>
            <a:ext cx="5424028" cy="3458006"/>
          </a:xfrm>
        </p:spPr>
        <p:txBody>
          <a:bodyPr/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Parasites:</a:t>
            </a:r>
            <a:b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Schistosoma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-Lung Fluke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8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286"/>
            <a:ext cx="8041440" cy="954314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6172200" cy="5257800"/>
          </a:xfrm>
        </p:spPr>
        <p:txBody>
          <a:bodyPr/>
          <a:lstStyle/>
          <a:p>
            <a:r>
              <a:rPr lang="en-US" dirty="0" smtClean="0"/>
              <a:t>After ingestion they migrate to lungs where they reproduce in the lungs. No symptoms with migration</a:t>
            </a:r>
          </a:p>
          <a:p>
            <a:pPr lvl="1"/>
            <a:r>
              <a:rPr lang="en-US" dirty="0" smtClean="0"/>
              <a:t>Cough up the eggs and swallow them and then eggs are deposited in our feces. </a:t>
            </a:r>
          </a:p>
          <a:p>
            <a:pPr lvl="2"/>
            <a:r>
              <a:rPr lang="en-US" dirty="0" smtClean="0"/>
              <a:t>Symptoms similar to a bad cough or bronchitis </a:t>
            </a:r>
          </a:p>
          <a:p>
            <a:r>
              <a:rPr lang="en-US" dirty="0" smtClean="0"/>
              <a:t>Because humans are not </a:t>
            </a:r>
            <a:r>
              <a:rPr lang="en-US" dirty="0" smtClean="0"/>
              <a:t>a suitable host, </a:t>
            </a:r>
            <a:r>
              <a:rPr lang="en-US" dirty="0" smtClean="0"/>
              <a:t>parasite may enter other parts of the body such as the brain, spinal cord and abdominal cavity.</a:t>
            </a:r>
          </a:p>
          <a:p>
            <a:pPr lvl="1"/>
            <a:r>
              <a:rPr lang="en-US" dirty="0" smtClean="0"/>
              <a:t>Headache, fever, vomiting and some visual disturbance</a:t>
            </a:r>
          </a:p>
          <a:p>
            <a:pPr lvl="1"/>
            <a:r>
              <a:rPr lang="en-US" dirty="0" smtClean="0"/>
              <a:t>Leads to, in severe cases, convulsive seizures  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255" y="4191000"/>
            <a:ext cx="236646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715" y="838200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6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41440" cy="9906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Epidemiology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15400" cy="5257800"/>
          </a:xfrm>
        </p:spPr>
        <p:txBody>
          <a:bodyPr/>
          <a:lstStyle/>
          <a:p>
            <a:r>
              <a:rPr lang="en-US" dirty="0" smtClean="0"/>
              <a:t>Most common occurrences in China</a:t>
            </a:r>
            <a:r>
              <a:rPr lang="en-US" dirty="0"/>
              <a:t>, the Philippines, Japan, Vietnam, South </a:t>
            </a:r>
            <a:r>
              <a:rPr lang="en-US" dirty="0" smtClean="0"/>
              <a:t>Korea, Taiwan and Thailand.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0"/>
            <a:ext cx="15811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5867400" cy="457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709"/>
            <a:ext cx="8041440" cy="1039091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Treatment/Prevention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3352800" cy="4999125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Prevention:</a:t>
            </a:r>
          </a:p>
          <a:p>
            <a:pPr lvl="1"/>
            <a:r>
              <a:rPr lang="en-US" dirty="0" smtClean="0"/>
              <a:t>Cooking crayfish, crabs, lobster and other crustaceans</a:t>
            </a:r>
          </a:p>
          <a:p>
            <a:pPr lvl="1"/>
            <a:endParaRPr lang="en-US" dirty="0"/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Treatment:</a:t>
            </a:r>
          </a:p>
          <a:p>
            <a:pPr lvl="1"/>
            <a:r>
              <a:rPr lang="en-US" dirty="0" err="1" smtClean="0"/>
              <a:t>Praziquantel</a:t>
            </a:r>
            <a:r>
              <a:rPr lang="en-US" dirty="0"/>
              <a:t> </a:t>
            </a:r>
            <a:r>
              <a:rPr lang="en-US" dirty="0" smtClean="0"/>
              <a:t>taken 3 times daily for 2 days.</a:t>
            </a:r>
          </a:p>
          <a:p>
            <a:pPr lvl="1"/>
            <a:r>
              <a:rPr lang="en-US" dirty="0" smtClean="0"/>
              <a:t>If daily doses are changed the drug was seen to be ineffective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4099607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236" y="4114800"/>
            <a:ext cx="3505200" cy="220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2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709"/>
            <a:ext cx="8041440" cy="962891"/>
          </a:xfrm>
        </p:spPr>
        <p:txBody>
          <a:bodyPr/>
          <a:lstStyle/>
          <a:p>
            <a:r>
              <a:rPr lang="en-US" b="1" u="sng" dirty="0" smtClean="0"/>
              <a:t>Group Response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077200" cy="49229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 your table group talk and come up with some common themes that have been seen in our investigation of all the parasites covered up to this point.</a:t>
            </a:r>
          </a:p>
          <a:p>
            <a:endParaRPr lang="en-US" dirty="0"/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at:</a:t>
            </a:r>
          </a:p>
          <a:p>
            <a:pPr lvl="1"/>
            <a:r>
              <a:rPr lang="en-US" dirty="0" smtClean="0"/>
              <a:t>Life Cycles</a:t>
            </a:r>
          </a:p>
          <a:p>
            <a:pPr lvl="1"/>
            <a:r>
              <a:rPr lang="en-US" dirty="0" smtClean="0"/>
              <a:t>Hosts</a:t>
            </a:r>
          </a:p>
          <a:p>
            <a:pPr lvl="1"/>
            <a:r>
              <a:rPr lang="en-US" dirty="0" smtClean="0"/>
              <a:t>Prevention/Treatment</a:t>
            </a:r>
          </a:p>
          <a:p>
            <a:pPr lvl="1"/>
            <a:r>
              <a:rPr lang="en-US" dirty="0" smtClean="0"/>
              <a:t>Talk about 1 parasite you think has the biggest repercussions   for a community stricken with it.</a:t>
            </a:r>
          </a:p>
          <a:p>
            <a:pPr lvl="1"/>
            <a:endParaRPr lang="en-US" dirty="0"/>
          </a:p>
          <a:p>
            <a:r>
              <a:rPr lang="en-US" dirty="0" smtClean="0"/>
              <a:t>Take about 5 minutes to discuss and then we will discuss as a class. Each group will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95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38533"/>
            <a:ext cx="8041440" cy="1142999"/>
          </a:xfrm>
        </p:spPr>
        <p:txBody>
          <a:bodyPr/>
          <a:lstStyle/>
          <a:p>
            <a:r>
              <a:rPr lang="en-US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Schistosoma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5181600" cy="5486400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There are 3 species of </a:t>
            </a:r>
            <a:r>
              <a:rPr lang="en-US" sz="2600" dirty="0" err="1" smtClean="0"/>
              <a:t>Schistosoma</a:t>
            </a:r>
            <a:r>
              <a:rPr lang="en-US" sz="2600" dirty="0" smtClean="0"/>
              <a:t> that are important to humans</a:t>
            </a:r>
          </a:p>
          <a:p>
            <a:pPr lvl="1"/>
            <a:r>
              <a:rPr lang="en-US" sz="2600" dirty="0" smtClean="0"/>
              <a:t>S. </a:t>
            </a:r>
            <a:r>
              <a:rPr lang="en-US" sz="2600" dirty="0" err="1" smtClean="0"/>
              <a:t>mansoni</a:t>
            </a:r>
            <a:endParaRPr lang="en-US" sz="2600" dirty="0" smtClean="0"/>
          </a:p>
          <a:p>
            <a:pPr lvl="1"/>
            <a:r>
              <a:rPr lang="en-US" sz="2600" dirty="0" smtClean="0"/>
              <a:t>S. </a:t>
            </a:r>
            <a:r>
              <a:rPr lang="en-US" sz="2600" dirty="0" err="1" smtClean="0"/>
              <a:t>japonicum</a:t>
            </a:r>
            <a:endParaRPr lang="en-US" sz="2600" dirty="0" smtClean="0"/>
          </a:p>
          <a:p>
            <a:pPr lvl="1"/>
            <a:r>
              <a:rPr lang="en-US" sz="2600" dirty="0" smtClean="0"/>
              <a:t>S. </a:t>
            </a:r>
            <a:r>
              <a:rPr lang="en-US" sz="2600" dirty="0" err="1" smtClean="0"/>
              <a:t>haematobium</a:t>
            </a:r>
            <a:endParaRPr lang="en-US" sz="2600" dirty="0" smtClean="0"/>
          </a:p>
          <a:p>
            <a:r>
              <a:rPr lang="en-US" sz="2600" dirty="0" smtClean="0"/>
              <a:t>Adult worms live in the circulatory system and the eggs are found in the feces.</a:t>
            </a:r>
          </a:p>
          <a:p>
            <a:r>
              <a:rPr lang="en-US" sz="2600" dirty="0" smtClean="0"/>
              <a:t>Different from other flukes because there are male and females.</a:t>
            </a:r>
          </a:p>
          <a:p>
            <a:r>
              <a:rPr lang="en-US" sz="2600" dirty="0" smtClean="0"/>
              <a:t>Snail is the intermediate host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8600"/>
            <a:ext cx="2286000" cy="29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338945"/>
            <a:ext cx="3886200" cy="329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"/>
            <a:ext cx="8041440" cy="1066799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3124200" cy="4953000"/>
          </a:xfrm>
        </p:spPr>
        <p:txBody>
          <a:bodyPr/>
          <a:lstStyle/>
          <a:p>
            <a:r>
              <a:rPr lang="en-US" dirty="0" smtClean="0"/>
              <a:t>Eggs passed in feces</a:t>
            </a:r>
          </a:p>
          <a:p>
            <a:endParaRPr lang="en-US" dirty="0"/>
          </a:p>
          <a:p>
            <a:r>
              <a:rPr lang="en-US" dirty="0" err="1" smtClean="0"/>
              <a:t>Miracidia</a:t>
            </a:r>
            <a:r>
              <a:rPr lang="en-US" dirty="0" smtClean="0"/>
              <a:t> hatch and find way to a snail species</a:t>
            </a:r>
          </a:p>
          <a:p>
            <a:endParaRPr lang="en-US" dirty="0"/>
          </a:p>
          <a:p>
            <a:r>
              <a:rPr lang="en-US" dirty="0" err="1" smtClean="0"/>
              <a:t>Cercaria</a:t>
            </a:r>
            <a:r>
              <a:rPr lang="en-US" dirty="0" smtClean="0"/>
              <a:t> enter unbroken skin and migrate to veins near liver.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5334000" cy="5269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584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"/>
            <a:ext cx="8041440" cy="9144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Symptoms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5257800" cy="5562600"/>
          </a:xfrm>
        </p:spPr>
        <p:txBody>
          <a:bodyPr/>
          <a:lstStyle/>
          <a:p>
            <a:r>
              <a:rPr lang="en-US" dirty="0" smtClean="0"/>
              <a:t>Localized bleeding and heals within days at point of </a:t>
            </a:r>
            <a:r>
              <a:rPr lang="en-US" dirty="0" err="1" smtClean="0"/>
              <a:t>cercariae</a:t>
            </a:r>
            <a:r>
              <a:rPr lang="en-US" dirty="0" smtClean="0"/>
              <a:t> penetration.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Swimmers itch)</a:t>
            </a:r>
          </a:p>
          <a:p>
            <a:r>
              <a:rPr lang="en-US" dirty="0" smtClean="0"/>
              <a:t>Symptoms not necessarily caused by worm but by the body’s reaction to the eggs.</a:t>
            </a:r>
          </a:p>
          <a:p>
            <a:r>
              <a:rPr lang="en-US" dirty="0" smtClean="0"/>
              <a:t>Stage 1: (1-3 months)</a:t>
            </a:r>
          </a:p>
          <a:p>
            <a:pPr lvl="1"/>
            <a:r>
              <a:rPr lang="en-US" dirty="0" smtClean="0"/>
              <a:t>Fever, abdominal pain, general feeling of sickness, liver tenderness. Katayama fever</a:t>
            </a:r>
          </a:p>
          <a:p>
            <a:r>
              <a:rPr lang="en-US" dirty="0" smtClean="0"/>
              <a:t>Stage 2: </a:t>
            </a:r>
          </a:p>
          <a:p>
            <a:pPr lvl="1"/>
            <a:r>
              <a:rPr lang="en-US" dirty="0" smtClean="0"/>
              <a:t>Severe liver damage and becomes enlarged as well as the spleen </a:t>
            </a:r>
          </a:p>
          <a:p>
            <a:pPr lvl="1"/>
            <a:r>
              <a:rPr lang="en-US" dirty="0" smtClean="0"/>
              <a:t>Does lead to death in some cases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1981200" cy="2292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39" y="2311686"/>
            <a:ext cx="2293061" cy="1851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63291"/>
            <a:ext cx="2108515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00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041440" cy="11430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Epidemiology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153400" cy="5075325"/>
          </a:xfrm>
        </p:spPr>
        <p:txBody>
          <a:bodyPr/>
          <a:lstStyle/>
          <a:p>
            <a:r>
              <a:rPr lang="en-US" dirty="0" smtClean="0"/>
              <a:t>Most commonly associated with regions that have poor sanitation. Younger school aged children most at risk.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65960"/>
            <a:ext cx="7391400" cy="443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834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041440" cy="10668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/ Prevention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143000"/>
            <a:ext cx="5029200" cy="5410200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Prevention:</a:t>
            </a:r>
          </a:p>
          <a:p>
            <a:pPr lvl="1"/>
            <a:r>
              <a:rPr lang="en-US" dirty="0" smtClean="0"/>
              <a:t>Avoid swimming in freshwater in countries known to have parasite.</a:t>
            </a:r>
          </a:p>
          <a:p>
            <a:pPr lvl="1"/>
            <a:r>
              <a:rPr lang="en-US" dirty="0" smtClean="0"/>
              <a:t>Drink Safe Water</a:t>
            </a:r>
          </a:p>
          <a:p>
            <a:pPr lvl="1"/>
            <a:r>
              <a:rPr lang="en-US" dirty="0" smtClean="0"/>
              <a:t>Safe bathing</a:t>
            </a:r>
          </a:p>
          <a:p>
            <a:pPr lvl="1"/>
            <a:r>
              <a:rPr lang="en-US" dirty="0" smtClean="0"/>
              <a:t>Create better sanitary conditions</a:t>
            </a:r>
          </a:p>
          <a:p>
            <a:pPr lvl="1"/>
            <a:r>
              <a:rPr lang="en-US" dirty="0" smtClean="0"/>
              <a:t>Using chemicals to kill snails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Treatment:</a:t>
            </a:r>
          </a:p>
          <a:p>
            <a:pPr lvl="1"/>
            <a:r>
              <a:rPr lang="en-US" dirty="0" err="1" smtClean="0"/>
              <a:t>Praziquantel</a:t>
            </a:r>
            <a:r>
              <a:rPr lang="en-US" dirty="0" smtClean="0"/>
              <a:t> for infections</a:t>
            </a:r>
          </a:p>
          <a:p>
            <a:pPr lvl="1"/>
            <a:r>
              <a:rPr lang="en-US" dirty="0" err="1" smtClean="0"/>
              <a:t>Vasnil</a:t>
            </a:r>
            <a:r>
              <a:rPr lang="en-US" dirty="0" smtClean="0"/>
              <a:t> to treat S. </a:t>
            </a:r>
            <a:r>
              <a:rPr lang="en-US" i="1" dirty="0" err="1" smtClean="0"/>
              <a:t>mansoni</a:t>
            </a:r>
            <a:r>
              <a:rPr lang="en-US" dirty="0" smtClean="0"/>
              <a:t>, also cheaper</a:t>
            </a:r>
          </a:p>
          <a:p>
            <a:pPr lvl="2"/>
            <a:r>
              <a:rPr lang="en-US" dirty="0" smtClean="0"/>
              <a:t>Most commonly used when infection is on a large scale.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3730"/>
            <a:ext cx="2157716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429000" cy="246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9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Questions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is the intermediate host for </a:t>
            </a:r>
            <a:r>
              <a:rPr lang="en-US" sz="2800" dirty="0" err="1" smtClean="0"/>
              <a:t>Schistosoma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What is the best way to prevent </a:t>
            </a:r>
            <a:r>
              <a:rPr lang="en-US" sz="2800" dirty="0" err="1" smtClean="0"/>
              <a:t>Schistosoma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 smtClean="0"/>
              <a:t>What is swimmer itch and how is it caused?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962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"/>
            <a:ext cx="8041440" cy="1066799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Lung Fluke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4267200" cy="4999125"/>
          </a:xfrm>
        </p:spPr>
        <p:txBody>
          <a:bodyPr/>
          <a:lstStyle/>
          <a:p>
            <a:r>
              <a:rPr lang="en-US" dirty="0" smtClean="0"/>
              <a:t>Humans many times are accidental host of these parasites</a:t>
            </a:r>
          </a:p>
          <a:p>
            <a:endParaRPr lang="en-US" dirty="0"/>
          </a:p>
          <a:p>
            <a:r>
              <a:rPr lang="en-US" dirty="0" smtClean="0"/>
              <a:t>Primary </a:t>
            </a:r>
            <a:r>
              <a:rPr lang="en-US" dirty="0" smtClean="0"/>
              <a:t>host</a:t>
            </a:r>
            <a:r>
              <a:rPr lang="en-US" dirty="0" smtClean="0"/>
              <a:t> </a:t>
            </a:r>
            <a:r>
              <a:rPr lang="en-US" dirty="0" smtClean="0"/>
              <a:t>of wild cats such as tigers, lions, leopards other animals like foxes and wolves as well.</a:t>
            </a:r>
          </a:p>
          <a:p>
            <a:endParaRPr lang="en-US" dirty="0"/>
          </a:p>
          <a:p>
            <a:r>
              <a:rPr lang="en-US" dirty="0" smtClean="0"/>
              <a:t>Main lung fluke to infect humans : </a:t>
            </a:r>
            <a:r>
              <a:rPr lang="en-US" dirty="0" err="1" smtClean="0"/>
              <a:t>Paragonimus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43000"/>
            <a:ext cx="3823227" cy="275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25" y="4112783"/>
            <a:ext cx="3305175" cy="2337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75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"/>
            <a:ext cx="8041440" cy="1066799"/>
          </a:xfrm>
        </p:spPr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 Cycle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4256" y="1371600"/>
            <a:ext cx="3951143" cy="4648200"/>
          </a:xfrm>
        </p:spPr>
        <p:txBody>
          <a:bodyPr/>
          <a:lstStyle/>
          <a:p>
            <a:r>
              <a:rPr lang="en-US" dirty="0" err="1" smtClean="0"/>
              <a:t>Miracidia</a:t>
            </a:r>
            <a:r>
              <a:rPr lang="en-US" dirty="0" smtClean="0"/>
              <a:t> find shelled snail and mature</a:t>
            </a:r>
          </a:p>
          <a:p>
            <a:endParaRPr lang="en-US" dirty="0" smtClean="0"/>
          </a:p>
          <a:p>
            <a:r>
              <a:rPr lang="en-US" dirty="0" err="1" smtClean="0"/>
              <a:t>Cercariae</a:t>
            </a:r>
            <a:r>
              <a:rPr lang="en-US" dirty="0" smtClean="0"/>
              <a:t> invade a crustaceans: crabs, lobster, shrimp</a:t>
            </a:r>
          </a:p>
          <a:p>
            <a:endParaRPr lang="en-US" dirty="0"/>
          </a:p>
          <a:p>
            <a:r>
              <a:rPr lang="en-US" dirty="0" smtClean="0"/>
              <a:t>Get infected by ingesting improperly cooked crustaceans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990600"/>
            <a:ext cx="49434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43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</Template>
  <TotalTime>427</TotalTime>
  <Words>539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Sketchbook</vt:lpstr>
      <vt:lpstr>          Parasites: -Schistosoma -Lung Fluke </vt:lpstr>
      <vt:lpstr>Schistosoma</vt:lpstr>
      <vt:lpstr>Life Cycle</vt:lpstr>
      <vt:lpstr>Symptoms</vt:lpstr>
      <vt:lpstr>Epidemiology</vt:lpstr>
      <vt:lpstr>Treatment / Prevention</vt:lpstr>
      <vt:lpstr>Review Questions</vt:lpstr>
      <vt:lpstr>Lung Fluke</vt:lpstr>
      <vt:lpstr>Life Cycle</vt:lpstr>
      <vt:lpstr>Symptoms</vt:lpstr>
      <vt:lpstr>Epidemiology</vt:lpstr>
      <vt:lpstr>Treatment/Prevention</vt:lpstr>
      <vt:lpstr>Group Response</vt:lpstr>
    </vt:vector>
  </TitlesOfParts>
  <Company>WVUSD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Parasites:</dc:title>
  <dc:creator>Windows User</dc:creator>
  <cp:lastModifiedBy>Windows User</cp:lastModifiedBy>
  <cp:revision>19</cp:revision>
  <dcterms:created xsi:type="dcterms:W3CDTF">2012-05-07T04:29:50Z</dcterms:created>
  <dcterms:modified xsi:type="dcterms:W3CDTF">2012-05-07T19:28:25Z</dcterms:modified>
</cp:coreProperties>
</file>