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7" r:id="rId8"/>
    <p:sldId id="268" r:id="rId9"/>
    <p:sldId id="262" r:id="rId10"/>
    <p:sldId id="263" r:id="rId11"/>
    <p:sldId id="264" r:id="rId12"/>
    <p:sldId id="265" r:id="rId13"/>
    <p:sldId id="269" r:id="rId14"/>
    <p:sldId id="266" r:id="rId15"/>
    <p:sldId id="270" r:id="rId16"/>
  </p:sldIdLst>
  <p:sldSz cx="9144000" cy="6858000" type="screen4x3"/>
  <p:notesSz cx="6858000"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2D0402DF-58A2-4CC2-B184-CA874A107AB5}" type="datetimeFigureOut">
              <a:rPr lang="en-US" smtClean="0"/>
              <a:t>1/10/2010</a:t>
            </a:fld>
            <a:endParaRPr lang="en-US"/>
          </a:p>
        </p:txBody>
      </p:sp>
      <p:sp>
        <p:nvSpPr>
          <p:cNvPr id="4" name="Footer Placeholder 3"/>
          <p:cNvSpPr>
            <a:spLocks noGrp="1"/>
          </p:cNvSpPr>
          <p:nvPr>
            <p:ph type="ftr" sz="quarter" idx="2"/>
          </p:nvPr>
        </p:nvSpPr>
        <p:spPr>
          <a:xfrm>
            <a:off x="0" y="8845550"/>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5550"/>
            <a:ext cx="2971800" cy="465138"/>
          </a:xfrm>
          <a:prstGeom prst="rect">
            <a:avLst/>
          </a:prstGeom>
        </p:spPr>
        <p:txBody>
          <a:bodyPr vert="horz" lIns="91440" tIns="45720" rIns="91440" bIns="45720" rtlCol="0" anchor="b"/>
          <a:lstStyle>
            <a:lvl1pPr algn="r">
              <a:defRPr sz="1200"/>
            </a:lvl1pPr>
          </a:lstStyle>
          <a:p>
            <a:fld id="{96812E67-74E6-4CEE-BE12-F8DFF7B4017A}"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1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5614"/>
          </a:xfrm>
          <a:prstGeom prst="rect">
            <a:avLst/>
          </a:prstGeom>
        </p:spPr>
        <p:txBody>
          <a:bodyPr vert="horz" lIns="91440" tIns="45720" rIns="91440" bIns="45720" rtlCol="0"/>
          <a:lstStyle>
            <a:lvl1pPr algn="r">
              <a:defRPr sz="1200"/>
            </a:lvl1pPr>
          </a:lstStyle>
          <a:p>
            <a:fld id="{C0CCA6C9-F198-4546-9EC0-4B6018A4FC70}" type="datetimeFigureOut">
              <a:rPr lang="en-US" smtClean="0"/>
              <a:t>1/10/2010</a:t>
            </a:fld>
            <a:endParaRPr lang="en-US" dirty="0"/>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23331"/>
            <a:ext cx="5486400" cy="41905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045"/>
            <a:ext cx="2971800" cy="46561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45045"/>
            <a:ext cx="2971800" cy="465614"/>
          </a:xfrm>
          <a:prstGeom prst="rect">
            <a:avLst/>
          </a:prstGeom>
        </p:spPr>
        <p:txBody>
          <a:bodyPr vert="horz" lIns="91440" tIns="45720" rIns="91440" bIns="45720" rtlCol="0" anchor="b"/>
          <a:lstStyle>
            <a:lvl1pPr algn="r">
              <a:defRPr sz="1200"/>
            </a:lvl1pPr>
          </a:lstStyle>
          <a:p>
            <a:fld id="{F6CB7947-783F-4264-B9E4-D988BDA2DE53}"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9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987214-FFDF-4354-A677-4AA182229F02}" type="slidenum">
              <a:rPr lang="en-US" smtClean="0"/>
              <a:pPr/>
              <a:t>7</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284BC9-B41A-4BBD-9BE5-97818C82FC5C}" type="slidenum">
              <a:rPr lang="en-US" smtClean="0"/>
              <a:pPr/>
              <a:t>8</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6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9F010B-3691-4A90-B934-42CED12A1EAA}" type="slidenum">
              <a:rPr lang="en-US" smtClean="0"/>
              <a:pPr/>
              <a:t>13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95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57048D-E2E8-4DC3-883C-D0369245FD56}" type="slidenum">
              <a:rPr lang="en-US" smtClean="0"/>
              <a:pPr/>
              <a:t>15</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019338-B5CD-4F98-9844-3EB6FEBA5E3F}" type="datetimeFigureOut">
              <a:rPr lang="en-US" smtClean="0"/>
              <a:t>1/10/2010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12AE03-FDB5-4766-8F0B-7376D6F2DC6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19338-B5CD-4F98-9844-3EB6FEBA5E3F}" type="datetimeFigureOut">
              <a:rPr lang="en-US" smtClean="0"/>
              <a:t>1/10/2010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2AE03-FDB5-4766-8F0B-7376D6F2DC6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effectLst>
                  <a:outerShdw blurRad="38100" dist="38100" dir="2700000" algn="tl">
                    <a:srgbClr val="000000">
                      <a:alpha val="43137"/>
                    </a:srgbClr>
                  </a:outerShdw>
                </a:effectLst>
              </a:rPr>
              <a:t>Ch. 5 Key Issue 4</a:t>
            </a:r>
            <a:endParaRPr lang="en-US"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lstStyle/>
          <a:p>
            <a:r>
              <a:rPr lang="en-US" dirty="0" smtClean="0"/>
              <a:t>Why do people preserve local languages?</a:t>
            </a:r>
          </a:p>
          <a:p>
            <a:pPr lvl="1"/>
            <a:r>
              <a:rPr lang="en-US" dirty="0" smtClean="0"/>
              <a:t>Preserving language diversity</a:t>
            </a:r>
          </a:p>
          <a:p>
            <a:pPr lvl="1"/>
            <a:r>
              <a:rPr lang="en-US" dirty="0" smtClean="0"/>
              <a:t>Global dominance of English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381000"/>
            <a:ext cx="8229600" cy="5745163"/>
          </a:xfrm>
        </p:spPr>
        <p:txBody>
          <a:bodyPr/>
          <a:lstStyle/>
          <a:p>
            <a:r>
              <a:rPr lang="en-US" dirty="0" smtClean="0"/>
              <a:t>Distribution of a language is a measure of the fate of an ethnic group.</a:t>
            </a:r>
          </a:p>
          <a:p>
            <a:pPr lvl="1"/>
            <a:r>
              <a:rPr lang="en-US" dirty="0" smtClean="0"/>
              <a:t>Example: English from a small northwestern island diffused because of cultural dominance from England and the U.S.</a:t>
            </a:r>
          </a:p>
          <a:p>
            <a:pPr lvl="1"/>
            <a:r>
              <a:rPr lang="en-US" dirty="0" smtClean="0"/>
              <a:t>VS. Icelandic remaining as a little-used language due to the isolation of Icelandic people.</a:t>
            </a:r>
          </a:p>
          <a:p>
            <a:r>
              <a:rPr lang="en-US" dirty="0" smtClean="0"/>
              <a:t>Language displays 2 competing geographic trends of 1) globalization 2) local diversity</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Preserving Language Diversity</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smtClean="0"/>
              <a:t>Extinct languages:</a:t>
            </a:r>
            <a:r>
              <a:rPr lang="en-US" dirty="0" smtClean="0"/>
              <a:t> no longer spoken or read in daily activities by anyone in the world.</a:t>
            </a:r>
          </a:p>
          <a:p>
            <a:r>
              <a:rPr lang="en-US" dirty="0" smtClean="0"/>
              <a:t>Example: Gothic was spoken in Eastern and Northern Europe in 200 AD. The language and language group are both extinct. Language died because </a:t>
            </a:r>
            <a:r>
              <a:rPr lang="en-US" dirty="0" smtClean="0"/>
              <a:t>Gothics</a:t>
            </a:r>
            <a:r>
              <a:rPr lang="en-US" dirty="0" smtClean="0"/>
              <a:t> were converted to other languages due to political dominance and cultural preferences.</a:t>
            </a:r>
          </a:p>
          <a:p>
            <a:pPr lvl="1"/>
            <a:r>
              <a:rPr lang="en-US" i="1" dirty="0" smtClean="0"/>
              <a:t>Ethnologue</a:t>
            </a:r>
            <a:r>
              <a:rPr lang="en-US" dirty="0" smtClean="0"/>
              <a:t> considers 516 languages as nearly extinct.</a:t>
            </a:r>
            <a:endParaRPr lang="en-US" i="1" dirty="0" smtClean="0"/>
          </a:p>
          <a:p>
            <a:pPr lvl="2"/>
            <a:r>
              <a:rPr lang="en-US" dirty="0" smtClean="0"/>
              <a:t>46 in Africa</a:t>
            </a:r>
          </a:p>
          <a:p>
            <a:pPr lvl="2"/>
            <a:r>
              <a:rPr lang="en-US" dirty="0" smtClean="0"/>
              <a:t>170 in the Americas</a:t>
            </a:r>
          </a:p>
          <a:p>
            <a:pPr lvl="2"/>
            <a:r>
              <a:rPr lang="en-US" dirty="0" smtClean="0"/>
              <a:t>78 in Asia</a:t>
            </a:r>
          </a:p>
          <a:p>
            <a:pPr lvl="2"/>
            <a:r>
              <a:rPr lang="en-US" dirty="0" smtClean="0"/>
              <a:t>12 in Europe</a:t>
            </a:r>
          </a:p>
          <a:p>
            <a:pPr lvl="2"/>
            <a:r>
              <a:rPr lang="en-US" dirty="0" smtClean="0"/>
              <a:t>210 in the Pacific</a:t>
            </a:r>
          </a:p>
          <a:p>
            <a:pPr lvl="2">
              <a:buNone/>
            </a:pPr>
            <a:endParaRPr lang="en-US" dirty="0" smtClean="0"/>
          </a:p>
          <a:p>
            <a:pPr lvl="1">
              <a:buNone/>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Hebrew: Reviving an extinct language</a:t>
            </a:r>
            <a:endParaRPr lang="en-US" dirty="0"/>
          </a:p>
        </p:txBody>
      </p:sp>
      <p:sp>
        <p:nvSpPr>
          <p:cNvPr id="3" name="Content Placeholder 2"/>
          <p:cNvSpPr>
            <a:spLocks noGrp="1"/>
          </p:cNvSpPr>
          <p:nvPr>
            <p:ph idx="1"/>
          </p:nvPr>
        </p:nvSpPr>
        <p:spPr/>
        <p:txBody>
          <a:bodyPr>
            <a:normAutofit lnSpcReduction="10000"/>
          </a:bodyPr>
          <a:lstStyle/>
          <a:p>
            <a:r>
              <a:rPr lang="en-US" dirty="0" smtClean="0"/>
              <a:t>Hebrew is a rare case of an extinct language being revived.</a:t>
            </a:r>
          </a:p>
          <a:p>
            <a:r>
              <a:rPr lang="en-US" dirty="0" smtClean="0"/>
              <a:t>In biblical times, Hebrew was the language of daily activity. By Jesus’ time, Hebrew was replaced with Aramaic, then later Arabic.</a:t>
            </a:r>
          </a:p>
          <a:p>
            <a:r>
              <a:rPr lang="en-US" dirty="0" smtClean="0"/>
              <a:t>Reviving Hebrew meant words had to be created for thousands of objects and inventions previously unknown in biblical times (phones, cars, etc.)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Celtic: Preserving an endangered language</a:t>
            </a:r>
            <a:endParaRPr lang="en-US" dirty="0"/>
          </a:p>
        </p:txBody>
      </p:sp>
      <p:sp>
        <p:nvSpPr>
          <p:cNvPr id="3" name="Content Placeholder 2"/>
          <p:cNvSpPr>
            <a:spLocks noGrp="1"/>
          </p:cNvSpPr>
          <p:nvPr>
            <p:ph idx="1"/>
          </p:nvPr>
        </p:nvSpPr>
        <p:spPr>
          <a:xfrm>
            <a:off x="457200" y="1447800"/>
            <a:ext cx="8229600" cy="5181600"/>
          </a:xfrm>
        </p:spPr>
        <p:txBody>
          <a:bodyPr>
            <a:normAutofit fontScale="85000" lnSpcReduction="20000"/>
          </a:bodyPr>
          <a:lstStyle/>
          <a:p>
            <a:r>
              <a:rPr lang="en-US" dirty="0" smtClean="0"/>
              <a:t>Celtic: major language before Germanic tribes invaded the British Isles.</a:t>
            </a:r>
          </a:p>
          <a:p>
            <a:r>
              <a:rPr lang="en-US" dirty="0" smtClean="0"/>
              <a:t>Celtic survives only in remote parts of Scotland, Wales, Ireland, and Brittany, France.</a:t>
            </a:r>
          </a:p>
          <a:p>
            <a:r>
              <a:rPr lang="en-US" dirty="0" smtClean="0"/>
              <a:t>2 branches of Celtic: Gaelic and </a:t>
            </a:r>
            <a:r>
              <a:rPr lang="en-US" dirty="0" smtClean="0"/>
              <a:t>Brythonic</a:t>
            </a:r>
            <a:endParaRPr lang="en-US" dirty="0" smtClean="0"/>
          </a:p>
          <a:p>
            <a:r>
              <a:rPr lang="en-US" dirty="0" smtClean="0"/>
              <a:t>Celtic languages declined because the Celts lost most territory to speakers of other languages.</a:t>
            </a:r>
          </a:p>
          <a:p>
            <a:r>
              <a:rPr lang="en-US" dirty="0" smtClean="0"/>
              <a:t>1300s- Irish were forbidden to speak Gaelic and children were punished for any Irish words spoken in school. Parents encouraged their children to learn English to aspire for better careers than their own.</a:t>
            </a:r>
          </a:p>
          <a:p>
            <a:r>
              <a:rPr lang="en-US" dirty="0" smtClean="0"/>
              <a:t>Recent efforts to revive Celtic: road signs in English and Celtic, TV stations offering the language, learning the language in school, preserving local identities.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Multilingual Countries</a:t>
            </a:r>
            <a:endParaRPr lang="en-US" dirty="0"/>
          </a:p>
        </p:txBody>
      </p:sp>
      <p:sp>
        <p:nvSpPr>
          <p:cNvPr id="3" name="Content Placeholder 2"/>
          <p:cNvSpPr>
            <a:spLocks noGrp="1"/>
          </p:cNvSpPr>
          <p:nvPr>
            <p:ph sz="half" idx="1"/>
          </p:nvPr>
        </p:nvSpPr>
        <p:spPr/>
        <p:txBody>
          <a:bodyPr>
            <a:normAutofit fontScale="85000" lnSpcReduction="20000"/>
          </a:bodyPr>
          <a:lstStyle/>
          <a:p>
            <a:r>
              <a:rPr lang="en-US" u="sng" dirty="0" smtClean="0"/>
              <a:t>Belgium</a:t>
            </a:r>
            <a:r>
              <a:rPr lang="en-US" dirty="0" smtClean="0"/>
              <a:t>: has had more difficulty reconciling differences in languages.</a:t>
            </a:r>
          </a:p>
          <a:p>
            <a:pPr lvl="1"/>
            <a:r>
              <a:rPr lang="en-US" dirty="0" smtClean="0"/>
              <a:t>Southern Belgians speak French</a:t>
            </a:r>
          </a:p>
          <a:p>
            <a:pPr lvl="1"/>
            <a:r>
              <a:rPr lang="en-US" dirty="0" smtClean="0"/>
              <a:t>Northern Belgians speak Flemish (dialect of Dutch)</a:t>
            </a:r>
          </a:p>
          <a:p>
            <a:pPr lvl="1"/>
            <a:r>
              <a:rPr lang="en-US" dirty="0" smtClean="0"/>
              <a:t>Economic and political differences between the languages= tried to divide the country into 2 different regions.</a:t>
            </a:r>
          </a:p>
          <a:p>
            <a:pPr lvl="1"/>
            <a:r>
              <a:rPr lang="en-US" dirty="0" smtClean="0"/>
              <a:t>Difficulty drawing boundaries between the 2 regions of languages.</a:t>
            </a:r>
            <a:endParaRPr lang="en-US" dirty="0"/>
          </a:p>
        </p:txBody>
      </p:sp>
      <p:sp>
        <p:nvSpPr>
          <p:cNvPr id="4" name="Content Placeholder 3"/>
          <p:cNvSpPr>
            <a:spLocks noGrp="1"/>
          </p:cNvSpPr>
          <p:nvPr>
            <p:ph sz="half" idx="2"/>
          </p:nvPr>
        </p:nvSpPr>
        <p:spPr/>
        <p:txBody>
          <a:bodyPr>
            <a:normAutofit fontScale="85000" lnSpcReduction="20000"/>
          </a:bodyPr>
          <a:lstStyle/>
          <a:p>
            <a:r>
              <a:rPr lang="en-US" u="sng" dirty="0" smtClean="0"/>
              <a:t>Switzerland</a:t>
            </a:r>
            <a:r>
              <a:rPr lang="en-US" dirty="0" smtClean="0"/>
              <a:t>: peacefully exists with multiple languages.</a:t>
            </a:r>
          </a:p>
          <a:p>
            <a:pPr lvl="1"/>
            <a:r>
              <a:rPr lang="en-US" dirty="0" smtClean="0"/>
              <a:t>Decentralized government: local authorities in regions hold most of the power and decisions are made by voters.</a:t>
            </a:r>
          </a:p>
          <a:p>
            <a:pPr lvl="1"/>
            <a:r>
              <a:rPr lang="en-US" dirty="0" smtClean="0"/>
              <a:t>4 official languages</a:t>
            </a:r>
          </a:p>
          <a:p>
            <a:pPr marL="1371600" lvl="2" indent="-457200">
              <a:buFont typeface="+mj-lt"/>
              <a:buAutoNum type="arabicPeriod"/>
            </a:pPr>
            <a:r>
              <a:rPr lang="en-US" dirty="0" smtClean="0"/>
              <a:t>German (65% of people)</a:t>
            </a:r>
          </a:p>
          <a:p>
            <a:pPr marL="1371600" lvl="2" indent="-457200">
              <a:buFont typeface="+mj-lt"/>
              <a:buAutoNum type="arabicPeriod"/>
            </a:pPr>
            <a:r>
              <a:rPr lang="en-US" dirty="0" smtClean="0"/>
              <a:t>French (18%)</a:t>
            </a:r>
          </a:p>
          <a:p>
            <a:pPr marL="1371600" lvl="2" indent="-457200">
              <a:buFont typeface="+mj-lt"/>
              <a:buAutoNum type="arabicPeriod"/>
            </a:pPr>
            <a:r>
              <a:rPr lang="en-US" dirty="0" smtClean="0"/>
              <a:t>Italian (10%)</a:t>
            </a:r>
          </a:p>
          <a:p>
            <a:pPr marL="1371600" lvl="2" indent="-457200">
              <a:buFont typeface="+mj-lt"/>
              <a:buAutoNum type="arabicPeriod"/>
            </a:pPr>
            <a:r>
              <a:rPr lang="en-US" dirty="0" smtClean="0"/>
              <a:t>Romansh (1%)</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152400"/>
            <a:ext cx="7772400" cy="685800"/>
          </a:xfrm>
        </p:spPr>
        <p:txBody>
          <a:bodyPr/>
          <a:lstStyle/>
          <a:p>
            <a:pPr eaLnBrk="1" hangingPunct="1"/>
            <a:r>
              <a:rPr lang="en-US" sz="3600" dirty="0" smtClean="0"/>
              <a:t>Language Divisions in Belgium</a:t>
            </a:r>
            <a:endParaRPr lang="en-US" dirty="0" smtClean="0"/>
          </a:p>
        </p:txBody>
      </p:sp>
      <p:sp>
        <p:nvSpPr>
          <p:cNvPr id="46083" name="Text Box 5"/>
          <p:cNvSpPr txBox="1">
            <a:spLocks noChangeArrowheads="1"/>
          </p:cNvSpPr>
          <p:nvPr/>
        </p:nvSpPr>
        <p:spPr bwMode="auto">
          <a:xfrm>
            <a:off x="685800" y="5867400"/>
            <a:ext cx="7940675" cy="825500"/>
          </a:xfrm>
          <a:prstGeom prst="rect">
            <a:avLst/>
          </a:prstGeom>
          <a:noFill/>
          <a:ln w="9525">
            <a:noFill/>
            <a:miter lim="800000"/>
            <a:headEnd/>
            <a:tailEnd/>
          </a:ln>
        </p:spPr>
        <p:txBody>
          <a:bodyPr>
            <a:spAutoFit/>
          </a:bodyPr>
          <a:lstStyle/>
          <a:p>
            <a:pPr marL="1022350" indent="-1022350"/>
            <a:r>
              <a:rPr lang="en-US" dirty="0"/>
              <a:t>Fig. 5-16: There has been much tension in Belgium between Flemings, who live in the north and speak Flemish, a Dutch dialect, and Walloons, who live in the south and speak French.</a:t>
            </a:r>
          </a:p>
        </p:txBody>
      </p:sp>
      <p:pic>
        <p:nvPicPr>
          <p:cNvPr id="46084" name="Picture 9"/>
          <p:cNvPicPr>
            <a:picLocks noGrp="1" noChangeAspect="1" noChangeArrowheads="1"/>
          </p:cNvPicPr>
          <p:nvPr>
            <p:ph idx="1"/>
          </p:nvPr>
        </p:nvPicPr>
        <p:blipFill>
          <a:blip r:embed="rId3" cstate="print"/>
          <a:srcRect/>
          <a:stretch>
            <a:fillRect/>
          </a:stretch>
        </p:blipFill>
        <p:spPr>
          <a:xfrm>
            <a:off x="914400" y="762000"/>
            <a:ext cx="7086599" cy="51054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152400"/>
            <a:ext cx="7772400" cy="685800"/>
          </a:xfrm>
        </p:spPr>
        <p:txBody>
          <a:bodyPr/>
          <a:lstStyle/>
          <a:p>
            <a:pPr eaLnBrk="1" hangingPunct="1"/>
            <a:r>
              <a:rPr lang="en-US" sz="3600" dirty="0" smtClean="0"/>
              <a:t>Language Areas in Switzerland</a:t>
            </a:r>
            <a:endParaRPr lang="en-US" dirty="0" smtClean="0"/>
          </a:p>
        </p:txBody>
      </p:sp>
      <p:sp>
        <p:nvSpPr>
          <p:cNvPr id="48131" name="Text Box 5"/>
          <p:cNvSpPr txBox="1">
            <a:spLocks noChangeArrowheads="1"/>
          </p:cNvSpPr>
          <p:nvPr/>
        </p:nvSpPr>
        <p:spPr bwMode="auto">
          <a:xfrm>
            <a:off x="914400" y="6096000"/>
            <a:ext cx="7696200" cy="611188"/>
          </a:xfrm>
          <a:prstGeom prst="rect">
            <a:avLst/>
          </a:prstGeom>
          <a:noFill/>
          <a:ln w="9525">
            <a:noFill/>
            <a:miter lim="800000"/>
            <a:headEnd/>
            <a:tailEnd/>
          </a:ln>
        </p:spPr>
        <p:txBody>
          <a:bodyPr>
            <a:spAutoFit/>
          </a:bodyPr>
          <a:lstStyle/>
          <a:p>
            <a:pPr marL="1022350" indent="-1022350"/>
            <a:r>
              <a:rPr lang="en-US" dirty="0"/>
              <a:t>Fig. 5-17: Switzerland remains peaceful with four official languages and a decentralized government structure.</a:t>
            </a:r>
            <a:r>
              <a:rPr lang="en-US" sz="1800" dirty="0">
                <a:latin typeface="Times" charset="0"/>
              </a:rPr>
              <a:t>   </a:t>
            </a:r>
          </a:p>
        </p:txBody>
      </p:sp>
      <p:pic>
        <p:nvPicPr>
          <p:cNvPr id="48132" name="Picture 9"/>
          <p:cNvPicPr>
            <a:picLocks noGrp="1" noChangeAspect="1" noChangeArrowheads="1"/>
          </p:cNvPicPr>
          <p:nvPr>
            <p:ph idx="1"/>
          </p:nvPr>
        </p:nvPicPr>
        <p:blipFill>
          <a:blip r:embed="rId3" cstate="print"/>
          <a:srcRect/>
          <a:stretch>
            <a:fillRect/>
          </a:stretch>
        </p:blipFill>
        <p:spPr>
          <a:xfrm>
            <a:off x="1524000" y="762000"/>
            <a:ext cx="6096000" cy="5257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Isolated Languages</a:t>
            </a:r>
            <a:endParaRPr lang="en-US" dirty="0"/>
          </a:p>
        </p:txBody>
      </p:sp>
      <p:sp>
        <p:nvSpPr>
          <p:cNvPr id="7" name="Text Placeholder 6"/>
          <p:cNvSpPr>
            <a:spLocks noGrp="1"/>
          </p:cNvSpPr>
          <p:nvPr>
            <p:ph type="body" idx="1"/>
          </p:nvPr>
        </p:nvSpPr>
        <p:spPr>
          <a:xfrm>
            <a:off x="457200" y="1219200"/>
            <a:ext cx="4040188" cy="1066800"/>
          </a:xfrm>
        </p:spPr>
        <p:txBody>
          <a:bodyPr>
            <a:normAutofit fontScale="40000" lnSpcReduction="20000"/>
          </a:bodyPr>
          <a:lstStyle/>
          <a:p>
            <a:r>
              <a:rPr lang="en-US" sz="3400" u="sng" dirty="0" smtClean="0"/>
              <a:t>Isolated language:</a:t>
            </a:r>
            <a:r>
              <a:rPr lang="en-US" sz="3400" dirty="0" smtClean="0"/>
              <a:t> language unrelated to any other and is not attached to a language family.</a:t>
            </a:r>
          </a:p>
          <a:p>
            <a:pPr marL="742950" lvl="2" indent="-342900"/>
            <a:r>
              <a:rPr lang="en-US" sz="3400" dirty="0" smtClean="0"/>
              <a:t>Arise through lack of interaction with speakers of other languages.</a:t>
            </a:r>
          </a:p>
          <a:p>
            <a:endParaRPr lang="en-US" dirty="0"/>
          </a:p>
        </p:txBody>
      </p:sp>
      <p:sp>
        <p:nvSpPr>
          <p:cNvPr id="6" name="Content Placeholder 5"/>
          <p:cNvSpPr>
            <a:spLocks noGrp="1"/>
          </p:cNvSpPr>
          <p:nvPr>
            <p:ph sz="half" idx="2"/>
          </p:nvPr>
        </p:nvSpPr>
        <p:spPr>
          <a:xfrm>
            <a:off x="457200" y="2174874"/>
            <a:ext cx="4040188" cy="4683125"/>
          </a:xfrm>
        </p:spPr>
        <p:txBody>
          <a:bodyPr>
            <a:normAutofit lnSpcReduction="10000"/>
          </a:bodyPr>
          <a:lstStyle/>
          <a:p>
            <a:r>
              <a:rPr lang="en-US" dirty="0" smtClean="0"/>
              <a:t>Example: Basque, a </a:t>
            </a:r>
            <a:r>
              <a:rPr lang="en-US" dirty="0"/>
              <a:t>P</a:t>
            </a:r>
            <a:r>
              <a:rPr lang="en-US" dirty="0" smtClean="0"/>
              <a:t>re-indo-European survivor</a:t>
            </a:r>
          </a:p>
          <a:p>
            <a:pPr lvl="1"/>
            <a:r>
              <a:rPr lang="en-US" dirty="0" smtClean="0"/>
              <a:t>Only language currently spoken in Europe that survives from the period before Indo-European speakers.</a:t>
            </a:r>
          </a:p>
          <a:p>
            <a:pPr lvl="1"/>
            <a:r>
              <a:rPr lang="en-US" dirty="0" smtClean="0"/>
              <a:t>600,00 people in the Pyrenees Mountains of Northern Spain and southwestern France= lack of connection to other languages due to mountain isolation has helped preserve their language.</a:t>
            </a:r>
          </a:p>
          <a:p>
            <a:pPr lvl="1"/>
            <a:endParaRPr lang="en-US" dirty="0" smtClean="0"/>
          </a:p>
        </p:txBody>
      </p:sp>
      <p:sp>
        <p:nvSpPr>
          <p:cNvPr id="8" name="Text Placeholder 7"/>
          <p:cNvSpPr>
            <a:spLocks noGrp="1"/>
          </p:cNvSpPr>
          <p:nvPr>
            <p:ph type="body" sz="quarter" idx="3"/>
          </p:nvPr>
        </p:nvSpPr>
        <p:spPr>
          <a:xfrm>
            <a:off x="4645025" y="1143000"/>
            <a:ext cx="4041775" cy="1031875"/>
          </a:xfrm>
        </p:spPr>
        <p:txBody>
          <a:bodyPr>
            <a:normAutofit fontScale="77500" lnSpcReduction="20000"/>
          </a:bodyPr>
          <a:lstStyle/>
          <a:p>
            <a:r>
              <a:rPr lang="en-US" dirty="0" smtClean="0"/>
              <a:t>Icelandic: over the past thousand years, it has barely changed compared to other Germanic languages.</a:t>
            </a:r>
            <a:endParaRPr lang="en-US" dirty="0"/>
          </a:p>
        </p:txBody>
      </p:sp>
      <p:sp>
        <p:nvSpPr>
          <p:cNvPr id="9" name="Content Placeholder 8"/>
          <p:cNvSpPr>
            <a:spLocks noGrp="1"/>
          </p:cNvSpPr>
          <p:nvPr>
            <p:ph sz="quarter" idx="4"/>
          </p:nvPr>
        </p:nvSpPr>
        <p:spPr/>
        <p:txBody>
          <a:bodyPr>
            <a:normAutofit fontScale="92500"/>
          </a:bodyPr>
          <a:lstStyle/>
          <a:p>
            <a:r>
              <a:rPr lang="en-US" dirty="0" smtClean="0"/>
              <a:t>Ancestors migrated to Iceland with Germanic language.</a:t>
            </a:r>
          </a:p>
          <a:p>
            <a:r>
              <a:rPr lang="en-US" dirty="0" smtClean="0"/>
              <a:t>When an ethnic group migrates- takes the home languages with them but in Iceland, the migrants had little outside contact with the home countries so their language didn’t change, learn new words and had no reason for changing.</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English- an example of lingua franca</a:t>
            </a:r>
            <a:endParaRPr lang="en-US" dirty="0"/>
          </a:p>
        </p:txBody>
      </p:sp>
      <p:sp>
        <p:nvSpPr>
          <p:cNvPr id="8" name="Content Placeholder 7"/>
          <p:cNvSpPr>
            <a:spLocks noGrp="1"/>
          </p:cNvSpPr>
          <p:nvPr>
            <p:ph idx="1"/>
          </p:nvPr>
        </p:nvSpPr>
        <p:spPr/>
        <p:txBody>
          <a:bodyPr>
            <a:normAutofit fontScale="77500" lnSpcReduction="20000"/>
          </a:bodyPr>
          <a:lstStyle/>
          <a:p>
            <a:r>
              <a:rPr lang="en-US" u="sng" dirty="0" smtClean="0"/>
              <a:t>Lingua franca</a:t>
            </a:r>
            <a:r>
              <a:rPr lang="en-US" dirty="0" smtClean="0"/>
              <a:t>: a language of international communication. Speakers of 2 different languages can create a lingua franca by mixing elements of the 2 languages into a simple common language.</a:t>
            </a:r>
          </a:p>
          <a:p>
            <a:r>
              <a:rPr lang="en-US" dirty="0" smtClean="0"/>
              <a:t>Example: Polish airline pilot flies over France and speaks to the air traffic controller in English.</a:t>
            </a:r>
          </a:p>
          <a:p>
            <a:r>
              <a:rPr lang="en-US" u="sng" dirty="0" smtClean="0"/>
              <a:t>Pidgin language:</a:t>
            </a:r>
            <a:r>
              <a:rPr lang="en-US" dirty="0" smtClean="0"/>
              <a:t> to communicate with speakers of another language, 2 groups construct a pidgin language by learning a few of the grammar rules and words of a lingua franca, while mixing in some elements of their own languages.</a:t>
            </a:r>
          </a:p>
          <a:p>
            <a:pPr lvl="1"/>
            <a:r>
              <a:rPr lang="en-US" dirty="0" smtClean="0"/>
              <a:t>Examples: Swahili in East Africa, Hindustani in South Asia, Indonesian in Southeast Asia, Russian in the former Soviet Union.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diffusion</a:t>
            </a:r>
            <a:endParaRPr lang="en-US" dirty="0"/>
          </a:p>
        </p:txBody>
      </p:sp>
      <p:sp>
        <p:nvSpPr>
          <p:cNvPr id="3" name="Content Placeholder 2"/>
          <p:cNvSpPr>
            <a:spLocks noGrp="1"/>
          </p:cNvSpPr>
          <p:nvPr>
            <p:ph idx="1"/>
          </p:nvPr>
        </p:nvSpPr>
        <p:spPr/>
        <p:txBody>
          <a:bodyPr>
            <a:normAutofit fontScale="77500" lnSpcReduction="20000"/>
          </a:bodyPr>
          <a:lstStyle/>
          <a:p>
            <a:pPr lvl="1">
              <a:buFont typeface="Arial" pitchFamily="34" charset="0"/>
              <a:buChar char="•"/>
            </a:pPr>
            <a:r>
              <a:rPr lang="en-US" dirty="0" smtClean="0"/>
              <a:t>Current growth in the use of English is an example of expansion diffusion- spread of a trait through the snowballing effect of an idea rather than through the relocation of people.</a:t>
            </a:r>
            <a:r>
              <a:rPr lang="en-US" dirty="0" smtClean="0"/>
              <a:t> </a:t>
            </a:r>
          </a:p>
          <a:p>
            <a:pPr lvl="1"/>
            <a:r>
              <a:rPr lang="en-US" dirty="0" smtClean="0"/>
              <a:t>English has changed through diffusion of new vocabulary, spelling and pronunciation.</a:t>
            </a:r>
          </a:p>
          <a:p>
            <a:pPr lvl="1"/>
            <a:r>
              <a:rPr lang="en-US" dirty="0" smtClean="0"/>
              <a:t>English words are fusing with other languages.</a:t>
            </a:r>
            <a:endParaRPr lang="en-US" dirty="0" smtClean="0"/>
          </a:p>
          <a:p>
            <a:r>
              <a:rPr lang="en-US" dirty="0" smtClean="0"/>
              <a:t>For a language to continue- new words and usage must always be created to deal with new situations.</a:t>
            </a:r>
          </a:p>
          <a:p>
            <a:pPr lvl="1"/>
            <a:r>
              <a:rPr lang="en-US" dirty="0" smtClean="0"/>
              <a:t>Example: Ebonics: a combination of ebony and phonics, distinctive dialect of African Americans. Controversial- some see Ebonics as a measure of poor education, and an obstacle to success. Others see it as preserving African American culture.</a:t>
            </a:r>
          </a:p>
          <a:p>
            <a:pPr lvl="1">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Franglais</a:t>
            </a:r>
            <a:endParaRPr lang="en-US" dirty="0"/>
          </a:p>
        </p:txBody>
      </p:sp>
      <p:sp>
        <p:nvSpPr>
          <p:cNvPr id="3" name="Content Placeholder 2"/>
          <p:cNvSpPr>
            <a:spLocks noGrp="1"/>
          </p:cNvSpPr>
          <p:nvPr>
            <p:ph idx="1"/>
          </p:nvPr>
        </p:nvSpPr>
        <p:spPr/>
        <p:txBody>
          <a:bodyPr>
            <a:normAutofit lnSpcReduction="10000"/>
          </a:bodyPr>
          <a:lstStyle/>
          <a:p>
            <a:r>
              <a:rPr lang="en-US" dirty="0" smtClean="0"/>
              <a:t>French are especially upset with the increasing worldwide dominance of English and the usage in France. Example: cowboy, hamburger, jeans, t-shirt…</a:t>
            </a:r>
          </a:p>
          <a:p>
            <a:r>
              <a:rPr lang="en-US" u="sng" dirty="0" smtClean="0"/>
              <a:t>Franglais:</a:t>
            </a:r>
            <a:r>
              <a:rPr lang="en-US" dirty="0" smtClean="0"/>
              <a:t> combination of </a:t>
            </a:r>
            <a:r>
              <a:rPr lang="en-US" dirty="0" smtClean="0"/>
              <a:t>francais</a:t>
            </a:r>
            <a:r>
              <a:rPr lang="en-US" dirty="0" smtClean="0"/>
              <a:t> and </a:t>
            </a:r>
            <a:r>
              <a:rPr lang="en-US" dirty="0" smtClean="0"/>
              <a:t>anglais</a:t>
            </a:r>
            <a:r>
              <a:rPr lang="en-US" dirty="0" smtClean="0"/>
              <a:t> (French and English)</a:t>
            </a:r>
          </a:p>
          <a:p>
            <a:r>
              <a:rPr lang="en-US" dirty="0" smtClean="0"/>
              <a:t>Protection of French is even more extreme in Quebec, which is completely surrounded by English-speaking provinces and U.S. states.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152400"/>
            <a:ext cx="8458200" cy="685800"/>
          </a:xfrm>
        </p:spPr>
        <p:txBody>
          <a:bodyPr/>
          <a:lstStyle/>
          <a:p>
            <a:pPr eaLnBrk="1" hangingPunct="1"/>
            <a:r>
              <a:rPr lang="en-US" sz="3600" dirty="0" smtClean="0"/>
              <a:t>French-English Boundary in Canada</a:t>
            </a:r>
            <a:endParaRPr lang="en-US" dirty="0" smtClean="0"/>
          </a:p>
        </p:txBody>
      </p:sp>
      <p:sp>
        <p:nvSpPr>
          <p:cNvPr id="53251" name="Text Box 5"/>
          <p:cNvSpPr txBox="1">
            <a:spLocks noChangeArrowheads="1"/>
          </p:cNvSpPr>
          <p:nvPr/>
        </p:nvSpPr>
        <p:spPr bwMode="auto">
          <a:xfrm>
            <a:off x="762000" y="5943600"/>
            <a:ext cx="7521575" cy="581025"/>
          </a:xfrm>
          <a:prstGeom prst="rect">
            <a:avLst/>
          </a:prstGeom>
          <a:noFill/>
          <a:ln w="9525">
            <a:noFill/>
            <a:miter lim="800000"/>
            <a:headEnd/>
            <a:tailEnd/>
          </a:ln>
        </p:spPr>
        <p:txBody>
          <a:bodyPr>
            <a:spAutoFit/>
          </a:bodyPr>
          <a:lstStyle/>
          <a:p>
            <a:pPr marL="1022350" indent="-1022350">
              <a:spcBef>
                <a:spcPct val="50000"/>
              </a:spcBef>
            </a:pPr>
            <a:r>
              <a:rPr lang="en-US" dirty="0"/>
              <a:t>Fig. 5-18: Although Canada is bilingual, French speakers are concentrated in the province of Québec, where 80% of the population speaks French.</a:t>
            </a:r>
          </a:p>
        </p:txBody>
      </p:sp>
      <p:pic>
        <p:nvPicPr>
          <p:cNvPr id="53252" name="Picture 10"/>
          <p:cNvPicPr>
            <a:picLocks noGrp="1" noChangeAspect="1" noChangeArrowheads="1"/>
          </p:cNvPicPr>
          <p:nvPr>
            <p:ph idx="1"/>
          </p:nvPr>
        </p:nvPicPr>
        <p:blipFill>
          <a:blip r:embed="rId3" cstate="print"/>
          <a:srcRect/>
          <a:stretch>
            <a:fillRect/>
          </a:stretch>
        </p:blipFill>
        <p:spPr>
          <a:xfrm>
            <a:off x="1600200" y="990600"/>
            <a:ext cx="5943600" cy="48768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28600" y="381000"/>
            <a:ext cx="4040188" cy="639762"/>
          </a:xfrm>
        </p:spPr>
        <p:txBody>
          <a:bodyPr>
            <a:normAutofit fontScale="92500" lnSpcReduction="20000"/>
          </a:bodyPr>
          <a:lstStyle/>
          <a:p>
            <a:r>
              <a:rPr lang="en-US" dirty="0" smtClean="0"/>
              <a:t>Spanglish</a:t>
            </a:r>
            <a:r>
              <a:rPr lang="en-US" dirty="0" smtClean="0"/>
              <a:t>- </a:t>
            </a:r>
            <a:r>
              <a:rPr lang="en-US" b="0" dirty="0" smtClean="0"/>
              <a:t>combination of Spanish and English.		</a:t>
            </a:r>
            <a:endParaRPr lang="en-US" dirty="0"/>
          </a:p>
        </p:txBody>
      </p:sp>
      <p:sp>
        <p:nvSpPr>
          <p:cNvPr id="6" name="Content Placeholder 5"/>
          <p:cNvSpPr>
            <a:spLocks noGrp="1"/>
          </p:cNvSpPr>
          <p:nvPr>
            <p:ph sz="half" idx="2"/>
          </p:nvPr>
        </p:nvSpPr>
        <p:spPr>
          <a:xfrm>
            <a:off x="152400" y="1143000"/>
            <a:ext cx="4040188" cy="3951288"/>
          </a:xfrm>
        </p:spPr>
        <p:txBody>
          <a:bodyPr>
            <a:normAutofit fontScale="92500"/>
          </a:bodyPr>
          <a:lstStyle/>
          <a:p>
            <a:r>
              <a:rPr lang="en-US" dirty="0" smtClean="0"/>
              <a:t>Converting English words to Spanish, modifying spelling to conform to Spanish preferences and pronunciations.</a:t>
            </a:r>
          </a:p>
          <a:p>
            <a:r>
              <a:rPr lang="en-US" dirty="0" smtClean="0"/>
              <a:t>Widespread in popular culture- music, TV., magazines</a:t>
            </a:r>
          </a:p>
          <a:p>
            <a:r>
              <a:rPr lang="en-US" dirty="0" smtClean="0"/>
              <a:t>Seen as enriching both English and Spanish by adopting the best of both elements.</a:t>
            </a:r>
            <a:endParaRPr lang="en-US" dirty="0"/>
          </a:p>
        </p:txBody>
      </p:sp>
      <p:sp>
        <p:nvSpPr>
          <p:cNvPr id="7" name="Text Placeholder 6"/>
          <p:cNvSpPr>
            <a:spLocks noGrp="1"/>
          </p:cNvSpPr>
          <p:nvPr>
            <p:ph type="body" sz="quarter" idx="3"/>
          </p:nvPr>
        </p:nvSpPr>
        <p:spPr>
          <a:xfrm>
            <a:off x="4648200" y="381000"/>
            <a:ext cx="4041775" cy="868362"/>
          </a:xfrm>
        </p:spPr>
        <p:txBody>
          <a:bodyPr>
            <a:normAutofit fontScale="85000" lnSpcReduction="20000"/>
          </a:bodyPr>
          <a:lstStyle/>
          <a:p>
            <a:r>
              <a:rPr lang="en-US" dirty="0" smtClean="0"/>
              <a:t>Denglish</a:t>
            </a:r>
            <a:r>
              <a:rPr lang="en-US" dirty="0" smtClean="0"/>
              <a:t>- </a:t>
            </a:r>
            <a:r>
              <a:rPr lang="en-US" b="0" dirty="0" smtClean="0"/>
              <a:t>diffusion of English words into German. “D” for Deutsch (German) </a:t>
            </a:r>
            <a:endParaRPr lang="en-US" dirty="0"/>
          </a:p>
        </p:txBody>
      </p:sp>
      <p:sp>
        <p:nvSpPr>
          <p:cNvPr id="8" name="Content Placeholder 7"/>
          <p:cNvSpPr>
            <a:spLocks noGrp="1"/>
          </p:cNvSpPr>
          <p:nvPr>
            <p:ph sz="quarter" idx="4"/>
          </p:nvPr>
        </p:nvSpPr>
        <p:spPr>
          <a:xfrm>
            <a:off x="4648200" y="1371600"/>
            <a:ext cx="4041775" cy="3951288"/>
          </a:xfrm>
        </p:spPr>
        <p:txBody>
          <a:bodyPr/>
          <a:lstStyle/>
          <a:p>
            <a:r>
              <a:rPr lang="en-US" dirty="0" smtClean="0"/>
              <a:t>Diffusion of English words into German.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dirty="0" smtClean="0"/>
              <a:t>FOR THE TEST</a:t>
            </a:r>
          </a:p>
        </p:txBody>
      </p:sp>
      <p:sp>
        <p:nvSpPr>
          <p:cNvPr id="52227" name="Rectangle 3"/>
          <p:cNvSpPr>
            <a:spLocks noGrp="1" noChangeArrowheads="1"/>
          </p:cNvSpPr>
          <p:nvPr>
            <p:ph type="body" idx="1"/>
          </p:nvPr>
        </p:nvSpPr>
        <p:spPr/>
        <p:txBody>
          <a:bodyPr/>
          <a:lstStyle/>
          <a:p>
            <a:pPr eaLnBrk="1" hangingPunct="1">
              <a:lnSpc>
                <a:spcPct val="90000"/>
              </a:lnSpc>
            </a:pPr>
            <a:r>
              <a:rPr lang="en-US" dirty="0" smtClean="0"/>
              <a:t>Know Vocabulary</a:t>
            </a:r>
          </a:p>
          <a:p>
            <a:pPr eaLnBrk="1" hangingPunct="1">
              <a:lnSpc>
                <a:spcPct val="90000"/>
              </a:lnSpc>
            </a:pPr>
            <a:r>
              <a:rPr lang="en-US" dirty="0" smtClean="0"/>
              <a:t>Focus on Key Issues </a:t>
            </a:r>
          </a:p>
          <a:p>
            <a:pPr lvl="1" eaLnBrk="1" hangingPunct="1">
              <a:lnSpc>
                <a:spcPct val="90000"/>
              </a:lnSpc>
            </a:pPr>
            <a:r>
              <a:rPr lang="en-US" dirty="0" smtClean="0"/>
              <a:t>Read the summary at the end of the Chapter</a:t>
            </a:r>
          </a:p>
          <a:p>
            <a:pPr eaLnBrk="1" hangingPunct="1">
              <a:lnSpc>
                <a:spcPct val="90000"/>
              </a:lnSpc>
            </a:pPr>
            <a:r>
              <a:rPr lang="en-US" dirty="0" smtClean="0"/>
              <a:t>Know the Major Language Families</a:t>
            </a:r>
          </a:p>
          <a:p>
            <a:pPr eaLnBrk="1" hangingPunct="1">
              <a:lnSpc>
                <a:spcPct val="90000"/>
              </a:lnSpc>
            </a:pPr>
            <a:r>
              <a:rPr lang="en-US" dirty="0" smtClean="0"/>
              <a:t>Know the Indo-European Branches</a:t>
            </a:r>
          </a:p>
          <a:p>
            <a:pPr eaLnBrk="1" hangingPunct="1">
              <a:lnSpc>
                <a:spcPct val="90000"/>
              </a:lnSpc>
            </a:pPr>
            <a:r>
              <a:rPr lang="en-US" dirty="0" smtClean="0"/>
              <a:t>Origin and Diffusion of English</a:t>
            </a:r>
          </a:p>
          <a:p>
            <a:pPr eaLnBrk="1" hangingPunct="1">
              <a:lnSpc>
                <a:spcPct val="90000"/>
              </a:lnSpc>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 from="(-#ppt_w/2)" to="(#ppt_x)" calcmode="lin" valueType="num">
                                      <p:cBhvr>
                                        <p:cTn id="7" dur="600" fill="hold">
                                          <p:stCondLst>
                                            <p:cond delay="0"/>
                                          </p:stCondLst>
                                        </p:cTn>
                                        <p:tgtEl>
                                          <p:spTgt spid="52226"/>
                                        </p:tgtEl>
                                        <p:attrNameLst>
                                          <p:attrName>ppt_x</p:attrName>
                                        </p:attrNameLst>
                                      </p:cBhvr>
                                    </p:anim>
                                    <p:anim from="0" to="-1.0" calcmode="lin" valueType="num">
                                      <p:cBhvr>
                                        <p:cTn id="8" dur="200" decel="50000" autoRev="1" fill="hold">
                                          <p:stCondLst>
                                            <p:cond delay="600"/>
                                          </p:stCondLst>
                                        </p:cTn>
                                        <p:tgtEl>
                                          <p:spTgt spid="52226"/>
                                        </p:tgtEl>
                                        <p:attrNameLst>
                                          <p:attrName>xshear</p:attrName>
                                        </p:attrNameLst>
                                      </p:cBhvr>
                                    </p:anim>
                                    <p:animScale>
                                      <p:cBhvr>
                                        <p:cTn id="9" dur="200" decel="100000" autoRev="1" fill="hold">
                                          <p:stCondLst>
                                            <p:cond delay="600"/>
                                          </p:stCondLst>
                                        </p:cTn>
                                        <p:tgtEl>
                                          <p:spTgt spid="52226"/>
                                        </p:tgtEl>
                                      </p:cBhvr>
                                      <p:from x="100000" y="100000"/>
                                      <p:to x="80000" y="100000"/>
                                    </p:animScale>
                                    <p:anim by="(#ppt_h/3+#ppt_w*0.1)" calcmode="lin" valueType="num">
                                      <p:cBhvr additive="sum">
                                        <p:cTn id="10" dur="200" decel="100000" autoRev="1" fill="hold">
                                          <p:stCondLst>
                                            <p:cond delay="600"/>
                                          </p:stCondLst>
                                        </p:cTn>
                                        <p:tgtEl>
                                          <p:spTgt spid="52226"/>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2227">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52227">
                                            <p:txEl>
                                              <p:pRg st="0" end="0"/>
                                            </p:txEl>
                                          </p:spTgt>
                                        </p:tgtEl>
                                        <p:attrNameLst>
                                          <p:attrName>ppt_x</p:attrName>
                                        </p:attrNameLst>
                                      </p:cBhvr>
                                    </p:anim>
                                    <p:anim from="0" to="-1.0" calcmode="lin" valueType="num">
                                      <p:cBhvr>
                                        <p:cTn id="16" dur="200" decel="50000" autoRev="1" fill="hold">
                                          <p:stCondLst>
                                            <p:cond delay="600"/>
                                          </p:stCondLst>
                                        </p:cTn>
                                        <p:tgtEl>
                                          <p:spTgt spid="52227">
                                            <p:txEl>
                                              <p:pRg st="0" end="0"/>
                                            </p:txEl>
                                          </p:spTgt>
                                        </p:tgtEl>
                                        <p:attrNameLst>
                                          <p:attrName>xshear</p:attrName>
                                        </p:attrNameLst>
                                      </p:cBhvr>
                                    </p:anim>
                                    <p:animScale>
                                      <p:cBhvr>
                                        <p:cTn id="17" dur="200" decel="100000" autoRev="1" fill="hold">
                                          <p:stCondLst>
                                            <p:cond delay="600"/>
                                          </p:stCondLst>
                                        </p:cTn>
                                        <p:tgtEl>
                                          <p:spTgt spid="52227">
                                            <p:txEl>
                                              <p:pRg st="0" end="0"/>
                                            </p:txEl>
                                          </p:spTgt>
                                        </p:tgtEl>
                                      </p:cBhvr>
                                      <p:from x="100000" y="100000"/>
                                      <p:to x="80000" y="100000"/>
                                    </p:animScale>
                                    <p:anim by="(#ppt_h/3+#ppt_w*0.1)" calcmode="lin" valueType="num">
                                      <p:cBhvr additive="sum">
                                        <p:cTn id="18" dur="200" decel="100000" autoRev="1" fill="hold">
                                          <p:stCondLst>
                                            <p:cond delay="600"/>
                                          </p:stCondLst>
                                        </p:cTn>
                                        <p:tgtEl>
                                          <p:spTgt spid="52227">
                                            <p:txEl>
                                              <p:pRg st="0" end="0"/>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52227">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52227">
                                            <p:txEl>
                                              <p:pRg st="1" end="1"/>
                                            </p:txEl>
                                          </p:spTgt>
                                        </p:tgtEl>
                                        <p:attrNameLst>
                                          <p:attrName>ppt_x</p:attrName>
                                        </p:attrNameLst>
                                      </p:cBhvr>
                                    </p:anim>
                                    <p:anim from="0" to="-1.0" calcmode="lin" valueType="num">
                                      <p:cBhvr>
                                        <p:cTn id="24" dur="200" decel="50000" autoRev="1" fill="hold">
                                          <p:stCondLst>
                                            <p:cond delay="600"/>
                                          </p:stCondLst>
                                        </p:cTn>
                                        <p:tgtEl>
                                          <p:spTgt spid="52227">
                                            <p:txEl>
                                              <p:pRg st="1" end="1"/>
                                            </p:txEl>
                                          </p:spTgt>
                                        </p:tgtEl>
                                        <p:attrNameLst>
                                          <p:attrName>xshear</p:attrName>
                                        </p:attrNameLst>
                                      </p:cBhvr>
                                    </p:anim>
                                    <p:animScale>
                                      <p:cBhvr>
                                        <p:cTn id="25" dur="200" decel="100000" autoRev="1" fill="hold">
                                          <p:stCondLst>
                                            <p:cond delay="600"/>
                                          </p:stCondLst>
                                        </p:cTn>
                                        <p:tgtEl>
                                          <p:spTgt spid="52227">
                                            <p:txEl>
                                              <p:pRg st="1" end="1"/>
                                            </p:txEl>
                                          </p:spTgt>
                                        </p:tgtEl>
                                      </p:cBhvr>
                                      <p:from x="100000" y="100000"/>
                                      <p:to x="80000" y="100000"/>
                                    </p:animScale>
                                    <p:anim by="(#ppt_h/3+#ppt_w*0.1)" calcmode="lin" valueType="num">
                                      <p:cBhvr additive="sum">
                                        <p:cTn id="26" dur="200" decel="100000" autoRev="1" fill="hold">
                                          <p:stCondLst>
                                            <p:cond delay="600"/>
                                          </p:stCondLst>
                                        </p:cTn>
                                        <p:tgtEl>
                                          <p:spTgt spid="52227">
                                            <p:txEl>
                                              <p:pRg st="1" end="1"/>
                                            </p:txEl>
                                          </p:spTgt>
                                        </p:tgtEl>
                                        <p:attrNameLst>
                                          <p:attrName>ppt_x</p:attrName>
                                        </p:attrNameLst>
                                      </p:cBhvr>
                                    </p:anim>
                                  </p:childTnLst>
                                </p:cTn>
                              </p:par>
                              <p:par>
                                <p:cTn id="27" presetID="34" presetClass="entr" presetSubtype="0" fill="hold" grpId="0" nodeType="withEffect">
                                  <p:stCondLst>
                                    <p:cond delay="0"/>
                                  </p:stCondLst>
                                  <p:childTnLst>
                                    <p:set>
                                      <p:cBhvr>
                                        <p:cTn id="28" dur="1" fill="hold">
                                          <p:stCondLst>
                                            <p:cond delay="0"/>
                                          </p:stCondLst>
                                        </p:cTn>
                                        <p:tgtEl>
                                          <p:spTgt spid="52227">
                                            <p:txEl>
                                              <p:pRg st="2" end="2"/>
                                            </p:txEl>
                                          </p:spTgt>
                                        </p:tgtEl>
                                        <p:attrNameLst>
                                          <p:attrName>style.visibility</p:attrName>
                                        </p:attrNameLst>
                                      </p:cBhvr>
                                      <p:to>
                                        <p:strVal val="visible"/>
                                      </p:to>
                                    </p:set>
                                    <p:anim from="(-#ppt_w/2)" to="(#ppt_x)" calcmode="lin" valueType="num">
                                      <p:cBhvr>
                                        <p:cTn id="29" dur="600" fill="hold">
                                          <p:stCondLst>
                                            <p:cond delay="0"/>
                                          </p:stCondLst>
                                        </p:cTn>
                                        <p:tgtEl>
                                          <p:spTgt spid="52227">
                                            <p:txEl>
                                              <p:pRg st="2" end="2"/>
                                            </p:txEl>
                                          </p:spTgt>
                                        </p:tgtEl>
                                        <p:attrNameLst>
                                          <p:attrName>ppt_x</p:attrName>
                                        </p:attrNameLst>
                                      </p:cBhvr>
                                    </p:anim>
                                    <p:anim from="0" to="-1.0" calcmode="lin" valueType="num">
                                      <p:cBhvr>
                                        <p:cTn id="30" dur="200" decel="50000" autoRev="1" fill="hold">
                                          <p:stCondLst>
                                            <p:cond delay="600"/>
                                          </p:stCondLst>
                                        </p:cTn>
                                        <p:tgtEl>
                                          <p:spTgt spid="52227">
                                            <p:txEl>
                                              <p:pRg st="2" end="2"/>
                                            </p:txEl>
                                          </p:spTgt>
                                        </p:tgtEl>
                                        <p:attrNameLst>
                                          <p:attrName>xshear</p:attrName>
                                        </p:attrNameLst>
                                      </p:cBhvr>
                                    </p:anim>
                                    <p:animScale>
                                      <p:cBhvr>
                                        <p:cTn id="31" dur="200" decel="100000" autoRev="1" fill="hold">
                                          <p:stCondLst>
                                            <p:cond delay="600"/>
                                          </p:stCondLst>
                                        </p:cTn>
                                        <p:tgtEl>
                                          <p:spTgt spid="52227">
                                            <p:txEl>
                                              <p:pRg st="2" end="2"/>
                                            </p:txEl>
                                          </p:spTgt>
                                        </p:tgtEl>
                                      </p:cBhvr>
                                      <p:from x="100000" y="100000"/>
                                      <p:to x="80000" y="100000"/>
                                    </p:animScale>
                                    <p:anim by="(#ppt_h/3+#ppt_w*0.1)" calcmode="lin" valueType="num">
                                      <p:cBhvr additive="sum">
                                        <p:cTn id="32" dur="200" decel="100000" autoRev="1" fill="hold">
                                          <p:stCondLst>
                                            <p:cond delay="600"/>
                                          </p:stCondLst>
                                        </p:cTn>
                                        <p:tgtEl>
                                          <p:spTgt spid="52227">
                                            <p:txEl>
                                              <p:pRg st="2" end="2"/>
                                            </p:txEl>
                                          </p:spTgt>
                                        </p:tgtEl>
                                        <p:attrNameLst>
                                          <p:attrName>ppt_x</p:attrName>
                                        </p:attrNameLst>
                                      </p:cBhvr>
                                    </p:anim>
                                  </p:childTnLst>
                                </p:cTn>
                              </p:par>
                            </p:childTnLst>
                          </p:cTn>
                        </p:par>
                      </p:childTnLst>
                    </p:cTn>
                  </p:par>
                  <p:par>
                    <p:cTn id="33" fill="hold">
                      <p:stCondLst>
                        <p:cond delay="indefinite"/>
                      </p:stCondLst>
                      <p:childTnLst>
                        <p:par>
                          <p:cTn id="34" fill="hold">
                            <p:stCondLst>
                              <p:cond delay="0"/>
                            </p:stCondLst>
                            <p:childTnLst>
                              <p:par>
                                <p:cTn id="35" presetID="34" presetClass="entr" presetSubtype="0" fill="hold" grpId="0" nodeType="clickEffect">
                                  <p:stCondLst>
                                    <p:cond delay="0"/>
                                  </p:stCondLst>
                                  <p:childTnLst>
                                    <p:set>
                                      <p:cBhvr>
                                        <p:cTn id="36" dur="1" fill="hold">
                                          <p:stCondLst>
                                            <p:cond delay="0"/>
                                          </p:stCondLst>
                                        </p:cTn>
                                        <p:tgtEl>
                                          <p:spTgt spid="52227">
                                            <p:txEl>
                                              <p:pRg st="3" end="3"/>
                                            </p:txEl>
                                          </p:spTgt>
                                        </p:tgtEl>
                                        <p:attrNameLst>
                                          <p:attrName>style.visibility</p:attrName>
                                        </p:attrNameLst>
                                      </p:cBhvr>
                                      <p:to>
                                        <p:strVal val="visible"/>
                                      </p:to>
                                    </p:set>
                                    <p:anim from="(-#ppt_w/2)" to="(#ppt_x)" calcmode="lin" valueType="num">
                                      <p:cBhvr>
                                        <p:cTn id="37" dur="600" fill="hold">
                                          <p:stCondLst>
                                            <p:cond delay="0"/>
                                          </p:stCondLst>
                                        </p:cTn>
                                        <p:tgtEl>
                                          <p:spTgt spid="52227">
                                            <p:txEl>
                                              <p:pRg st="3" end="3"/>
                                            </p:txEl>
                                          </p:spTgt>
                                        </p:tgtEl>
                                        <p:attrNameLst>
                                          <p:attrName>ppt_x</p:attrName>
                                        </p:attrNameLst>
                                      </p:cBhvr>
                                    </p:anim>
                                    <p:anim from="0" to="-1.0" calcmode="lin" valueType="num">
                                      <p:cBhvr>
                                        <p:cTn id="38" dur="200" decel="50000" autoRev="1" fill="hold">
                                          <p:stCondLst>
                                            <p:cond delay="600"/>
                                          </p:stCondLst>
                                        </p:cTn>
                                        <p:tgtEl>
                                          <p:spTgt spid="52227">
                                            <p:txEl>
                                              <p:pRg st="3" end="3"/>
                                            </p:txEl>
                                          </p:spTgt>
                                        </p:tgtEl>
                                        <p:attrNameLst>
                                          <p:attrName>xshear</p:attrName>
                                        </p:attrNameLst>
                                      </p:cBhvr>
                                    </p:anim>
                                    <p:animScale>
                                      <p:cBhvr>
                                        <p:cTn id="39" dur="200" decel="100000" autoRev="1" fill="hold">
                                          <p:stCondLst>
                                            <p:cond delay="600"/>
                                          </p:stCondLst>
                                        </p:cTn>
                                        <p:tgtEl>
                                          <p:spTgt spid="52227">
                                            <p:txEl>
                                              <p:pRg st="3" end="3"/>
                                            </p:txEl>
                                          </p:spTgt>
                                        </p:tgtEl>
                                      </p:cBhvr>
                                      <p:from x="100000" y="100000"/>
                                      <p:to x="80000" y="100000"/>
                                    </p:animScale>
                                    <p:anim by="(#ppt_h/3+#ppt_w*0.1)" calcmode="lin" valueType="num">
                                      <p:cBhvr additive="sum">
                                        <p:cTn id="40" dur="200" decel="100000" autoRev="1" fill="hold">
                                          <p:stCondLst>
                                            <p:cond delay="600"/>
                                          </p:stCondLst>
                                        </p:cTn>
                                        <p:tgtEl>
                                          <p:spTgt spid="52227">
                                            <p:txEl>
                                              <p:pRg st="3" end="3"/>
                                            </p:txEl>
                                          </p:spTgt>
                                        </p:tgtEl>
                                        <p:attrNameLst>
                                          <p:attrName>ppt_x</p:attrName>
                                        </p:attrNameLst>
                                      </p:cBhvr>
                                    </p:anim>
                                  </p:childTnLst>
                                </p:cTn>
                              </p:par>
                            </p:childTnLst>
                          </p:cTn>
                        </p:par>
                      </p:childTnLst>
                    </p:cTn>
                  </p:par>
                  <p:par>
                    <p:cTn id="41" fill="hold">
                      <p:stCondLst>
                        <p:cond delay="indefinite"/>
                      </p:stCondLst>
                      <p:childTnLst>
                        <p:par>
                          <p:cTn id="42" fill="hold">
                            <p:stCondLst>
                              <p:cond delay="0"/>
                            </p:stCondLst>
                            <p:childTnLst>
                              <p:par>
                                <p:cTn id="43" presetID="34" presetClass="entr" presetSubtype="0" fill="hold" grpId="0" nodeType="clickEffect">
                                  <p:stCondLst>
                                    <p:cond delay="0"/>
                                  </p:stCondLst>
                                  <p:childTnLst>
                                    <p:set>
                                      <p:cBhvr>
                                        <p:cTn id="44" dur="1" fill="hold">
                                          <p:stCondLst>
                                            <p:cond delay="0"/>
                                          </p:stCondLst>
                                        </p:cTn>
                                        <p:tgtEl>
                                          <p:spTgt spid="52227">
                                            <p:txEl>
                                              <p:pRg st="4" end="4"/>
                                            </p:txEl>
                                          </p:spTgt>
                                        </p:tgtEl>
                                        <p:attrNameLst>
                                          <p:attrName>style.visibility</p:attrName>
                                        </p:attrNameLst>
                                      </p:cBhvr>
                                      <p:to>
                                        <p:strVal val="visible"/>
                                      </p:to>
                                    </p:set>
                                    <p:anim from="(-#ppt_w/2)" to="(#ppt_x)" calcmode="lin" valueType="num">
                                      <p:cBhvr>
                                        <p:cTn id="45" dur="600" fill="hold">
                                          <p:stCondLst>
                                            <p:cond delay="0"/>
                                          </p:stCondLst>
                                        </p:cTn>
                                        <p:tgtEl>
                                          <p:spTgt spid="52227">
                                            <p:txEl>
                                              <p:pRg st="4" end="4"/>
                                            </p:txEl>
                                          </p:spTgt>
                                        </p:tgtEl>
                                        <p:attrNameLst>
                                          <p:attrName>ppt_x</p:attrName>
                                        </p:attrNameLst>
                                      </p:cBhvr>
                                    </p:anim>
                                    <p:anim from="0" to="-1.0" calcmode="lin" valueType="num">
                                      <p:cBhvr>
                                        <p:cTn id="46" dur="200" decel="50000" autoRev="1" fill="hold">
                                          <p:stCondLst>
                                            <p:cond delay="600"/>
                                          </p:stCondLst>
                                        </p:cTn>
                                        <p:tgtEl>
                                          <p:spTgt spid="52227">
                                            <p:txEl>
                                              <p:pRg st="4" end="4"/>
                                            </p:txEl>
                                          </p:spTgt>
                                        </p:tgtEl>
                                        <p:attrNameLst>
                                          <p:attrName>xshear</p:attrName>
                                        </p:attrNameLst>
                                      </p:cBhvr>
                                    </p:anim>
                                    <p:animScale>
                                      <p:cBhvr>
                                        <p:cTn id="47" dur="200" decel="100000" autoRev="1" fill="hold">
                                          <p:stCondLst>
                                            <p:cond delay="600"/>
                                          </p:stCondLst>
                                        </p:cTn>
                                        <p:tgtEl>
                                          <p:spTgt spid="52227">
                                            <p:txEl>
                                              <p:pRg st="4" end="4"/>
                                            </p:txEl>
                                          </p:spTgt>
                                        </p:tgtEl>
                                      </p:cBhvr>
                                      <p:from x="100000" y="100000"/>
                                      <p:to x="80000" y="100000"/>
                                    </p:animScale>
                                    <p:anim by="(#ppt_h/3+#ppt_w*0.1)" calcmode="lin" valueType="num">
                                      <p:cBhvr additive="sum">
                                        <p:cTn id="48" dur="200" decel="100000" autoRev="1" fill="hold">
                                          <p:stCondLst>
                                            <p:cond delay="600"/>
                                          </p:stCondLst>
                                        </p:cTn>
                                        <p:tgtEl>
                                          <p:spTgt spid="52227">
                                            <p:txEl>
                                              <p:pRg st="4" end="4"/>
                                            </p:txEl>
                                          </p:spTgt>
                                        </p:tgtEl>
                                        <p:attrNameLst>
                                          <p:attrName>ppt_x</p:attrName>
                                        </p:attrNameLst>
                                      </p:cBhvr>
                                    </p:anim>
                                  </p:childTnLst>
                                </p:cTn>
                              </p:par>
                            </p:childTnLst>
                          </p:cTn>
                        </p:par>
                      </p:childTnLst>
                    </p:cTn>
                  </p:par>
                  <p:par>
                    <p:cTn id="49" fill="hold">
                      <p:stCondLst>
                        <p:cond delay="indefinite"/>
                      </p:stCondLst>
                      <p:childTnLst>
                        <p:par>
                          <p:cTn id="50" fill="hold">
                            <p:stCondLst>
                              <p:cond delay="0"/>
                            </p:stCondLst>
                            <p:childTnLst>
                              <p:par>
                                <p:cTn id="51" presetID="34" presetClass="entr" presetSubtype="0" fill="hold" grpId="0" nodeType="clickEffect">
                                  <p:stCondLst>
                                    <p:cond delay="0"/>
                                  </p:stCondLst>
                                  <p:childTnLst>
                                    <p:set>
                                      <p:cBhvr>
                                        <p:cTn id="52" dur="1" fill="hold">
                                          <p:stCondLst>
                                            <p:cond delay="0"/>
                                          </p:stCondLst>
                                        </p:cTn>
                                        <p:tgtEl>
                                          <p:spTgt spid="52227">
                                            <p:txEl>
                                              <p:pRg st="5" end="5"/>
                                            </p:txEl>
                                          </p:spTgt>
                                        </p:tgtEl>
                                        <p:attrNameLst>
                                          <p:attrName>style.visibility</p:attrName>
                                        </p:attrNameLst>
                                      </p:cBhvr>
                                      <p:to>
                                        <p:strVal val="visible"/>
                                      </p:to>
                                    </p:set>
                                    <p:anim from="(-#ppt_w/2)" to="(#ppt_x)" calcmode="lin" valueType="num">
                                      <p:cBhvr>
                                        <p:cTn id="53" dur="600" fill="hold">
                                          <p:stCondLst>
                                            <p:cond delay="0"/>
                                          </p:stCondLst>
                                        </p:cTn>
                                        <p:tgtEl>
                                          <p:spTgt spid="52227">
                                            <p:txEl>
                                              <p:pRg st="5" end="5"/>
                                            </p:txEl>
                                          </p:spTgt>
                                        </p:tgtEl>
                                        <p:attrNameLst>
                                          <p:attrName>ppt_x</p:attrName>
                                        </p:attrNameLst>
                                      </p:cBhvr>
                                    </p:anim>
                                    <p:anim from="0" to="-1.0" calcmode="lin" valueType="num">
                                      <p:cBhvr>
                                        <p:cTn id="54" dur="200" decel="50000" autoRev="1" fill="hold">
                                          <p:stCondLst>
                                            <p:cond delay="600"/>
                                          </p:stCondLst>
                                        </p:cTn>
                                        <p:tgtEl>
                                          <p:spTgt spid="52227">
                                            <p:txEl>
                                              <p:pRg st="5" end="5"/>
                                            </p:txEl>
                                          </p:spTgt>
                                        </p:tgtEl>
                                        <p:attrNameLst>
                                          <p:attrName>xshear</p:attrName>
                                        </p:attrNameLst>
                                      </p:cBhvr>
                                    </p:anim>
                                    <p:animScale>
                                      <p:cBhvr>
                                        <p:cTn id="55" dur="200" decel="100000" autoRev="1" fill="hold">
                                          <p:stCondLst>
                                            <p:cond delay="600"/>
                                          </p:stCondLst>
                                        </p:cTn>
                                        <p:tgtEl>
                                          <p:spTgt spid="52227">
                                            <p:txEl>
                                              <p:pRg st="5" end="5"/>
                                            </p:txEl>
                                          </p:spTgt>
                                        </p:tgtEl>
                                      </p:cBhvr>
                                      <p:from x="100000" y="100000"/>
                                      <p:to x="80000" y="100000"/>
                                    </p:animScale>
                                    <p:anim by="(#ppt_h/3+#ppt_w*0.1)" calcmode="lin" valueType="num">
                                      <p:cBhvr additive="sum">
                                        <p:cTn id="56" dur="200" decel="100000" autoRev="1" fill="hold">
                                          <p:stCondLst>
                                            <p:cond delay="600"/>
                                          </p:stCondLst>
                                        </p:cTn>
                                        <p:tgtEl>
                                          <p:spTgt spid="52227">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1117</Words>
  <Application>Microsoft Office PowerPoint</Application>
  <PresentationFormat>On-screen Show (4:3)</PresentationFormat>
  <Paragraphs>88</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Ch. 5 Key Issue 4</vt:lpstr>
      <vt:lpstr>Slide 2</vt:lpstr>
      <vt:lpstr>Preserving Language Diversity</vt:lpstr>
      <vt:lpstr>Hebrew: Reviving an extinct language</vt:lpstr>
      <vt:lpstr>Celtic: Preserving an endangered language</vt:lpstr>
      <vt:lpstr>Multilingual Countries</vt:lpstr>
      <vt:lpstr>Language Divisions in Belgium</vt:lpstr>
      <vt:lpstr>Language Areas in Switzerland</vt:lpstr>
      <vt:lpstr>Isolated Languages</vt:lpstr>
      <vt:lpstr>English- an example of lingua franca</vt:lpstr>
      <vt:lpstr>Expansion diffusion</vt:lpstr>
      <vt:lpstr>Franglais</vt:lpstr>
      <vt:lpstr>French-English Boundary in Canada</vt:lpstr>
      <vt:lpstr>Slide 14</vt:lpstr>
      <vt:lpstr>FOR THE TEST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5 Key Issue 4</dc:title>
  <dc:creator>Heather</dc:creator>
  <cp:lastModifiedBy>Heather</cp:lastModifiedBy>
  <cp:revision>8</cp:revision>
  <dcterms:created xsi:type="dcterms:W3CDTF">2010-01-10T18:06:19Z</dcterms:created>
  <dcterms:modified xsi:type="dcterms:W3CDTF">2010-01-10T19:58:01Z</dcterms:modified>
</cp:coreProperties>
</file>