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8" r:id="rId3"/>
    <p:sldId id="281" r:id="rId4"/>
    <p:sldId id="260" r:id="rId5"/>
    <p:sldId id="257" r:id="rId6"/>
    <p:sldId id="267" r:id="rId7"/>
    <p:sldId id="259" r:id="rId8"/>
    <p:sldId id="278" r:id="rId9"/>
    <p:sldId id="279" r:id="rId10"/>
    <p:sldId id="261" r:id="rId11"/>
    <p:sldId id="280" r:id="rId12"/>
    <p:sldId id="272" r:id="rId13"/>
    <p:sldId id="282" r:id="rId14"/>
    <p:sldId id="268" r:id="rId15"/>
    <p:sldId id="269" r:id="rId16"/>
    <p:sldId id="271" r:id="rId17"/>
    <p:sldId id="270" r:id="rId18"/>
    <p:sldId id="273" r:id="rId19"/>
    <p:sldId id="274" r:id="rId20"/>
    <p:sldId id="275" r:id="rId21"/>
    <p:sldId id="283" r:id="rId22"/>
    <p:sldId id="277" r:id="rId23"/>
    <p:sldId id="263" r:id="rId24"/>
    <p:sldId id="264" r:id="rId25"/>
    <p:sldId id="265" r:id="rId26"/>
    <p:sldId id="276" r:id="rId27"/>
    <p:sldId id="266" r:id="rId28"/>
    <p:sldId id="262" r:id="rId29"/>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267"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7"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5258615" y="0"/>
            <a:ext cx="4022937" cy="349250"/>
          </a:xfrm>
          <a:prstGeom prst="rect">
            <a:avLst/>
          </a:prstGeom>
        </p:spPr>
        <p:txBody>
          <a:bodyPr vert="horz" lIns="92958" tIns="46479" rIns="92958" bIns="46479" rtlCol="0"/>
          <a:lstStyle>
            <a:lvl1pPr algn="r">
              <a:defRPr sz="1200"/>
            </a:lvl1pPr>
          </a:lstStyle>
          <a:p>
            <a:fld id="{8CE3D572-42F5-45E1-9BAF-370CFBE55E18}" type="datetimeFigureOut">
              <a:rPr lang="en-US" smtClean="0"/>
              <a:t>1/9/2013</a:t>
            </a:fld>
            <a:endParaRPr lang="en-US"/>
          </a:p>
        </p:txBody>
      </p:sp>
      <p:sp>
        <p:nvSpPr>
          <p:cNvPr id="4" name="Footer Placeholder 3"/>
          <p:cNvSpPr>
            <a:spLocks noGrp="1"/>
          </p:cNvSpPr>
          <p:nvPr>
            <p:ph type="ftr" sz="quarter" idx="2"/>
          </p:nvPr>
        </p:nvSpPr>
        <p:spPr>
          <a:xfrm>
            <a:off x="0" y="6634538"/>
            <a:ext cx="4022937" cy="34925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5258615" y="6634538"/>
            <a:ext cx="4022937" cy="349250"/>
          </a:xfrm>
          <a:prstGeom prst="rect">
            <a:avLst/>
          </a:prstGeom>
        </p:spPr>
        <p:txBody>
          <a:bodyPr vert="horz" lIns="92958" tIns="46479" rIns="92958" bIns="46479" rtlCol="0" anchor="b"/>
          <a:lstStyle>
            <a:lvl1pPr algn="r">
              <a:defRPr sz="1200"/>
            </a:lvl1pPr>
          </a:lstStyle>
          <a:p>
            <a:fld id="{84C44A23-3F38-4DF1-8881-81C82A15EADE}" type="slidenum">
              <a:rPr lang="en-US" smtClean="0"/>
              <a:t>‹#›</a:t>
            </a:fld>
            <a:endParaRPr lang="en-US"/>
          </a:p>
        </p:txBody>
      </p:sp>
    </p:spTree>
    <p:extLst>
      <p:ext uri="{BB962C8B-B14F-4D97-AF65-F5344CB8AC3E}">
        <p14:creationId xmlns:p14="http://schemas.microsoft.com/office/powerpoint/2010/main" val="415042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7"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8615" y="0"/>
            <a:ext cx="4022937" cy="349250"/>
          </a:xfrm>
          <a:prstGeom prst="rect">
            <a:avLst/>
          </a:prstGeom>
        </p:spPr>
        <p:txBody>
          <a:bodyPr vert="horz" lIns="92958" tIns="46479" rIns="92958" bIns="46479" rtlCol="0"/>
          <a:lstStyle>
            <a:lvl1pPr algn="r">
              <a:defRPr sz="1200"/>
            </a:lvl1pPr>
          </a:lstStyle>
          <a:p>
            <a:fld id="{EAA8EE72-2013-402C-AB48-F7533E20A60C}" type="datetimeFigureOut">
              <a:rPr lang="en-US" smtClean="0"/>
              <a:t>1/9/2013</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17875"/>
            <a:ext cx="7426960" cy="3143250"/>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34538"/>
            <a:ext cx="4022937" cy="3492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38"/>
            <a:ext cx="4022937" cy="349250"/>
          </a:xfrm>
          <a:prstGeom prst="rect">
            <a:avLst/>
          </a:prstGeom>
        </p:spPr>
        <p:txBody>
          <a:bodyPr vert="horz" lIns="92958" tIns="46479" rIns="92958" bIns="46479" rtlCol="0" anchor="b"/>
          <a:lstStyle>
            <a:lvl1pPr algn="r">
              <a:defRPr sz="1200"/>
            </a:lvl1pPr>
          </a:lstStyle>
          <a:p>
            <a:fld id="{199B3322-05C4-4709-8C01-097B5DEE6803}" type="slidenum">
              <a:rPr lang="en-US" smtClean="0"/>
              <a:t>‹#›</a:t>
            </a:fld>
            <a:endParaRPr lang="en-US"/>
          </a:p>
        </p:txBody>
      </p:sp>
    </p:spTree>
    <p:extLst>
      <p:ext uri="{BB962C8B-B14F-4D97-AF65-F5344CB8AC3E}">
        <p14:creationId xmlns:p14="http://schemas.microsoft.com/office/powerpoint/2010/main" val="189015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B3322-05C4-4709-8C01-097B5DEE6803}" type="slidenum">
              <a:rPr lang="en-US" smtClean="0"/>
              <a:t>1</a:t>
            </a:fld>
            <a:endParaRPr lang="en-US"/>
          </a:p>
        </p:txBody>
      </p:sp>
    </p:spTree>
    <p:extLst>
      <p:ext uri="{BB962C8B-B14F-4D97-AF65-F5344CB8AC3E}">
        <p14:creationId xmlns:p14="http://schemas.microsoft.com/office/powerpoint/2010/main" val="619880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2D56AF-1017-4BDF-97E3-D42167EBCE6F}" type="datetimeFigureOut">
              <a:rPr lang="en-US" smtClean="0"/>
              <a:pPr/>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E31E-4EA9-4A39-8B2D-1E2B32B0CC58}" type="slidenum">
              <a:rPr lang="en-US" smtClean="0"/>
              <a:pPr/>
              <a:t>‹#›</a:t>
            </a:fld>
            <a:endParaRPr lang="en-US"/>
          </a:p>
        </p:txBody>
      </p:sp>
    </p:spTree>
    <p:extLst>
      <p:ext uri="{BB962C8B-B14F-4D97-AF65-F5344CB8AC3E}">
        <p14:creationId xmlns:p14="http://schemas.microsoft.com/office/powerpoint/2010/main" val="32502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D56AF-1017-4BDF-97E3-D42167EBCE6F}" type="datetimeFigureOut">
              <a:rPr lang="en-US" smtClean="0"/>
              <a:pPr/>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E31E-4EA9-4A39-8B2D-1E2B32B0CC58}" type="slidenum">
              <a:rPr lang="en-US" smtClean="0"/>
              <a:pPr/>
              <a:t>‹#›</a:t>
            </a:fld>
            <a:endParaRPr lang="en-US"/>
          </a:p>
        </p:txBody>
      </p:sp>
    </p:spTree>
    <p:extLst>
      <p:ext uri="{BB962C8B-B14F-4D97-AF65-F5344CB8AC3E}">
        <p14:creationId xmlns:p14="http://schemas.microsoft.com/office/powerpoint/2010/main" val="277967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D56AF-1017-4BDF-97E3-D42167EBCE6F}" type="datetimeFigureOut">
              <a:rPr lang="en-US" smtClean="0"/>
              <a:pPr/>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E31E-4EA9-4A39-8B2D-1E2B32B0CC58}" type="slidenum">
              <a:rPr lang="en-US" smtClean="0"/>
              <a:pPr/>
              <a:t>‹#›</a:t>
            </a:fld>
            <a:endParaRPr lang="en-US"/>
          </a:p>
        </p:txBody>
      </p:sp>
    </p:spTree>
    <p:extLst>
      <p:ext uri="{BB962C8B-B14F-4D97-AF65-F5344CB8AC3E}">
        <p14:creationId xmlns:p14="http://schemas.microsoft.com/office/powerpoint/2010/main" val="128732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D56AF-1017-4BDF-97E3-D42167EBCE6F}" type="datetimeFigureOut">
              <a:rPr lang="en-US" smtClean="0"/>
              <a:pPr/>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E31E-4EA9-4A39-8B2D-1E2B32B0CC58}" type="slidenum">
              <a:rPr lang="en-US" smtClean="0"/>
              <a:pPr/>
              <a:t>‹#›</a:t>
            </a:fld>
            <a:endParaRPr lang="en-US"/>
          </a:p>
        </p:txBody>
      </p:sp>
    </p:spTree>
    <p:extLst>
      <p:ext uri="{BB962C8B-B14F-4D97-AF65-F5344CB8AC3E}">
        <p14:creationId xmlns:p14="http://schemas.microsoft.com/office/powerpoint/2010/main" val="83219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D56AF-1017-4BDF-97E3-D42167EBCE6F}" type="datetimeFigureOut">
              <a:rPr lang="en-US" smtClean="0"/>
              <a:pPr/>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E31E-4EA9-4A39-8B2D-1E2B32B0CC58}" type="slidenum">
              <a:rPr lang="en-US" smtClean="0"/>
              <a:pPr/>
              <a:t>‹#›</a:t>
            </a:fld>
            <a:endParaRPr lang="en-US"/>
          </a:p>
        </p:txBody>
      </p:sp>
    </p:spTree>
    <p:extLst>
      <p:ext uri="{BB962C8B-B14F-4D97-AF65-F5344CB8AC3E}">
        <p14:creationId xmlns:p14="http://schemas.microsoft.com/office/powerpoint/2010/main" val="283622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2D56AF-1017-4BDF-97E3-D42167EBCE6F}" type="datetimeFigureOut">
              <a:rPr lang="en-US" smtClean="0"/>
              <a:pPr/>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E31E-4EA9-4A39-8B2D-1E2B32B0CC58}" type="slidenum">
              <a:rPr lang="en-US" smtClean="0"/>
              <a:pPr/>
              <a:t>‹#›</a:t>
            </a:fld>
            <a:endParaRPr lang="en-US"/>
          </a:p>
        </p:txBody>
      </p:sp>
    </p:spTree>
    <p:extLst>
      <p:ext uri="{BB962C8B-B14F-4D97-AF65-F5344CB8AC3E}">
        <p14:creationId xmlns:p14="http://schemas.microsoft.com/office/powerpoint/2010/main" val="260672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2D56AF-1017-4BDF-97E3-D42167EBCE6F}" type="datetimeFigureOut">
              <a:rPr lang="en-US" smtClean="0"/>
              <a:pPr/>
              <a:t>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3E31E-4EA9-4A39-8B2D-1E2B32B0CC58}" type="slidenum">
              <a:rPr lang="en-US" smtClean="0"/>
              <a:pPr/>
              <a:t>‹#›</a:t>
            </a:fld>
            <a:endParaRPr lang="en-US"/>
          </a:p>
        </p:txBody>
      </p:sp>
    </p:spTree>
    <p:extLst>
      <p:ext uri="{BB962C8B-B14F-4D97-AF65-F5344CB8AC3E}">
        <p14:creationId xmlns:p14="http://schemas.microsoft.com/office/powerpoint/2010/main" val="219848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2D56AF-1017-4BDF-97E3-D42167EBCE6F}" type="datetimeFigureOut">
              <a:rPr lang="en-US" smtClean="0"/>
              <a:pPr/>
              <a:t>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3E31E-4EA9-4A39-8B2D-1E2B32B0CC58}" type="slidenum">
              <a:rPr lang="en-US" smtClean="0"/>
              <a:pPr/>
              <a:t>‹#›</a:t>
            </a:fld>
            <a:endParaRPr lang="en-US"/>
          </a:p>
        </p:txBody>
      </p:sp>
    </p:spTree>
    <p:extLst>
      <p:ext uri="{BB962C8B-B14F-4D97-AF65-F5344CB8AC3E}">
        <p14:creationId xmlns:p14="http://schemas.microsoft.com/office/powerpoint/2010/main" val="4220486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D56AF-1017-4BDF-97E3-D42167EBCE6F}" type="datetimeFigureOut">
              <a:rPr lang="en-US" smtClean="0"/>
              <a:pPr/>
              <a:t>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3E31E-4EA9-4A39-8B2D-1E2B32B0CC58}" type="slidenum">
              <a:rPr lang="en-US" smtClean="0"/>
              <a:pPr/>
              <a:t>‹#›</a:t>
            </a:fld>
            <a:endParaRPr lang="en-US"/>
          </a:p>
        </p:txBody>
      </p:sp>
    </p:spTree>
    <p:extLst>
      <p:ext uri="{BB962C8B-B14F-4D97-AF65-F5344CB8AC3E}">
        <p14:creationId xmlns:p14="http://schemas.microsoft.com/office/powerpoint/2010/main" val="52597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D56AF-1017-4BDF-97E3-D42167EBCE6F}" type="datetimeFigureOut">
              <a:rPr lang="en-US" smtClean="0"/>
              <a:pPr/>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E31E-4EA9-4A39-8B2D-1E2B32B0CC58}" type="slidenum">
              <a:rPr lang="en-US" smtClean="0"/>
              <a:pPr/>
              <a:t>‹#›</a:t>
            </a:fld>
            <a:endParaRPr lang="en-US"/>
          </a:p>
        </p:txBody>
      </p:sp>
    </p:spTree>
    <p:extLst>
      <p:ext uri="{BB962C8B-B14F-4D97-AF65-F5344CB8AC3E}">
        <p14:creationId xmlns:p14="http://schemas.microsoft.com/office/powerpoint/2010/main" val="3056508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D56AF-1017-4BDF-97E3-D42167EBCE6F}" type="datetimeFigureOut">
              <a:rPr lang="en-US" smtClean="0"/>
              <a:pPr/>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E31E-4EA9-4A39-8B2D-1E2B32B0CC58}" type="slidenum">
              <a:rPr lang="en-US" smtClean="0"/>
              <a:pPr/>
              <a:t>‹#›</a:t>
            </a:fld>
            <a:endParaRPr lang="en-US"/>
          </a:p>
        </p:txBody>
      </p:sp>
    </p:spTree>
    <p:extLst>
      <p:ext uri="{BB962C8B-B14F-4D97-AF65-F5344CB8AC3E}">
        <p14:creationId xmlns:p14="http://schemas.microsoft.com/office/powerpoint/2010/main" val="174330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D56AF-1017-4BDF-97E3-D42167EBCE6F}" type="datetimeFigureOut">
              <a:rPr lang="en-US" smtClean="0"/>
              <a:pPr/>
              <a:t>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3E31E-4EA9-4A39-8B2D-1E2B32B0CC58}" type="slidenum">
              <a:rPr lang="en-US" smtClean="0"/>
              <a:pPr/>
              <a:t>‹#›</a:t>
            </a:fld>
            <a:endParaRPr lang="en-US"/>
          </a:p>
        </p:txBody>
      </p:sp>
    </p:spTree>
    <p:extLst>
      <p:ext uri="{BB962C8B-B14F-4D97-AF65-F5344CB8AC3E}">
        <p14:creationId xmlns:p14="http://schemas.microsoft.com/office/powerpoint/2010/main" val="1595008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britannica.com/eb/art-12467/Ku-Klux-Klan-members-parading-along-Pennsylvania-Ave" TargetMode="Externa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ohiohistorycentral.org/images/1151.jpg" TargetMode="Externa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jimcrowhistory.org/scripts/jimcrow/gallery.cgi?collection=crow"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r>
              <a:rPr lang="en-US" b="1" u="sng" dirty="0" smtClean="0"/>
              <a:t># 6 Fear of Communism</a:t>
            </a:r>
            <a:endParaRPr lang="en-US" b="1" u="sng"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667000"/>
            <a:ext cx="4943475" cy="395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1447800"/>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2784" y="4267200"/>
            <a:ext cx="2354580" cy="235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918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237974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75" y="228600"/>
            <a:ext cx="59531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770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today:</a:t>
            </a:r>
            <a:endParaRPr lang="en-US" dirty="0"/>
          </a:p>
        </p:txBody>
      </p:sp>
      <p:sp>
        <p:nvSpPr>
          <p:cNvPr id="3" name="Content Placeholder 2"/>
          <p:cNvSpPr>
            <a:spLocks noGrp="1"/>
          </p:cNvSpPr>
          <p:nvPr>
            <p:ph idx="1"/>
          </p:nvPr>
        </p:nvSpPr>
        <p:spPr/>
        <p:txBody>
          <a:bodyPr/>
          <a:lstStyle/>
          <a:p>
            <a:r>
              <a:rPr lang="en-US" dirty="0" smtClean="0"/>
              <a:t>Complete the Emma Goldman document analysis, answer each question with complete detail.</a:t>
            </a:r>
            <a:endParaRPr lang="en-US" dirty="0"/>
          </a:p>
        </p:txBody>
      </p:sp>
    </p:spTree>
    <p:extLst>
      <p:ext uri="{BB962C8B-B14F-4D97-AF65-F5344CB8AC3E}">
        <p14:creationId xmlns:p14="http://schemas.microsoft.com/office/powerpoint/2010/main" val="3553712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#7 </a:t>
            </a:r>
            <a:r>
              <a:rPr lang="en-US" b="1" u="sng" dirty="0" err="1" smtClean="0"/>
              <a:t>Scaredy</a:t>
            </a:r>
            <a:r>
              <a:rPr lang="en-US" b="1" u="sng" dirty="0" smtClean="0"/>
              <a:t> </a:t>
            </a:r>
            <a:r>
              <a:rPr lang="en-US" b="1" u="sng" dirty="0" smtClean="0"/>
              <a:t>Cats</a:t>
            </a:r>
            <a:br>
              <a:rPr lang="en-US" b="1" u="sng" dirty="0" smtClean="0"/>
            </a:br>
            <a:r>
              <a:rPr lang="en-US" sz="3100" i="1" dirty="0"/>
              <a:t>The “Red Scare” technically ended in 1920, but in many ways </a:t>
            </a:r>
            <a:r>
              <a:rPr lang="en-US" sz="3100" i="1" dirty="0" smtClean="0"/>
              <a:t>the 1920s </a:t>
            </a:r>
            <a:r>
              <a:rPr lang="en-US" sz="3100" i="1" dirty="0"/>
              <a:t>continued to be a time of intolerance</a:t>
            </a:r>
            <a:r>
              <a:rPr lang="en-US" i="1" dirty="0"/>
              <a:t>.</a:t>
            </a:r>
            <a:endParaRPr lang="en-US" b="1" u="sng"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1200"/>
            <a:ext cx="3638550" cy="465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875" y="3562350"/>
            <a:ext cx="328612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1996440"/>
            <a:ext cx="3595095" cy="286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934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430963"/>
          </a:xfrm>
        </p:spPr>
        <p:txBody>
          <a:bodyPr/>
          <a:lstStyle/>
          <a:p>
            <a:pPr marL="0" indent="0">
              <a:buNone/>
            </a:pPr>
            <a:r>
              <a:rPr lang="en-US" dirty="0" smtClean="0"/>
              <a:t>(right side)</a:t>
            </a:r>
          </a:p>
          <a:p>
            <a:r>
              <a:rPr lang="en-US" dirty="0" smtClean="0"/>
              <a:t>Why </a:t>
            </a:r>
            <a:r>
              <a:rPr lang="en-US" dirty="0"/>
              <a:t>did a new wave of nativism and racism happen after WWI</a:t>
            </a:r>
            <a:r>
              <a:rPr lang="en-US" dirty="0" smtClean="0"/>
              <a:t>?</a:t>
            </a:r>
          </a:p>
          <a:p>
            <a:endParaRPr lang="en-US" dirty="0"/>
          </a:p>
          <a:p>
            <a:endParaRPr lang="en-US" dirty="0" smtClean="0"/>
          </a:p>
          <a:p>
            <a:pPr marL="0" indent="0">
              <a:buNone/>
            </a:pPr>
            <a:endParaRPr lang="en-US" dirty="0" smtClean="0"/>
          </a:p>
          <a:p>
            <a:r>
              <a:rPr lang="en-US" dirty="0" smtClean="0"/>
              <a:t>What action did the U.S. government take to slow down immigration?</a:t>
            </a:r>
            <a:endParaRPr lang="en-US" dirty="0"/>
          </a:p>
          <a:p>
            <a:endParaRPr lang="en-US" dirty="0"/>
          </a:p>
        </p:txBody>
      </p:sp>
    </p:spTree>
    <p:extLst>
      <p:ext uri="{BB962C8B-B14F-4D97-AF65-F5344CB8AC3E}">
        <p14:creationId xmlns:p14="http://schemas.microsoft.com/office/powerpoint/2010/main" val="439146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Emergency Quota Act of 1921</a:t>
            </a:r>
            <a:endParaRPr lang="en-US" b="1" u="sng" dirty="0"/>
          </a:p>
        </p:txBody>
      </p:sp>
      <p:sp>
        <p:nvSpPr>
          <p:cNvPr id="3" name="Content Placeholder 2"/>
          <p:cNvSpPr>
            <a:spLocks noGrp="1"/>
          </p:cNvSpPr>
          <p:nvPr>
            <p:ph idx="1"/>
          </p:nvPr>
        </p:nvSpPr>
        <p:spPr>
          <a:xfrm>
            <a:off x="228600" y="1219200"/>
            <a:ext cx="8763000" cy="4983163"/>
          </a:xfrm>
        </p:spPr>
        <p:txBody>
          <a:bodyPr>
            <a:normAutofit fontScale="77500" lnSpcReduction="20000"/>
          </a:bodyPr>
          <a:lstStyle/>
          <a:p>
            <a:r>
              <a:rPr lang="en-US" u="sng" dirty="0" smtClean="0"/>
              <a:t>Quota</a:t>
            </a:r>
            <a:r>
              <a:rPr lang="en-US" dirty="0" smtClean="0"/>
              <a:t>: number of allowed units (in this case immigrants)</a:t>
            </a:r>
          </a:p>
          <a:p>
            <a:r>
              <a:rPr lang="en-US" dirty="0" smtClean="0"/>
              <a:t>The </a:t>
            </a:r>
            <a:r>
              <a:rPr lang="en-US" u="sng" dirty="0"/>
              <a:t>objective</a:t>
            </a:r>
            <a:r>
              <a:rPr lang="en-US" dirty="0"/>
              <a:t> of this act was to temporarily limit the numbers of immigrants to the United States by imposing quotas based on country of birth. Annual allowable quotas for each country of origin were calculated at 3 percent of the total number of foreign-born persons from that country recorded in the 1910 United States Census.</a:t>
            </a:r>
          </a:p>
          <a:p>
            <a:endParaRPr lang="en-US" dirty="0"/>
          </a:p>
          <a:p>
            <a:r>
              <a:rPr lang="en-US" u="sng" dirty="0"/>
              <a:t>Exceptions </a:t>
            </a:r>
            <a:r>
              <a:rPr lang="en-US" u="sng" dirty="0" smtClean="0"/>
              <a:t>to the law</a:t>
            </a:r>
            <a:r>
              <a:rPr lang="en-US" dirty="0" smtClean="0"/>
              <a:t>: government officials </a:t>
            </a:r>
            <a:r>
              <a:rPr lang="en-US" dirty="0"/>
              <a:t>and their families, </a:t>
            </a:r>
            <a:r>
              <a:rPr lang="en-US" dirty="0" smtClean="0"/>
              <a:t>immigrants </a:t>
            </a:r>
            <a:r>
              <a:rPr lang="en-US" dirty="0"/>
              <a:t>who were passing through the US or visiting as tourists or temporary workers, immigrants from countries in the Western hemisphere, and minor children of US citizens. The Quota Act also did not apply to countries with bilateral agreements with the US on immigration, or to countries in the Asiatic Barred </a:t>
            </a:r>
            <a:r>
              <a:rPr lang="en-US" dirty="0" smtClean="0"/>
              <a:t>Zone</a:t>
            </a:r>
            <a:endParaRPr lang="en-US" dirty="0"/>
          </a:p>
        </p:txBody>
      </p:sp>
      <p:pic>
        <p:nvPicPr>
          <p:cNvPr id="1026" name="Picture 2" descr="C:\Users\144192\AppData\Local\Microsoft\Windows\Temporary Internet Files\Content.IE5\DOE9GP40\MC90044042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304800"/>
            <a:ext cx="639762" cy="67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043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63" y="471488"/>
            <a:ext cx="8677275" cy="591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488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1933" y="0"/>
            <a:ext cx="5952067" cy="669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20664"/>
            <a:ext cx="3191933" cy="6001643"/>
          </a:xfrm>
          <a:prstGeom prst="rect">
            <a:avLst/>
          </a:prstGeom>
          <a:noFill/>
        </p:spPr>
        <p:txBody>
          <a:bodyPr wrap="square" rtlCol="0">
            <a:spAutoFit/>
          </a:bodyPr>
          <a:lstStyle/>
          <a:p>
            <a:r>
              <a:rPr lang="en-US" sz="2400" b="1" dirty="0" smtClean="0"/>
              <a:t>(Left side</a:t>
            </a:r>
            <a:r>
              <a:rPr lang="en-US" sz="2400" b="1" dirty="0" smtClean="0"/>
              <a:t>)#1 </a:t>
            </a:r>
            <a:r>
              <a:rPr lang="en-US" sz="2400" b="1" dirty="0" smtClean="0"/>
              <a:t>Cartoon Analysis:</a:t>
            </a:r>
          </a:p>
          <a:p>
            <a:pPr marL="342900" indent="-342900">
              <a:buAutoNum type="arabicParenR"/>
            </a:pPr>
            <a:r>
              <a:rPr lang="en-US" sz="2400" b="1" dirty="0" smtClean="0"/>
              <a:t>What is happening in the cartoon?</a:t>
            </a:r>
          </a:p>
          <a:p>
            <a:pPr marL="342900" indent="-342900">
              <a:buAutoNum type="arabicParenR"/>
            </a:pPr>
            <a:r>
              <a:rPr lang="en-US" sz="2400" b="1" dirty="0" smtClean="0"/>
              <a:t>What does the funnel represent?</a:t>
            </a:r>
          </a:p>
          <a:p>
            <a:pPr marL="342900" indent="-342900">
              <a:buAutoNum type="arabicParenR"/>
            </a:pPr>
            <a:r>
              <a:rPr lang="en-US" sz="2400" b="1" dirty="0" smtClean="0"/>
              <a:t>What is Uncle Sam doing?</a:t>
            </a:r>
          </a:p>
          <a:p>
            <a:pPr marL="342900" indent="-342900">
              <a:buAutoNum type="arabicParenR"/>
            </a:pPr>
            <a:r>
              <a:rPr lang="en-US" sz="2400" b="1" dirty="0" smtClean="0"/>
              <a:t>Are there any problems with the geography?</a:t>
            </a:r>
          </a:p>
          <a:p>
            <a:pPr marL="342900" indent="-342900">
              <a:buAutoNum type="arabicParenR"/>
            </a:pPr>
            <a:r>
              <a:rPr lang="en-US" sz="2400" b="1" dirty="0" smtClean="0"/>
              <a:t>What is the cartoonists point of view towards the Emergency Quota Act?</a:t>
            </a:r>
            <a:endParaRPr lang="en-US" sz="2400" b="1" dirty="0"/>
          </a:p>
        </p:txBody>
      </p:sp>
    </p:spTree>
    <p:extLst>
      <p:ext uri="{BB962C8B-B14F-4D97-AF65-F5344CB8AC3E}">
        <p14:creationId xmlns:p14="http://schemas.microsoft.com/office/powerpoint/2010/main" val="1505344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6248399" cy="678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48399" y="26599"/>
            <a:ext cx="2872353" cy="6740307"/>
          </a:xfrm>
          <a:prstGeom prst="rect">
            <a:avLst/>
          </a:prstGeom>
        </p:spPr>
        <p:txBody>
          <a:bodyPr wrap="square">
            <a:spAutoFit/>
          </a:bodyPr>
          <a:lstStyle/>
          <a:p>
            <a:r>
              <a:rPr lang="en-US" sz="2400" b="1" dirty="0"/>
              <a:t>(Left side) Cartoon Analysis:</a:t>
            </a:r>
          </a:p>
          <a:p>
            <a:r>
              <a:rPr lang="en-US" sz="2400" b="1" dirty="0" smtClean="0"/>
              <a:t>1) What </a:t>
            </a:r>
            <a:r>
              <a:rPr lang="en-US" sz="2400" b="1" dirty="0"/>
              <a:t>is happening in the cartoon</a:t>
            </a:r>
            <a:r>
              <a:rPr lang="en-US" sz="2400" b="1" dirty="0" smtClean="0"/>
              <a:t>?</a:t>
            </a:r>
            <a:endParaRPr lang="en-US" sz="2400" b="1" dirty="0"/>
          </a:p>
          <a:p>
            <a:endParaRPr lang="en-US" sz="2400" b="1" dirty="0" smtClean="0"/>
          </a:p>
          <a:p>
            <a:r>
              <a:rPr lang="en-US" sz="2400" b="1" dirty="0" smtClean="0"/>
              <a:t>2) How does the sign show American attitudes?</a:t>
            </a:r>
          </a:p>
          <a:p>
            <a:endParaRPr lang="en-US" sz="2400" b="1" dirty="0" smtClean="0"/>
          </a:p>
          <a:p>
            <a:r>
              <a:rPr lang="en-US" sz="2400" b="1" dirty="0" smtClean="0"/>
              <a:t>3) What did the Chinese immigrants bring to America?</a:t>
            </a:r>
            <a:endParaRPr lang="en-US" sz="2400" b="1" dirty="0"/>
          </a:p>
          <a:p>
            <a:endParaRPr lang="en-US" sz="2400" b="1" dirty="0" smtClean="0"/>
          </a:p>
          <a:p>
            <a:r>
              <a:rPr lang="en-US" sz="2400" b="1" dirty="0" smtClean="0"/>
              <a:t>4)What </a:t>
            </a:r>
            <a:r>
              <a:rPr lang="en-US" sz="2400" b="1" dirty="0"/>
              <a:t>is the cartoonists point of view towards the Emergency Quota Act?</a:t>
            </a:r>
          </a:p>
        </p:txBody>
      </p:sp>
    </p:spTree>
    <p:extLst>
      <p:ext uri="{BB962C8B-B14F-4D97-AF65-F5344CB8AC3E}">
        <p14:creationId xmlns:p14="http://schemas.microsoft.com/office/powerpoint/2010/main" val="1873880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6858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dirty="0">
                <a:latin typeface="Times New Roman" pitchFamily="18" charset="0"/>
              </a:rPr>
              <a:t>· </a:t>
            </a:r>
            <a:r>
              <a:rPr lang="en-US" sz="2800" b="1" dirty="0">
                <a:latin typeface="Times New Roman" pitchFamily="18" charset="0"/>
              </a:rPr>
              <a:t>The goals of the new Klan were to preserve the U.S. for white native-born Protestants.</a:t>
            </a:r>
          </a:p>
        </p:txBody>
      </p:sp>
      <p:sp>
        <p:nvSpPr>
          <p:cNvPr id="7171" name="Rectangle 3"/>
          <p:cNvSpPr>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u="sng">
                <a:latin typeface="Times New Roman" pitchFamily="18" charset="0"/>
              </a:rPr>
              <a:t>The New Klan</a:t>
            </a:r>
          </a:p>
        </p:txBody>
      </p:sp>
      <p:pic>
        <p:nvPicPr>
          <p:cNvPr id="7173" name="Picture 5">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167" r="3104" b="5597"/>
          <a:stretch>
            <a:fillRect/>
          </a:stretch>
        </p:blipFill>
        <p:spPr bwMode="auto">
          <a:xfrm>
            <a:off x="0" y="1717675"/>
            <a:ext cx="67818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6858000" y="2922588"/>
            <a:ext cx="2286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i="1" dirty="0">
                <a:latin typeface="Times New Roman" pitchFamily="18" charset="0"/>
              </a:rPr>
              <a:t>Ku Klux Klan members parading along Pennsylvania Ave. in Washington, D.C., Aug. 18, 1925</a:t>
            </a:r>
          </a:p>
        </p:txBody>
      </p:sp>
      <p:pic>
        <p:nvPicPr>
          <p:cNvPr id="6146" name="Picture 2" descr="C:\Users\144192\AppData\Local\Microsoft\Windows\Temporary Internet Files\Content.IE5\DOE9GP40\MC900440428[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637" y="61912"/>
            <a:ext cx="868363"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838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1000" fill="hold"/>
                                        <p:tgtEl>
                                          <p:spTgt spid="7173"/>
                                        </p:tgtEl>
                                        <p:attrNameLst>
                                          <p:attrName>ppt_w</p:attrName>
                                        </p:attrNameLst>
                                      </p:cBhvr>
                                      <p:tavLst>
                                        <p:tav tm="0">
                                          <p:val>
                                            <p:strVal val="#ppt_w+.3"/>
                                          </p:val>
                                        </p:tav>
                                        <p:tav tm="100000">
                                          <p:val>
                                            <p:strVal val="#ppt_w"/>
                                          </p:val>
                                        </p:tav>
                                      </p:tavLst>
                                    </p:anim>
                                    <p:anim calcmode="lin" valueType="num">
                                      <p:cBhvr>
                                        <p:cTn id="8" dur="1000" fill="hold"/>
                                        <p:tgtEl>
                                          <p:spTgt spid="7173"/>
                                        </p:tgtEl>
                                        <p:attrNameLst>
                                          <p:attrName>ppt_h</p:attrName>
                                        </p:attrNameLst>
                                      </p:cBhvr>
                                      <p:tavLst>
                                        <p:tav tm="0">
                                          <p:val>
                                            <p:strVal val="#ppt_h"/>
                                          </p:val>
                                        </p:tav>
                                        <p:tav tm="100000">
                                          <p:val>
                                            <p:strVal val="#ppt_h"/>
                                          </p:val>
                                        </p:tav>
                                      </p:tavLst>
                                    </p:anim>
                                    <p:animEffect transition="in" filter="fade">
                                      <p:cBhvr>
                                        <p:cTn id="9" dur="1000"/>
                                        <p:tgtEl>
                                          <p:spTgt spid="717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174"/>
                                        </p:tgtEl>
                                        <p:attrNameLst>
                                          <p:attrName>style.visibility</p:attrName>
                                        </p:attrNameLst>
                                      </p:cBhvr>
                                      <p:to>
                                        <p:strVal val="visible"/>
                                      </p:to>
                                    </p:set>
                                    <p:anim calcmode="lin" valueType="num">
                                      <p:cBhvr>
                                        <p:cTn id="12" dur="1000" fill="hold"/>
                                        <p:tgtEl>
                                          <p:spTgt spid="7174"/>
                                        </p:tgtEl>
                                        <p:attrNameLst>
                                          <p:attrName>ppt_w</p:attrName>
                                        </p:attrNameLst>
                                      </p:cBhvr>
                                      <p:tavLst>
                                        <p:tav tm="0">
                                          <p:val>
                                            <p:strVal val="#ppt_w+.3"/>
                                          </p:val>
                                        </p:tav>
                                        <p:tav tm="100000">
                                          <p:val>
                                            <p:strVal val="#ppt_w"/>
                                          </p:val>
                                        </p:tav>
                                      </p:tavLst>
                                    </p:anim>
                                    <p:anim calcmode="lin" valueType="num">
                                      <p:cBhvr>
                                        <p:cTn id="13" dur="1000" fill="hold"/>
                                        <p:tgtEl>
                                          <p:spTgt spid="7174"/>
                                        </p:tgtEl>
                                        <p:attrNameLst>
                                          <p:attrName>ppt_h</p:attrName>
                                        </p:attrNameLst>
                                      </p:cBhvr>
                                      <p:tavLst>
                                        <p:tav tm="0">
                                          <p:val>
                                            <p:strVal val="#ppt_h"/>
                                          </p:val>
                                        </p:tav>
                                        <p:tav tm="100000">
                                          <p:val>
                                            <p:strVal val="#ppt_h"/>
                                          </p:val>
                                        </p:tav>
                                      </p:tavLst>
                                    </p:anim>
                                    <p:animEffect transition="in" filter="fade">
                                      <p:cBhvr>
                                        <p:cTn id="14" dur="1000"/>
                                        <p:tgtEl>
                                          <p:spTgt spid="7174"/>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box(in)">
                                      <p:cBhvr>
                                        <p:cTn id="17" dur="500"/>
                                        <p:tgtEl>
                                          <p:spTgt spid="71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box(in)">
                                      <p:cBhvr>
                                        <p:cTn id="2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P spid="71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0" y="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latin typeface="Times New Roman" pitchFamily="18" charset="0"/>
              </a:rPr>
              <a:t>· The Klan targeted immigrants, Catholics, Jews, and African-Americans.</a:t>
            </a:r>
          </a:p>
        </p:txBody>
      </p:sp>
      <p:pic>
        <p:nvPicPr>
          <p:cNvPr id="11267" name="Picture 5">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68400"/>
            <a:ext cx="7313613"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Users\144192\AppData\Local\Microsoft\Windows\Temporary Internet Files\Content.IE5\DOE9GP40\MC900440428[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500196"/>
            <a:ext cx="868362" cy="91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649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ox(in)">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i="1" u="sng" dirty="0" smtClean="0"/>
              <a:t>Opener: </a:t>
            </a:r>
            <a:r>
              <a:rPr lang="en-US" i="1" dirty="0" smtClean="0"/>
              <a:t>(left side) Define in your own words, what you know or remember from world history last year</a:t>
            </a:r>
            <a:endParaRPr lang="en-US" i="1" u="sng" dirty="0"/>
          </a:p>
        </p:txBody>
      </p:sp>
      <p:sp>
        <p:nvSpPr>
          <p:cNvPr id="3" name="Content Placeholder 2"/>
          <p:cNvSpPr>
            <a:spLocks noGrp="1"/>
          </p:cNvSpPr>
          <p:nvPr>
            <p:ph idx="1"/>
          </p:nvPr>
        </p:nvSpPr>
        <p:spPr>
          <a:xfrm>
            <a:off x="373221" y="1905000"/>
            <a:ext cx="8229600" cy="4525963"/>
          </a:xfrm>
        </p:spPr>
        <p:txBody>
          <a:bodyPr/>
          <a:lstStyle/>
          <a:p>
            <a:r>
              <a:rPr lang="en-US" u="sng" dirty="0" smtClean="0"/>
              <a:t>Communism</a:t>
            </a:r>
            <a:r>
              <a:rPr lang="en-US" dirty="0" smtClean="0"/>
              <a:t>:</a:t>
            </a:r>
          </a:p>
          <a:p>
            <a:endParaRPr lang="en-US" dirty="0"/>
          </a:p>
          <a:p>
            <a:pPr marL="0" indent="0">
              <a:buNone/>
            </a:pPr>
            <a:endParaRPr lang="en-US" dirty="0" smtClean="0"/>
          </a:p>
          <a:p>
            <a:pPr marL="0" indent="0">
              <a:buNone/>
            </a:pPr>
            <a:endParaRPr lang="en-US" dirty="0"/>
          </a:p>
        </p:txBody>
      </p:sp>
      <p:pic>
        <p:nvPicPr>
          <p:cNvPr id="1026" name="Picture 2" descr="C:\Users\144192\AppData\Local\Microsoft\Windows\Temporary Internet Files\Content.IE5\Z1MSPF5M\MC90044042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76200"/>
            <a:ext cx="868363"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21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_hl697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36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ChangeArrowheads="1"/>
          </p:cNvSpPr>
          <p:nvPr/>
        </p:nvSpPr>
        <p:spPr bwMode="auto">
          <a:xfrm>
            <a:off x="0" y="5791200"/>
            <a:ext cx="9372600" cy="1066800"/>
          </a:xfrm>
          <a:prstGeom prst="rect">
            <a:avLst/>
          </a:prstGeom>
          <a:solidFill>
            <a:schemeClr val="accent1"/>
          </a:solidFill>
          <a:ln w="9525">
            <a:solidFill>
              <a:schemeClr val="tx1"/>
            </a:solidFill>
            <a:miter lim="800000"/>
            <a:headEnd/>
            <a:tailEnd/>
          </a:ln>
        </p:spPr>
        <p:txBody>
          <a:bodyPr wrap="none" anchor="ctr"/>
          <a:lstStyle/>
          <a:p>
            <a:r>
              <a:rPr lang="en-US" sz="2800" b="1" i="1">
                <a:latin typeface="Times New Roman" pitchFamily="18" charset="0"/>
              </a:rPr>
              <a:t>The Ku Klux Klan reached its greatest strength in the 1920’s, </a:t>
            </a:r>
          </a:p>
          <a:p>
            <a:r>
              <a:rPr lang="en-US" sz="2800" b="1" i="1">
                <a:latin typeface="Times New Roman" pitchFamily="18" charset="0"/>
              </a:rPr>
              <a:t>with a membership of over three million people.</a:t>
            </a:r>
          </a:p>
        </p:txBody>
      </p:sp>
    </p:spTree>
    <p:extLst>
      <p:ext uri="{BB962C8B-B14F-4D97-AF65-F5344CB8AC3E}">
        <p14:creationId xmlns:p14="http://schemas.microsoft.com/office/powerpoint/2010/main" val="4226250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ox(in)">
                                      <p:cBhvr>
                                        <p:cTn id="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Over 3 million down to 50,000 in 1929 because Indiana Klan leader (Stevenson) assaulting his female assistant (death)= brings clarity and reality to the U.S.</a:t>
            </a:r>
            <a:endParaRPr lang="en-US" dirty="0"/>
          </a:p>
        </p:txBody>
      </p:sp>
    </p:spTree>
    <p:extLst>
      <p:ext uri="{BB962C8B-B14F-4D97-AF65-F5344CB8AC3E}">
        <p14:creationId xmlns:p14="http://schemas.microsoft.com/office/powerpoint/2010/main" val="2391787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u="sng" dirty="0" smtClean="0"/>
              <a:t>#8 </a:t>
            </a:r>
            <a:r>
              <a:rPr lang="en-US" b="1" u="sng" dirty="0" smtClean="0"/>
              <a:t>Sacco and Vanzetti</a:t>
            </a:r>
            <a:endParaRPr lang="en-US" b="1" u="sng"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31260"/>
            <a:ext cx="4298593" cy="353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6556" y="3505200"/>
            <a:ext cx="5063590" cy="332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2353541"/>
            <a:ext cx="30480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542" t="6461" r="4098" b="6784"/>
          <a:stretch/>
        </p:blipFill>
        <p:spPr bwMode="auto">
          <a:xfrm>
            <a:off x="4516582" y="720437"/>
            <a:ext cx="4211782" cy="27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127" y="2809875"/>
            <a:ext cx="2989664"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02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4953000"/>
          </a:xfrm>
        </p:spPr>
        <p:txBody>
          <a:bodyPr>
            <a:normAutofit fontScale="92500" lnSpcReduction="20000"/>
          </a:bodyPr>
          <a:lstStyle/>
          <a:p>
            <a:r>
              <a:rPr lang="en-US" u="sng" dirty="0" smtClean="0"/>
              <a:t>Sacco and Vanzetti</a:t>
            </a:r>
            <a:r>
              <a:rPr lang="en-US" dirty="0" smtClean="0"/>
              <a:t>: known anarchists and atheists (don’t believe in any god), draft dodgers during WWI (unpatriotic)</a:t>
            </a:r>
          </a:p>
          <a:p>
            <a:r>
              <a:rPr lang="en-US" dirty="0" smtClean="0"/>
              <a:t>Accused of robbing and killing the paymaster and security guard at a shoe factory</a:t>
            </a:r>
          </a:p>
          <a:p>
            <a:r>
              <a:rPr lang="en-US" dirty="0" smtClean="0"/>
              <a:t>7 year trial</a:t>
            </a:r>
          </a:p>
          <a:p>
            <a:r>
              <a:rPr lang="en-US" dirty="0" smtClean="0"/>
              <a:t>Judge and jury are prejudice against the men because they’re immigrants (background)</a:t>
            </a:r>
          </a:p>
          <a:p>
            <a:r>
              <a:rPr lang="en-US" dirty="0" smtClean="0"/>
              <a:t>Protests around the world to show the men’s innocence</a:t>
            </a:r>
          </a:p>
          <a:p>
            <a:r>
              <a:rPr lang="en-US" dirty="0" smtClean="0"/>
              <a:t>Found guilty by jury= given the death sentence by electric chair</a:t>
            </a:r>
            <a:endParaRPr lang="en-US" dirty="0"/>
          </a:p>
        </p:txBody>
      </p:sp>
      <p:sp>
        <p:nvSpPr>
          <p:cNvPr id="4" name="Title 3"/>
          <p:cNvSpPr>
            <a:spLocks noGrp="1"/>
          </p:cNvSpPr>
          <p:nvPr>
            <p:ph type="title"/>
          </p:nvPr>
        </p:nvSpPr>
        <p:spPr/>
        <p:txBody>
          <a:bodyPr>
            <a:normAutofit fontScale="90000"/>
          </a:bodyPr>
          <a:lstStyle/>
          <a:p>
            <a:r>
              <a:rPr lang="en-US" b="1" dirty="0" smtClean="0"/>
              <a:t>Case of fear for anarchists and immigrants:</a:t>
            </a:r>
            <a:endParaRPr lang="en-US" b="1" dirty="0"/>
          </a:p>
        </p:txBody>
      </p:sp>
      <p:pic>
        <p:nvPicPr>
          <p:cNvPr id="8194" name="Picture 2" descr="C:\Users\144192\AppData\Local\Microsoft\Windows\Temporary Internet Files\Content.IE5\DOE9GP40\MC90044042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8674" y="304800"/>
            <a:ext cx="868362"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733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4785972" cy="449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81600" y="152400"/>
            <a:ext cx="3962400" cy="4524315"/>
          </a:xfrm>
          <a:prstGeom prst="rect">
            <a:avLst/>
          </a:prstGeom>
        </p:spPr>
        <p:txBody>
          <a:bodyPr wrap="square">
            <a:spAutoFit/>
          </a:bodyPr>
          <a:lstStyle/>
          <a:p>
            <a:r>
              <a:rPr lang="en-US" sz="3200" dirty="0" smtClean="0"/>
              <a:t>“Two Good Men” </a:t>
            </a:r>
          </a:p>
          <a:p>
            <a:r>
              <a:rPr lang="en-US" sz="3200" dirty="0" smtClean="0"/>
              <a:t>song by Woody Guthrie (1912-1931), folk singer from Oklahoma, sang about the plight of Americans during the 20s and 30s</a:t>
            </a:r>
          </a:p>
          <a:p>
            <a:endParaRPr lang="en-US" sz="3200"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208318"/>
            <a:ext cx="20955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6564" y="4482637"/>
            <a:ext cx="2100262" cy="257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702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1782" y="235527"/>
            <a:ext cx="8229600" cy="1143000"/>
          </a:xfrm>
        </p:spPr>
        <p:txBody>
          <a:bodyPr>
            <a:normAutofit fontScale="90000"/>
          </a:bodyPr>
          <a:lstStyle/>
          <a:p>
            <a:pPr algn="l"/>
            <a:r>
              <a:rPr lang="en-US" dirty="0" smtClean="0"/>
              <a:t>Left side-	</a:t>
            </a:r>
            <a:r>
              <a:rPr lang="en-US" u="sng" dirty="0" smtClean="0"/>
              <a:t>Song analysis</a:t>
            </a:r>
            <a:r>
              <a:rPr lang="en-US" dirty="0" smtClean="0"/>
              <a:t>:</a:t>
            </a:r>
            <a:br>
              <a:rPr lang="en-US" dirty="0" smtClean="0"/>
            </a:br>
            <a:endParaRPr lang="en-US" dirty="0"/>
          </a:p>
        </p:txBody>
      </p:sp>
      <p:sp>
        <p:nvSpPr>
          <p:cNvPr id="4" name="Content Placeholder 3"/>
          <p:cNvSpPr>
            <a:spLocks noGrp="1"/>
          </p:cNvSpPr>
          <p:nvPr>
            <p:ph idx="1"/>
          </p:nvPr>
        </p:nvSpPr>
        <p:spPr>
          <a:xfrm>
            <a:off x="381000" y="1295400"/>
            <a:ext cx="8229600" cy="5211763"/>
          </a:xfrm>
        </p:spPr>
        <p:txBody>
          <a:bodyPr>
            <a:normAutofit/>
          </a:bodyPr>
          <a:lstStyle/>
          <a:p>
            <a:pPr marL="514350" indent="-514350">
              <a:buFont typeface="+mj-lt"/>
              <a:buAutoNum type="arabicPeriod"/>
            </a:pPr>
            <a:r>
              <a:rPr lang="en-US" dirty="0" smtClean="0"/>
              <a:t>How does Woody Guthrie feel towards the Sacco and Vanzetti court case and Judge Thayer? Quote lines that back up your argument.</a:t>
            </a:r>
          </a:p>
          <a:p>
            <a:pPr marL="514350" indent="-514350">
              <a:buFont typeface="+mj-lt"/>
              <a:buAutoNum type="arabicPeriod"/>
            </a:pPr>
            <a:r>
              <a:rPr lang="en-US" dirty="0" smtClean="0"/>
              <a:t>How does Woody Guthrie feel towards the men Sacco and Vanzetti? Quote lines that back up your argument.</a:t>
            </a:r>
          </a:p>
          <a:p>
            <a:pPr marL="514350" indent="-514350">
              <a:buFont typeface="+mj-lt"/>
              <a:buAutoNum type="arabicPeriod"/>
            </a:pPr>
            <a:r>
              <a:rPr lang="en-US" dirty="0" smtClean="0"/>
              <a:t>What is the ultimate message in the song that Woody Guthrie is sending to Americans? Quote lines that back up your argument. </a:t>
            </a:r>
          </a:p>
          <a:p>
            <a:pPr marL="514350" indent="-514350">
              <a:buFont typeface="+mj-lt"/>
              <a:buAutoNum type="arabicPeriod"/>
            </a:pPr>
            <a:endParaRPr lang="en-US" dirty="0"/>
          </a:p>
        </p:txBody>
      </p:sp>
    </p:spTree>
    <p:extLst>
      <p:ext uri="{BB962C8B-B14F-4D97-AF65-F5344CB8AC3E}">
        <p14:creationId xmlns:p14="http://schemas.microsoft.com/office/powerpoint/2010/main" val="195507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rmAutofit fontScale="90000"/>
          </a:bodyPr>
          <a:lstStyle/>
          <a:p>
            <a:pPr algn="l"/>
            <a:r>
              <a:rPr lang="en-US" dirty="0" smtClean="0"/>
              <a:t>(Left side)</a:t>
            </a:r>
            <a:r>
              <a:rPr lang="en-US" u="sng" dirty="0" smtClean="0"/>
              <a:t>Design a Gravestone Epitaph-</a:t>
            </a:r>
            <a:endParaRPr lang="en-US" u="sng" dirty="0"/>
          </a:p>
        </p:txBody>
      </p:sp>
      <p:sp>
        <p:nvSpPr>
          <p:cNvPr id="3" name="Content Placeholder 2"/>
          <p:cNvSpPr>
            <a:spLocks noGrp="1"/>
          </p:cNvSpPr>
          <p:nvPr>
            <p:ph idx="1"/>
          </p:nvPr>
        </p:nvSpPr>
        <p:spPr>
          <a:xfrm>
            <a:off x="0" y="1143000"/>
            <a:ext cx="9144000" cy="4983163"/>
          </a:xfrm>
        </p:spPr>
        <p:txBody>
          <a:bodyPr/>
          <a:lstStyle/>
          <a:p>
            <a:r>
              <a:rPr lang="en-US" dirty="0" smtClean="0"/>
              <a:t>Choose either Nicola Sacco or </a:t>
            </a:r>
            <a:r>
              <a:rPr lang="en-US" dirty="0" err="1" smtClean="0"/>
              <a:t>Bartolomeo</a:t>
            </a:r>
            <a:r>
              <a:rPr lang="en-US" dirty="0" smtClean="0"/>
              <a:t> Vanzetti</a:t>
            </a:r>
          </a:p>
          <a:p>
            <a:r>
              <a:rPr lang="en-US" u="sng" dirty="0" smtClean="0"/>
              <a:t>Must include:</a:t>
            </a:r>
          </a:p>
          <a:p>
            <a:r>
              <a:rPr lang="en-US" dirty="0" smtClean="0"/>
              <a:t>Describe who they were (some background on their life)</a:t>
            </a:r>
          </a:p>
          <a:p>
            <a:r>
              <a:rPr lang="en-US" dirty="0" smtClean="0"/>
              <a:t>What they were accused of committing</a:t>
            </a:r>
          </a:p>
          <a:p>
            <a:r>
              <a:rPr lang="en-US" dirty="0" smtClean="0"/>
              <a:t> How you believe they should be remembered.</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1850" y="4533900"/>
            <a:ext cx="19621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689230"/>
            <a:ext cx="1524000" cy="216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122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990" y="304800"/>
            <a:ext cx="7905809" cy="592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63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
            <a:ext cx="265747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29000" y="533400"/>
            <a:ext cx="5181600" cy="5016758"/>
          </a:xfrm>
          <a:prstGeom prst="rect">
            <a:avLst/>
          </a:prstGeom>
        </p:spPr>
        <p:txBody>
          <a:bodyPr wrap="square">
            <a:spAutoFit/>
          </a:bodyPr>
          <a:lstStyle/>
          <a:p>
            <a:r>
              <a:rPr lang="en-US" sz="2000" b="1" u="sng" dirty="0" smtClean="0"/>
              <a:t>The FBI Director:</a:t>
            </a:r>
          </a:p>
          <a:p>
            <a:r>
              <a:rPr lang="en-US" sz="2000" b="1" dirty="0" smtClean="0"/>
              <a:t>Background on the Position‬-</a:t>
            </a:r>
          </a:p>
          <a:p>
            <a:r>
              <a:rPr lang="en-US" sz="2000" b="1" dirty="0" smtClean="0"/>
              <a:t>‪Since its beginning in 1908, the FBI has been led by a single individual. At first called "Chief," this leader has been titled "Director" since the term of William Flynn (1919-1921). The FBI Director has answered directly to the attorney general since the 1920s.‬ ‪Under the Omnibus Crime Control Act and Safe Streets Act of 1968, Public Law 90-3351, the Director is appointed by the U.S. President and confirmed by the Senate. On October 15, 1976, in reaction to the extraordinary 48-year term of J. Edgar Hoover, Congress passed Public Law 94-503, limiting the FBI Director to a single term of no longer than 10 years</a:t>
            </a:r>
            <a:endParaRPr lang="en-US" sz="2000" b="1" dirty="0"/>
          </a:p>
        </p:txBody>
      </p:sp>
    </p:spTree>
    <p:extLst>
      <p:ext uri="{BB962C8B-B14F-4D97-AF65-F5344CB8AC3E}">
        <p14:creationId xmlns:p14="http://schemas.microsoft.com/office/powerpoint/2010/main" val="2259894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chemeClr val="accent5">
                    <a:lumMod val="75000"/>
                  </a:schemeClr>
                </a:solidFill>
              </a:rPr>
              <a:t>(left side) </a:t>
            </a:r>
            <a:r>
              <a:rPr lang="en-US" dirty="0" smtClean="0"/>
              <a:t>What events and fears started the Red Scare in the U.S.?</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r>
              <a:rPr lang="en-US" dirty="0" smtClean="0"/>
              <a:t>Bolsheviks spread communism- revolution in Russia</a:t>
            </a:r>
          </a:p>
          <a:p>
            <a:r>
              <a:rPr lang="en-US" dirty="0" smtClean="0"/>
              <a:t>U.S. workers striking (could be communists)</a:t>
            </a:r>
          </a:p>
          <a:p>
            <a:r>
              <a:rPr lang="en-US" dirty="0" smtClean="0"/>
              <a:t>Unions (could be communists)</a:t>
            </a:r>
          </a:p>
          <a:p>
            <a:r>
              <a:rPr lang="en-US" dirty="0" smtClean="0"/>
              <a:t>Mail bombs- explodes at Palmer’s house</a:t>
            </a:r>
          </a:p>
          <a:p>
            <a:r>
              <a:rPr lang="en-US" dirty="0" smtClean="0"/>
              <a:t>Blame </a:t>
            </a:r>
            <a:endParaRPr lang="en-US" dirty="0"/>
          </a:p>
        </p:txBody>
      </p:sp>
    </p:spTree>
    <p:extLst>
      <p:ext uri="{BB962C8B-B14F-4D97-AF65-F5344CB8AC3E}">
        <p14:creationId xmlns:p14="http://schemas.microsoft.com/office/powerpoint/2010/main" val="142614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3124200" cy="1143000"/>
          </a:xfrm>
        </p:spPr>
        <p:txBody>
          <a:bodyPr>
            <a:normAutofit fontScale="90000"/>
          </a:bodyPr>
          <a:lstStyle/>
          <a:p>
            <a:r>
              <a:rPr lang="en-US" b="1" u="sng" dirty="0" smtClean="0"/>
              <a:t>Communism</a:t>
            </a:r>
            <a:r>
              <a:rPr lang="en-US" dirty="0" smtClean="0"/>
              <a:t>:</a:t>
            </a:r>
            <a:endParaRPr lang="en-US" dirty="0"/>
          </a:p>
        </p:txBody>
      </p:sp>
      <p:sp>
        <p:nvSpPr>
          <p:cNvPr id="3" name="Content Placeholder 2"/>
          <p:cNvSpPr>
            <a:spLocks noGrp="1"/>
          </p:cNvSpPr>
          <p:nvPr>
            <p:ph idx="1"/>
          </p:nvPr>
        </p:nvSpPr>
        <p:spPr>
          <a:xfrm>
            <a:off x="152400" y="1219200"/>
            <a:ext cx="8763000" cy="5410200"/>
          </a:xfrm>
        </p:spPr>
        <p:txBody>
          <a:bodyPr>
            <a:normAutofit fontScale="92500" lnSpcReduction="20000"/>
          </a:bodyPr>
          <a:lstStyle/>
          <a:p>
            <a:r>
              <a:rPr lang="en-US" dirty="0" smtClean="0"/>
              <a:t>a system of social organization in which all economic and social activity is controlled by a totalitarian state dominated by a single and self-perpetuating political party. </a:t>
            </a:r>
          </a:p>
          <a:p>
            <a:pPr lvl="1"/>
            <a:r>
              <a:rPr lang="en-US" i="1" dirty="0"/>
              <a:t>An economic and social system envisioned by the nineteenth-century German scholar Karl Marx. In theory, under communism, all means of production are owned in common, rather than </a:t>
            </a:r>
            <a:r>
              <a:rPr lang="en-US" i="1" dirty="0" smtClean="0"/>
              <a:t>by individuals </a:t>
            </a:r>
            <a:r>
              <a:rPr lang="en-US" sz="1600" dirty="0" smtClean="0"/>
              <a:t>(http</a:t>
            </a:r>
            <a:r>
              <a:rPr lang="en-US" sz="1600" dirty="0"/>
              <a:t>://dictionary.reference.com/browse/communism)</a:t>
            </a:r>
          </a:p>
          <a:p>
            <a:r>
              <a:rPr lang="en-US" u="sng" dirty="0" smtClean="0"/>
              <a:t>Socialism</a:t>
            </a:r>
            <a:r>
              <a:rPr lang="en-US" dirty="0" smtClean="0"/>
              <a:t>: on the way to communism, for example: government owning major private businesses, public services (hospitals and healthcare), laws that make rich people contribute more taxes so there is a smaller gap between rich and poor.</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52401"/>
            <a:ext cx="1190625" cy="150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05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 y="441960"/>
            <a:ext cx="7639050" cy="611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6750" y="0"/>
            <a:ext cx="7258050" cy="461665"/>
          </a:xfrm>
          <a:prstGeom prst="rect">
            <a:avLst/>
          </a:prstGeom>
          <a:noFill/>
        </p:spPr>
        <p:txBody>
          <a:bodyPr wrap="square" rtlCol="0">
            <a:spAutoFit/>
          </a:bodyPr>
          <a:lstStyle/>
          <a:p>
            <a:r>
              <a:rPr lang="en-US" sz="2400" b="1" dirty="0" smtClean="0">
                <a:solidFill>
                  <a:schemeClr val="accent3">
                    <a:lumMod val="75000"/>
                  </a:schemeClr>
                </a:solidFill>
              </a:rPr>
              <a:t>Has nothing to do with the 1920s, but it’s funny </a:t>
            </a:r>
            <a:r>
              <a:rPr lang="en-US" sz="2400" b="1" dirty="0" smtClean="0">
                <a:solidFill>
                  <a:schemeClr val="accent3">
                    <a:lumMod val="75000"/>
                  </a:schemeClr>
                </a:solidFill>
                <a:sym typeface="Wingdings" pitchFamily="2" charset="2"/>
              </a:rPr>
              <a:t></a:t>
            </a:r>
            <a:endParaRPr lang="en-US" sz="2400" b="1" dirty="0">
              <a:solidFill>
                <a:schemeClr val="accent3">
                  <a:lumMod val="75000"/>
                </a:schemeClr>
              </a:solidFill>
            </a:endParaRPr>
          </a:p>
        </p:txBody>
      </p:sp>
    </p:spTree>
    <p:extLst>
      <p:ext uri="{BB962C8B-B14F-4D97-AF65-F5344CB8AC3E}">
        <p14:creationId xmlns:p14="http://schemas.microsoft.com/office/powerpoint/2010/main" val="611755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Today, we’re going to learn about what happened to people who believed in</a:t>
            </a:r>
            <a:br>
              <a:rPr lang="en-US" sz="3200" dirty="0"/>
            </a:br>
            <a:r>
              <a:rPr lang="en-US" sz="3200" dirty="0"/>
              <a:t>socialist ideas right after WWI.</a:t>
            </a:r>
          </a:p>
        </p:txBody>
      </p:sp>
      <p:sp>
        <p:nvSpPr>
          <p:cNvPr id="3" name="Content Placeholder 2"/>
          <p:cNvSpPr>
            <a:spLocks noGrp="1"/>
          </p:cNvSpPr>
          <p:nvPr>
            <p:ph idx="1"/>
          </p:nvPr>
        </p:nvSpPr>
        <p:spPr/>
        <p:txBody>
          <a:bodyPr/>
          <a:lstStyle/>
          <a:p>
            <a:r>
              <a:rPr lang="en-US" dirty="0" smtClean="0"/>
              <a:t>Video Clip- Attorney General Mitchell Palmer and the Palmer Raids</a:t>
            </a:r>
          </a:p>
          <a:p>
            <a:r>
              <a:rPr lang="en-US" dirty="0" smtClean="0"/>
              <a:t>Primary Source Analysis</a:t>
            </a:r>
          </a:p>
        </p:txBody>
      </p:sp>
    </p:spTree>
    <p:extLst>
      <p:ext uri="{BB962C8B-B14F-4D97-AF65-F5344CB8AC3E}">
        <p14:creationId xmlns:p14="http://schemas.microsoft.com/office/powerpoint/2010/main" val="4168297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324600"/>
          </a:xfrm>
        </p:spPr>
        <p:txBody>
          <a:bodyPr>
            <a:normAutofit fontScale="92500" lnSpcReduction="20000"/>
          </a:bodyPr>
          <a:lstStyle/>
          <a:p>
            <a:r>
              <a:rPr lang="en-US" u="sng" dirty="0" smtClean="0"/>
              <a:t>General Palmer</a:t>
            </a:r>
            <a:r>
              <a:rPr lang="en-US" dirty="0" smtClean="0"/>
              <a:t>: his goal was to arrest and deport suspected communists in U.S. There were bombings and he suspected the bombers of being communists, he believed there would be a communist attack on May 1</a:t>
            </a:r>
            <a:r>
              <a:rPr lang="en-US" baseline="30000" dirty="0" smtClean="0"/>
              <a:t>st</a:t>
            </a:r>
            <a:r>
              <a:rPr lang="en-US" dirty="0" smtClean="0"/>
              <a:t> (nothing happened= people doubt Palmer, lost trust in him)</a:t>
            </a:r>
          </a:p>
          <a:p>
            <a:pPr marL="0" indent="0">
              <a:buNone/>
            </a:pPr>
            <a:endParaRPr lang="en-US" dirty="0" smtClean="0"/>
          </a:p>
          <a:p>
            <a:r>
              <a:rPr lang="en-US" u="sng" dirty="0" smtClean="0"/>
              <a:t>Palmer Raids</a:t>
            </a:r>
            <a:r>
              <a:rPr lang="en-US" dirty="0" smtClean="0"/>
              <a:t>: arresting and deporting suspected communists. People were not given due process of law, treated as criminals.</a:t>
            </a:r>
          </a:p>
          <a:p>
            <a:pPr marL="0" indent="0">
              <a:buNone/>
            </a:pPr>
            <a:endParaRPr lang="en-US" dirty="0" smtClean="0"/>
          </a:p>
          <a:p>
            <a:r>
              <a:rPr lang="en-US" u="sng" dirty="0" smtClean="0"/>
              <a:t>Anarchists</a:t>
            </a:r>
            <a:r>
              <a:rPr lang="en-US" dirty="0" smtClean="0"/>
              <a:t>: don’t believe in any form of government</a:t>
            </a:r>
          </a:p>
          <a:p>
            <a:pPr marL="0" indent="0">
              <a:buNone/>
            </a:pPr>
            <a:endParaRPr lang="en-US" dirty="0" smtClean="0"/>
          </a:p>
          <a:p>
            <a:r>
              <a:rPr lang="en-US" u="sng" dirty="0" smtClean="0"/>
              <a:t>Red Scare</a:t>
            </a:r>
            <a:r>
              <a:rPr lang="en-US" dirty="0" smtClean="0"/>
              <a:t>: American fear of communists and anarchists.</a:t>
            </a:r>
          </a:p>
        </p:txBody>
      </p:sp>
    </p:spTree>
    <p:extLst>
      <p:ext uri="{BB962C8B-B14F-4D97-AF65-F5344CB8AC3E}">
        <p14:creationId xmlns:p14="http://schemas.microsoft.com/office/powerpoint/2010/main" val="3471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62431"/>
            <a:ext cx="5334000" cy="659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413883"/>
            <a:ext cx="3276600" cy="1569660"/>
          </a:xfrm>
          <a:prstGeom prst="rect">
            <a:avLst/>
          </a:prstGeom>
          <a:noFill/>
        </p:spPr>
        <p:txBody>
          <a:bodyPr wrap="square" rtlCol="0">
            <a:spAutoFit/>
          </a:bodyPr>
          <a:lstStyle/>
          <a:p>
            <a:r>
              <a:rPr lang="en-US" sz="3200" b="1" dirty="0" smtClean="0">
                <a:solidFill>
                  <a:schemeClr val="accent3">
                    <a:lumMod val="75000"/>
                  </a:schemeClr>
                </a:solidFill>
              </a:rPr>
              <a:t>1) Read “The Case Against the “Reds””</a:t>
            </a:r>
            <a:endParaRPr lang="en-US" sz="3200" b="1" dirty="0">
              <a:solidFill>
                <a:schemeClr val="accent3">
                  <a:lumMod val="75000"/>
                </a:schemeClr>
              </a:solidFill>
            </a:endParaRPr>
          </a:p>
        </p:txBody>
      </p:sp>
    </p:spTree>
    <p:extLst>
      <p:ext uri="{BB962C8B-B14F-4D97-AF65-F5344CB8AC3E}">
        <p14:creationId xmlns:p14="http://schemas.microsoft.com/office/powerpoint/2010/main" val="1126692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30977"/>
            <a:ext cx="5180982" cy="624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457200"/>
            <a:ext cx="2971800" cy="2554545"/>
          </a:xfrm>
          <a:prstGeom prst="rect">
            <a:avLst/>
          </a:prstGeom>
          <a:noFill/>
        </p:spPr>
        <p:txBody>
          <a:bodyPr wrap="square" rtlCol="0">
            <a:spAutoFit/>
          </a:bodyPr>
          <a:lstStyle/>
          <a:p>
            <a:r>
              <a:rPr lang="en-US" sz="3200" b="1" dirty="0" smtClean="0">
                <a:solidFill>
                  <a:schemeClr val="accent3">
                    <a:lumMod val="75000"/>
                  </a:schemeClr>
                </a:solidFill>
              </a:rPr>
              <a:t>2) Answer the analysis guiding questions in your notebook (left side)</a:t>
            </a:r>
            <a:endParaRPr lang="en-US" sz="3200" b="1" dirty="0">
              <a:solidFill>
                <a:schemeClr val="accent3">
                  <a:lumMod val="75000"/>
                </a:schemeClr>
              </a:solidFill>
            </a:endParaRPr>
          </a:p>
        </p:txBody>
      </p:sp>
    </p:spTree>
    <p:extLst>
      <p:ext uri="{BB962C8B-B14F-4D97-AF65-F5344CB8AC3E}">
        <p14:creationId xmlns:p14="http://schemas.microsoft.com/office/powerpoint/2010/main" val="2739732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1561</TotalTime>
  <Words>1098</Words>
  <Application>Microsoft Office PowerPoint</Application>
  <PresentationFormat>On-screen Show (4:3)</PresentationFormat>
  <Paragraphs>86</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6 Fear of Communism</vt:lpstr>
      <vt:lpstr>Opener: (left side) Define in your own words, what you know or remember from world history last year</vt:lpstr>
      <vt:lpstr>(left side) What events and fears started the Red Scare in the U.S.?</vt:lpstr>
      <vt:lpstr>Communism:</vt:lpstr>
      <vt:lpstr>PowerPoint Presentation</vt:lpstr>
      <vt:lpstr>Today, we’re going to learn about what happened to people who believed in socialist ideas right after WWI.</vt:lpstr>
      <vt:lpstr>PowerPoint Presentation</vt:lpstr>
      <vt:lpstr>PowerPoint Presentation</vt:lpstr>
      <vt:lpstr>PowerPoint Presentation</vt:lpstr>
      <vt:lpstr>PowerPoint Presentation</vt:lpstr>
      <vt:lpstr>Homework today:</vt:lpstr>
      <vt:lpstr>#7 Scaredy Cats The “Red Scare” technically ended in 1920, but in many ways the 1920s continued to be a time of intolerance.</vt:lpstr>
      <vt:lpstr>PowerPoint Presentation</vt:lpstr>
      <vt:lpstr>Emergency Quota Act of 1921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Sacco and Vanzetti</vt:lpstr>
      <vt:lpstr>Case of fear for anarchists and immigrants:</vt:lpstr>
      <vt:lpstr>PowerPoint Presentation</vt:lpstr>
      <vt:lpstr>Left side- Song analysis: </vt:lpstr>
      <vt:lpstr>(Left side)Design a Gravestone Epitaph-</vt:lpstr>
      <vt:lpstr>PowerPoint Presentation</vt:lpstr>
      <vt:lpstr>PowerPoint Presentation</vt:lpstr>
    </vt:vector>
  </TitlesOfParts>
  <Company>San Diego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3 Fear of Communism</dc:title>
  <dc:creator>Janiak Heather</dc:creator>
  <cp:lastModifiedBy>Janiak Heather</cp:lastModifiedBy>
  <cp:revision>45</cp:revision>
  <cp:lastPrinted>2013-01-08T21:09:14Z</cp:lastPrinted>
  <dcterms:created xsi:type="dcterms:W3CDTF">2012-01-03T21:43:47Z</dcterms:created>
  <dcterms:modified xsi:type="dcterms:W3CDTF">2013-01-09T20:51:44Z</dcterms:modified>
</cp:coreProperties>
</file>