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5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ECAC80-1066-4F0D-B31D-F3F30214AF6E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D31905-C85F-41B3-8189-B13C1E7FE5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0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 smtClean="0">
              <a:ea typeface="ＭＳ Ｐゴシック" pitchFamily="-110" charset="-128"/>
            </a:endParaRPr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-110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ahoma" pitchFamily="-110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ahoma" pitchFamily="-110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ahoma" pitchFamily="-110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ahoma" pitchFamily="-110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-110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-110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-110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-110" charset="0"/>
                <a:cs typeface="Arial" charset="0"/>
              </a:defRPr>
            </a:lvl9pPr>
          </a:lstStyle>
          <a:p>
            <a:pPr eaLnBrk="1" hangingPunct="1"/>
            <a:fld id="{B91F9501-35D2-4407-89EE-5D035B717A0A}" type="slidenum">
              <a:rPr lang="en-US" altLang="en-US" sz="1200"/>
              <a:pPr eaLnBrk="1" hangingPunct="1"/>
              <a:t>1</a:t>
            </a:fld>
            <a:endParaRPr lang="en-US" alt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5206E-FFED-4775-97BF-BE7CFB76B7B2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A7B30-C5AA-48C2-BDF7-33A2E926B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37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5206E-FFED-4775-97BF-BE7CFB76B7B2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A7B30-C5AA-48C2-BDF7-33A2E926B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96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5206E-FFED-4775-97BF-BE7CFB76B7B2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A7B30-C5AA-48C2-BDF7-33A2E926B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5710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5206E-FFED-4775-97BF-BE7CFB76B7B2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A7B30-C5AA-48C2-BDF7-33A2E926B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7030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5206E-FFED-4775-97BF-BE7CFB76B7B2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A7B30-C5AA-48C2-BDF7-33A2E926B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7900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5206E-FFED-4775-97BF-BE7CFB76B7B2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A7B30-C5AA-48C2-BDF7-33A2E926B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2012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5206E-FFED-4775-97BF-BE7CFB76B7B2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A7B30-C5AA-48C2-BDF7-33A2E926B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695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5206E-FFED-4775-97BF-BE7CFB76B7B2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A7B30-C5AA-48C2-BDF7-33A2E926B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68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5206E-FFED-4775-97BF-BE7CFB76B7B2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A7B30-C5AA-48C2-BDF7-33A2E926B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3006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5206E-FFED-4775-97BF-BE7CFB76B7B2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A7B30-C5AA-48C2-BDF7-33A2E926B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407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5206E-FFED-4775-97BF-BE7CFB76B7B2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A7B30-C5AA-48C2-BDF7-33A2E926B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886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33000"/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A5206E-FFED-4775-97BF-BE7CFB76B7B2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DA7B30-C5AA-48C2-BDF7-33A2E926B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347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1278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b="1" u="sng" smtClean="0"/>
              <a:t>Do Now #1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0" y="533400"/>
            <a:ext cx="9144000" cy="6324600"/>
          </a:xfrm>
        </p:spPr>
        <p:txBody>
          <a:bodyPr/>
          <a:lstStyle/>
          <a:p>
            <a:pPr marL="609600" indent="-609600" eaLnBrk="1" hangingPunct="1">
              <a:buFont typeface="Wingdings" pitchFamily="-110" charset="2"/>
              <a:buAutoNum type="arabicParenR"/>
            </a:pPr>
            <a:r>
              <a:rPr lang="en-US" altLang="en-US" sz="4000" b="1" smtClean="0"/>
              <a:t>Complete the K and W part of this KWL on the Constitution. </a:t>
            </a:r>
          </a:p>
        </p:txBody>
      </p:sp>
      <p:pic>
        <p:nvPicPr>
          <p:cNvPr id="1638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52600"/>
            <a:ext cx="914400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9595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-1524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b="1" smtClean="0"/>
              <a:t>Constitution Video</a:t>
            </a:r>
          </a:p>
        </p:txBody>
      </p:sp>
      <p:pic>
        <p:nvPicPr>
          <p:cNvPr id="18435" name="Picture 4"/>
          <p:cNvPicPr>
            <a:picLocks noChangeAspect="1" noChangeArrowheads="1"/>
          </p:cNvPicPr>
          <p:nvPr>
            <p:ph type="body"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95725" y="685800"/>
            <a:ext cx="5248275" cy="6172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509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0" y="1295400"/>
            <a:ext cx="3962400" cy="5562600"/>
          </a:xfrm>
        </p:spPr>
        <p:txBody>
          <a:bodyPr/>
          <a:lstStyle/>
          <a:p>
            <a:pPr eaLnBrk="1" hangingPunct="1"/>
            <a:r>
              <a:rPr lang="en-US" altLang="en-US" b="1" dirty="0" smtClean="0"/>
              <a:t>We are going to watch a video about the Constitution. </a:t>
            </a:r>
          </a:p>
          <a:p>
            <a:pPr eaLnBrk="1" hangingPunct="1"/>
            <a:endParaRPr lang="en-US" altLang="en-US" b="1" dirty="0" smtClean="0"/>
          </a:p>
          <a:p>
            <a:pPr eaLnBrk="1" hangingPunct="1"/>
            <a:r>
              <a:rPr lang="en-US" altLang="en-US" b="1" dirty="0" smtClean="0"/>
              <a:t>As you watch, take notes in the Learn section of your KWL. </a:t>
            </a:r>
          </a:p>
        </p:txBody>
      </p:sp>
    </p:spTree>
    <p:extLst>
      <p:ext uri="{BB962C8B-B14F-4D97-AF65-F5344CB8AC3E}">
        <p14:creationId xmlns:p14="http://schemas.microsoft.com/office/powerpoint/2010/main" val="2288430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066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 b="1" smtClean="0"/>
              <a:t>                                       USC 1</a:t>
            </a:r>
            <a:br>
              <a:rPr lang="en-US" altLang="en-US" sz="4000" b="1" smtClean="0"/>
            </a:br>
            <a:r>
              <a:rPr lang="en-US" altLang="en-US" sz="4000" b="1" u="sng" smtClean="0"/>
              <a:t>United States Constitution</a:t>
            </a:r>
            <a:r>
              <a:rPr lang="en-US" altLang="en-US" sz="4000" smtClean="0"/>
              <a:t>	</a:t>
            </a:r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143000"/>
            <a:ext cx="4267200" cy="5715000"/>
          </a:xfrm>
        </p:spPr>
        <p:txBody>
          <a:bodyPr/>
          <a:lstStyle/>
          <a:p>
            <a:pPr eaLnBrk="1" hangingPunct="1"/>
            <a:r>
              <a:rPr lang="en-US" altLang="en-US" smtClean="0"/>
              <a:t>Write the title above.</a:t>
            </a:r>
          </a:p>
          <a:p>
            <a:pPr eaLnBrk="1" hangingPunct="1"/>
            <a:r>
              <a:rPr lang="en-US" altLang="en-US" smtClean="0"/>
              <a:t>Draw a tree with three branches like this one. </a:t>
            </a:r>
          </a:p>
          <a:p>
            <a:pPr eaLnBrk="1" hangingPunct="1"/>
            <a:r>
              <a:rPr lang="en-US" altLang="en-US" smtClean="0"/>
              <a:t>Add this definition to the title page:</a:t>
            </a:r>
          </a:p>
          <a:p>
            <a:pPr eaLnBrk="1" hangingPunct="1"/>
            <a:r>
              <a:rPr lang="en-US" altLang="en-US" b="1" u="sng" smtClean="0"/>
              <a:t>Constitution = the supreme law of the United States written in 1787. It was America’s plan for government.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19461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143000"/>
            <a:ext cx="48768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6002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5240"/>
            <a:ext cx="9144000" cy="1280160"/>
          </a:xfrm>
        </p:spPr>
        <p:txBody>
          <a:bodyPr>
            <a:normAutofit/>
          </a:bodyPr>
          <a:lstStyle/>
          <a:p>
            <a:pPr algn="l" eaLnBrk="1" hangingPunct="1"/>
            <a:r>
              <a:rPr lang="en-US" altLang="en-US" sz="3600" b="1" dirty="0" smtClean="0"/>
              <a:t>            United States Constitution  </a:t>
            </a:r>
            <a:r>
              <a:rPr lang="en-US" altLang="en-US" sz="3600" b="1" dirty="0" smtClean="0">
                <a:solidFill>
                  <a:srgbClr val="CC0000"/>
                </a:solidFill>
              </a:rPr>
              <a:t>USC 1</a:t>
            </a:r>
            <a:br>
              <a:rPr lang="en-US" altLang="en-US" sz="3600" b="1" dirty="0" smtClean="0">
                <a:solidFill>
                  <a:srgbClr val="CC0000"/>
                </a:solidFill>
              </a:rPr>
            </a:br>
            <a:endParaRPr lang="en-US" altLang="en-US" sz="3600" b="1" dirty="0" smtClean="0">
              <a:solidFill>
                <a:srgbClr val="CC0000"/>
              </a:solidFill>
            </a:endParaRPr>
          </a:p>
        </p:txBody>
      </p:sp>
      <p:pic>
        <p:nvPicPr>
          <p:cNvPr id="20483" name="Picture 6"/>
          <p:cNvPicPr>
            <a:picLocks noChangeAspect="1" noChangeArrowheads="1"/>
          </p:cNvPicPr>
          <p:nvPr>
            <p:ph type="body"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90600" y="609600"/>
            <a:ext cx="7315200" cy="6248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8918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865188"/>
          </a:xfrm>
        </p:spPr>
        <p:txBody>
          <a:bodyPr/>
          <a:lstStyle/>
          <a:p>
            <a:pPr eaLnBrk="1" hangingPunct="1"/>
            <a:r>
              <a:rPr lang="en-US" altLang="en-US" b="1" u="sng" dirty="0" smtClean="0"/>
              <a:t>Preamble Worksheet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38200"/>
            <a:ext cx="2794000" cy="6019800"/>
          </a:xfrm>
        </p:spPr>
        <p:txBody>
          <a:bodyPr>
            <a:normAutofit fontScale="70000" lnSpcReduction="2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3600" b="1" dirty="0" smtClean="0"/>
              <a:t>Today we are going to learn about the first section of the Constitution called the Preamble. </a:t>
            </a:r>
          </a:p>
          <a:p>
            <a:pPr eaLnBrk="1" hangingPunct="1">
              <a:lnSpc>
                <a:spcPct val="90000"/>
              </a:lnSpc>
            </a:pPr>
            <a:endParaRPr lang="en-US" altLang="en-US" sz="3600" b="1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en-US" sz="3600" b="1" dirty="0" smtClean="0"/>
              <a:t>The Preamble is the introduction to the Constitution. </a:t>
            </a:r>
          </a:p>
          <a:p>
            <a:pPr eaLnBrk="1" hangingPunct="1">
              <a:lnSpc>
                <a:spcPct val="90000"/>
              </a:lnSpc>
            </a:pPr>
            <a:endParaRPr lang="en-US" altLang="en-US" sz="3600" b="1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en-US" sz="3600" b="1" dirty="0" smtClean="0"/>
              <a:t>We are going to read the Preamble together and then complete a chart to help explain what it means. </a:t>
            </a:r>
          </a:p>
        </p:txBody>
      </p:sp>
      <p:pic>
        <p:nvPicPr>
          <p:cNvPr id="2" name="Constitution Preamble - Schoolhouse Rock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794000" y="1447800"/>
            <a:ext cx="6197600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38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92480" y="1524000"/>
            <a:ext cx="5638800" cy="1905000"/>
          </a:xfrm>
        </p:spPr>
        <p:txBody>
          <a:bodyPr/>
          <a:lstStyle/>
          <a:p>
            <a:pPr algn="l" eaLnBrk="1" hangingPunct="1"/>
            <a:r>
              <a:rPr lang="en-US" altLang="en-US" sz="3400" b="1" dirty="0" smtClean="0">
                <a:solidFill>
                  <a:schemeClr val="tx1"/>
                </a:solidFill>
              </a:rPr>
              <a:t>* Complete Preamble worksheet!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buFont typeface="Wingdings" pitchFamily="-110" charset="2"/>
              <a:buNone/>
            </a:pPr>
            <a:endParaRPr lang="en-US" altLang="en-US" smtClean="0"/>
          </a:p>
          <a:p>
            <a:pPr eaLnBrk="1" hangingPunct="1">
              <a:buFont typeface="Wingdings" pitchFamily="-110" charset="2"/>
              <a:buNone/>
            </a:pPr>
            <a:endParaRPr lang="en-US" altLang="en-US" smtClean="0"/>
          </a:p>
        </p:txBody>
      </p:sp>
      <p:pic>
        <p:nvPicPr>
          <p:cNvPr id="29700" name="Picture 4" descr="kids066"/>
          <p:cNvPicPr>
            <a:picLocks noChangeAspect="1" noChangeArrowheads="1"/>
          </p:cNvPicPr>
          <p:nvPr>
            <p:ph type="body"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62400" y="3962400"/>
            <a:ext cx="2667000" cy="26050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845" name="Rectangle 5"/>
          <p:cNvSpPr>
            <a:spLocks noChangeArrowheads="1"/>
          </p:cNvSpPr>
          <p:nvPr/>
        </p:nvSpPr>
        <p:spPr bwMode="auto">
          <a:xfrm>
            <a:off x="762000" y="0"/>
            <a:ext cx="77724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1"/>
          <a:lstStyle>
            <a:lvl1pPr eaLnBrk="0" hangingPunct="0">
              <a:defRPr sz="2400">
                <a:solidFill>
                  <a:schemeClr val="tx1"/>
                </a:solidFill>
                <a:latin typeface="Tahoma" pitchFamily="-110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ahoma" pitchFamily="-110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ahoma" pitchFamily="-110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ahoma" pitchFamily="-110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ahoma" pitchFamily="-110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-110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-110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-110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-110" charset="0"/>
                <a:cs typeface="Arial" charset="0"/>
              </a:defRPr>
            </a:lvl9pPr>
          </a:lstStyle>
          <a:p>
            <a:pPr algn="ctr" eaLnBrk="1" hangingPunct="1"/>
            <a:r>
              <a:rPr lang="en-US" altLang="en-US" sz="66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Homework</a:t>
            </a:r>
          </a:p>
        </p:txBody>
      </p:sp>
    </p:spTree>
    <p:extLst>
      <p:ext uri="{BB962C8B-B14F-4D97-AF65-F5344CB8AC3E}">
        <p14:creationId xmlns:p14="http://schemas.microsoft.com/office/powerpoint/2010/main" val="4086159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151</Words>
  <Application>Microsoft Office PowerPoint</Application>
  <PresentationFormat>On-screen Show (4:3)</PresentationFormat>
  <Paragraphs>21</Paragraphs>
  <Slides>6</Slides>
  <Notes>1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Do Now #1</vt:lpstr>
      <vt:lpstr>Constitution Video</vt:lpstr>
      <vt:lpstr>                                       USC 1 United States Constitution </vt:lpstr>
      <vt:lpstr>            United States Constitution  USC 1 </vt:lpstr>
      <vt:lpstr>Preamble Worksheet</vt:lpstr>
      <vt:lpstr>* Complete Preamble worksheet!</vt:lpstr>
    </vt:vector>
  </TitlesOfParts>
  <Company>WVUSD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 Now #1</dc:title>
  <dc:creator>Josephine Schaller</dc:creator>
  <cp:lastModifiedBy>Josephine Schaller</cp:lastModifiedBy>
  <cp:revision>2</cp:revision>
  <dcterms:created xsi:type="dcterms:W3CDTF">2013-10-28T19:17:07Z</dcterms:created>
  <dcterms:modified xsi:type="dcterms:W3CDTF">2013-10-28T19:22:57Z</dcterms:modified>
</cp:coreProperties>
</file>