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9" r:id="rId3"/>
    <p:sldId id="258" r:id="rId4"/>
    <p:sldId id="268" r:id="rId5"/>
    <p:sldId id="257" r:id="rId6"/>
    <p:sldId id="275" r:id="rId7"/>
    <p:sldId id="27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9" autoAdjust="0"/>
    <p:restoredTop sz="90929"/>
  </p:normalViewPr>
  <p:slideViewPr>
    <p:cSldViewPr>
      <p:cViewPr varScale="1">
        <p:scale>
          <a:sx n="100" d="100"/>
          <a:sy n="100" d="100"/>
        </p:scale>
        <p:origin x="-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86B7C5-3035-4AA7-8D70-F2BFC1E0AF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9E85EE-8DFA-4853-8760-F306AA78ACC9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46F778-7996-4930-9EC0-AA2C5AE4E8AB}" type="slidenum">
              <a:rPr lang="en-US"/>
              <a:pPr/>
              <a:t>2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D96C49-5C4D-4DC5-B5EA-ADB7AD7C2B08}" type="slidenum">
              <a:rPr lang="en-US"/>
              <a:pPr/>
              <a:t>3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FEC50-0DC5-4B6C-B21E-E91986260DA8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4AC4C0-50A1-4C55-8B19-386387D86C74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782C1-7796-4BFA-9248-2CB381F55FFF}" type="slidenum">
              <a:rPr lang="en-US"/>
              <a:pPr/>
              <a:t>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04455-5AAB-49AE-8257-14E36CACF5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AAA46-8E45-4C46-B965-DE36980F1A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4C93E-ECA4-46C8-AA60-A9DFC5086F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C23B8-E49E-42A4-B821-BF5B23169C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6FA9E-15E1-489A-8CD5-85AD7E3CF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61DD0-4536-41E4-9D78-218D07DB93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4D944-0AF0-496A-989A-57C1808004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3FA5A-19F0-468F-A2A1-D5E25D280F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7CC2EF-C800-43A7-B87C-24FB6498E0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3263F-327F-4EF9-BC94-8C8AC86D54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4F55B-84D3-4A89-9B09-BA649203A5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FFCC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B7B611-4289-4127-B2C2-71500EB73F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Antonio Machado, </a:t>
            </a:r>
            <a:r>
              <a:rPr lang="en-US" sz="2800" b="1">
                <a:cs typeface="Times New Roman" pitchFamily="124" charset="0"/>
              </a:rPr>
              <a:t>(1875-1939)</a:t>
            </a:r>
            <a:r>
              <a:rPr lang="en-US" sz="2800">
                <a:cs typeface="Times New Roman" pitchFamily="124" charset="0"/>
              </a:rPr>
              <a:t> </a:t>
            </a:r>
            <a:r>
              <a:rPr lang="en-US" sz="2800" b="1"/>
              <a:t>poeta espa</a:t>
            </a:r>
            <a:r>
              <a:rPr lang="en-US" sz="2800" b="1">
                <a:cs typeface="Times New Roman" pitchFamily="124" charset="0"/>
              </a:rPr>
              <a:t>ñ</a:t>
            </a:r>
            <a:r>
              <a:rPr lang="en-US" sz="2800" b="1"/>
              <a:t>ol</a:t>
            </a:r>
            <a:endParaRPr lang="en-US" sz="2800" b="1">
              <a:cs typeface="Times New Roman" pitchFamily="124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914400"/>
            <a:ext cx="5943600" cy="731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b="1">
                <a:cs typeface="Times New Roman" pitchFamily="124" charset="0"/>
              </a:rPr>
              <a:t>Como Miguel de Unamuno,  Antonio Machado fue miembro del “la generación del ’98 (1898).”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b="1">
                <a:cs typeface="Times New Roman" pitchFamily="124" charset="0"/>
              </a:rPr>
              <a:t>Su colecci</a:t>
            </a:r>
            <a:r>
              <a:rPr lang="en-US" b="1">
                <a:solidFill>
                  <a:schemeClr val="tx2"/>
                </a:solidFill>
                <a:cs typeface="Times New Roman" pitchFamily="124" charset="0"/>
              </a:rPr>
              <a:t>ón de poemas </a:t>
            </a:r>
            <a:r>
              <a:rPr lang="en-US" b="1">
                <a:cs typeface="Times New Roman" pitchFamily="124" charset="0"/>
              </a:rPr>
              <a:t>incluye:</a:t>
            </a:r>
            <a:r>
              <a:rPr lang="en-US" sz="2800" b="1">
                <a:cs typeface="Times New Roman" pitchFamily="124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cs typeface="Times New Roman" pitchFamily="124" charset="0"/>
              </a:rPr>
              <a:t>“He andado muchos caminos”,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cs typeface="Times New Roman" pitchFamily="124" charset="0"/>
              </a:rPr>
              <a:t>“La primavera besaba” 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cs typeface="Times New Roman" pitchFamily="124" charset="0"/>
              </a:rPr>
              <a:t>“Proverbios y Cantares XXIX  (29)”   </a:t>
            </a:r>
          </a:p>
          <a:p>
            <a:pPr>
              <a:spcBef>
                <a:spcPct val="50000"/>
              </a:spcBef>
            </a:pPr>
            <a:r>
              <a:rPr lang="en-US"/>
              <a:t>Su poesía es sencilla pero profunda, con un subtexto filosófico y trascendente.</a:t>
            </a:r>
          </a:p>
          <a:p>
            <a:pPr>
              <a:spcBef>
                <a:spcPct val="50000"/>
              </a:spcBef>
            </a:pPr>
            <a:r>
              <a:rPr lang="en-US">
                <a:cs typeface="Times New Roman" pitchFamily="124" charset="0"/>
              </a:rPr>
              <a:t>Convierte sus imágenes corrientes – el camino, la arboleda, el r</a:t>
            </a:r>
            <a:r>
              <a:rPr lang="en-US" altLang="ja-JP">
                <a:ea typeface="ＭＳ Ｐゴシック" charset="-128"/>
                <a:cs typeface="Times New Roman" pitchFamily="124" charset="0"/>
              </a:rPr>
              <a:t>ío</a:t>
            </a:r>
            <a:r>
              <a:rPr lang="en-US">
                <a:cs typeface="Times New Roman" pitchFamily="124" charset="0"/>
              </a:rPr>
              <a:t> - en símbolos universales y profundos.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                                                                                                          </a:t>
            </a:r>
            <a:r>
              <a:rPr lang="en-US">
                <a:cs typeface="Times New Roman" pitchFamily="124" charset="0"/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en-US"/>
              <a:t> </a:t>
            </a:r>
          </a:p>
        </p:txBody>
      </p:sp>
      <p:pic>
        <p:nvPicPr>
          <p:cNvPr id="2052" name="Picture 4" descr="The image “http://www.1st-art-gallery.com/artists/fernando_botero/Man%20Hombre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066800"/>
            <a:ext cx="1465263" cy="1752600"/>
          </a:xfrm>
          <a:prstGeom prst="rect">
            <a:avLst/>
          </a:prstGeom>
          <a:noFill/>
        </p:spPr>
      </p:pic>
      <p:pic>
        <p:nvPicPr>
          <p:cNvPr id="2053" name="Picture 5" descr="The image “http://www.bbc.co.uk/gloucestershire/focus/2004/02/taking_care/sad_kid2_150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048000"/>
            <a:ext cx="1600200" cy="1533525"/>
          </a:xfrm>
          <a:prstGeom prst="rect">
            <a:avLst/>
          </a:prstGeom>
          <a:noFill/>
        </p:spPr>
      </p:pic>
      <p:pic>
        <p:nvPicPr>
          <p:cNvPr id="2054" name="Picture 6" descr="The image “http://www.auburn.edu/academic/liberal_arts/foreign/russian/art/goncharova-peasants.jpg” cannot be displayed, because it contains errors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1066800"/>
            <a:ext cx="1524000" cy="852488"/>
          </a:xfrm>
          <a:prstGeom prst="rect">
            <a:avLst/>
          </a:prstGeom>
          <a:noFill/>
        </p:spPr>
      </p:pic>
      <p:pic>
        <p:nvPicPr>
          <p:cNvPr id="2055" name="Picture 7" descr="The image “http://www.iocc.com/~joshua/photo/2003/uk/3/350%20-%20Avebury%20Pet%20Cemetery.JPG” cannot be displayed, because it contains errors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1981200"/>
            <a:ext cx="1524000" cy="838200"/>
          </a:xfrm>
          <a:prstGeom prst="rect">
            <a:avLst/>
          </a:prstGeom>
          <a:noFill/>
        </p:spPr>
      </p:pic>
      <p:pic>
        <p:nvPicPr>
          <p:cNvPr id="2056" name="Picture 8" descr="The image “http://www.gov.on.ca/OMAFRA/english/crops/hort/sharka/sharkahostf2.jpg” cannot be displayed, because it contains errors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38800" y="3048000"/>
            <a:ext cx="1447800" cy="1550988"/>
          </a:xfrm>
          <a:prstGeom prst="rect">
            <a:avLst/>
          </a:prstGeom>
          <a:noFill/>
        </p:spPr>
      </p:pic>
      <p:pic>
        <p:nvPicPr>
          <p:cNvPr id="2057" name="Picture 9" descr="The image “http://latis.ex.ac.uk/cfarchive/footprints.jpg” cannot be displayed, because it contains errors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638800" y="4876800"/>
            <a:ext cx="1524000" cy="1524000"/>
          </a:xfrm>
          <a:prstGeom prst="rect">
            <a:avLst/>
          </a:prstGeom>
          <a:noFill/>
        </p:spPr>
      </p:pic>
      <p:pic>
        <p:nvPicPr>
          <p:cNvPr id="2058" name="Picture 10" descr="The image “http://robinandmark.us/gallery/Alaska_cruise/hires/wake.jpg” cannot be displayed, because it contains errors.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9000" y="4876800"/>
            <a:ext cx="1676400" cy="1524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81000" y="304800"/>
            <a:ext cx="82296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Antonio Machado, </a:t>
            </a:r>
            <a:r>
              <a:rPr lang="en-US" sz="2800" b="1">
                <a:cs typeface="Times New Roman" pitchFamily="124" charset="0"/>
              </a:rPr>
              <a:t>“He andado muchos caminos” de Soledades II (1903)</a:t>
            </a:r>
          </a:p>
          <a:p>
            <a:pPr algn="ctr"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04800" y="1524000"/>
            <a:ext cx="81534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cs typeface="Times New Roman" pitchFamily="124" charset="0"/>
              </a:rPr>
              <a:t>Antes de leer:</a:t>
            </a:r>
            <a:endParaRPr lang="en-US" sz="2800" b="1">
              <a:cs typeface="Times New Roman" pitchFamily="124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cs typeface="Times New Roman" pitchFamily="124" charset="0"/>
              </a:rPr>
              <a:t>1. ¿Crees que la gente sencilla y sin educación son mejores personas que los más sofisticados y educados?  Explica.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cs typeface="Times New Roman" pitchFamily="124" charset="0"/>
              </a:rPr>
              <a:t>2. ¿Crees que la gente sencilla sabe gozar más de la vida que la gente más sofisticada y rica?  Explica.</a:t>
            </a:r>
          </a:p>
          <a:p>
            <a:pPr>
              <a:spcBef>
                <a:spcPct val="50000"/>
              </a:spcBef>
            </a:pPr>
            <a:endParaRPr lang="en-US" sz="2800" b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81000" y="3048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Antonio Machado, </a:t>
            </a:r>
            <a:r>
              <a:rPr lang="en-US" sz="2800" b="1">
                <a:cs typeface="Times New Roman" pitchFamily="124" charset="0"/>
              </a:rPr>
              <a:t>“He andado muchos caminos”</a:t>
            </a:r>
            <a:endParaRPr lang="en-US"/>
          </a:p>
        </p:txBody>
      </p:sp>
      <p:pic>
        <p:nvPicPr>
          <p:cNvPr id="4101" name="Picture 5" descr="The image “http://www.1st-art-gallery.com/artists/fernando_botero/Man%20Hombre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2971800"/>
            <a:ext cx="1676400" cy="1447800"/>
          </a:xfrm>
          <a:prstGeom prst="rect">
            <a:avLst/>
          </a:prstGeom>
          <a:noFill/>
        </p:spPr>
      </p:pic>
      <p:pic>
        <p:nvPicPr>
          <p:cNvPr id="4102" name="Picture 6" descr="The image “http://www.auburn.edu/academic/liberal_arts/foreign/russian/art/goncharova-peasants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4648200"/>
            <a:ext cx="1752600" cy="852488"/>
          </a:xfrm>
          <a:prstGeom prst="rect">
            <a:avLst/>
          </a:prstGeom>
          <a:noFill/>
        </p:spPr>
      </p:pic>
      <p:pic>
        <p:nvPicPr>
          <p:cNvPr id="4103" name="Picture 7" descr="The image “http://www.iocc.com/~joshua/photo/2003/uk/3/350%20-%20Avebury%20Pet%20Cemetery.JPG” cannot be displayed, because it contains errors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5638800"/>
            <a:ext cx="1752600" cy="762000"/>
          </a:xfrm>
          <a:prstGeom prst="rect">
            <a:avLst/>
          </a:prstGeom>
          <a:noFill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81000" y="762000"/>
            <a:ext cx="6553200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1. El poema comienza con un fuerte yo poético: “(Yo) he andado / he abierto / he navegado / (he) atracado.”  ¿Crees que el que habla es Machado?  ¿El punto de vista es subjetivo u objetivo?  Explica.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2. En la primera estrofa, el poeta habla de andar por la tierra y el mar.  ¿Por medio de qué palabras sabemos que esto es cierto?  ¿Por qué crees que emplea Machado esta dicotomía de tierra/mar?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3. El poeta describe dos grupos de personas a quienes se ha encontrado por los caminos que ha andado.  El primer grupo se describe en las estrofas 2 a 4 y el segundo grupo en las estrofas 5 a 8.  ¿Con qué signos describe a cada grupo?</a:t>
            </a:r>
          </a:p>
          <a:p>
            <a:pPr>
              <a:spcBef>
                <a:spcPct val="50000"/>
              </a:spcBef>
            </a:pPr>
            <a:endParaRPr lang="en-US" b="1">
              <a:cs typeface="Times New Roman" pitchFamily="124" charset="0"/>
            </a:endParaRPr>
          </a:p>
        </p:txBody>
      </p:sp>
      <p:pic>
        <p:nvPicPr>
          <p:cNvPr id="4105" name="Picture 9" descr="The image “http://latis.ex.ac.uk/cfarchive/footprints.jpg” cannot be displayed, because it contains errors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1219200"/>
            <a:ext cx="1676400" cy="151447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5486400" cy="666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24" charset="0"/>
              </a:rPr>
              <a:t>4</a:t>
            </a:r>
            <a:r>
              <a:rPr lang="en-US" b="1">
                <a:cs typeface="Times New Roman" pitchFamily="124" charset="0"/>
              </a:rPr>
              <a:t>. Aunque no los menciona directamente, ¿quiénes podrían ser los del primer grupo?</a:t>
            </a:r>
          </a:p>
          <a:p>
            <a:pPr>
              <a:spcBef>
                <a:spcPct val="50000"/>
              </a:spcBef>
            </a:pPr>
            <a:r>
              <a:rPr lang="en-US" b="1"/>
              <a:t>Los del segundo grupo son más identificables: ¿quiénes son?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5. ¿Qué razones se podrían dar para explicar la antipatía del poeta hacia el primer grupo y su admiración por el segundo?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6. ¿Cómo calificarías el mensaje de la última estrofa, en que los labradores se mueren y “descansan bajo la tierra”?  ¿Crees que representa una vision escéptica o pesimista de la vida, o lo opuesto?  Explica.</a:t>
            </a:r>
          </a:p>
          <a:p>
            <a:pPr>
              <a:spcBef>
                <a:spcPct val="50000"/>
              </a:spcBef>
            </a:pPr>
            <a:endParaRPr lang="en-US" b="1"/>
          </a:p>
        </p:txBody>
      </p:sp>
      <p:pic>
        <p:nvPicPr>
          <p:cNvPr id="14339" name="Picture 3" descr="The image “http://www.1st-art-gallery.com/artists/fernando_botero/Man%20Hombre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04800"/>
            <a:ext cx="2971800" cy="3124200"/>
          </a:xfrm>
          <a:prstGeom prst="rect">
            <a:avLst/>
          </a:prstGeom>
          <a:noFill/>
        </p:spPr>
      </p:pic>
      <p:pic>
        <p:nvPicPr>
          <p:cNvPr id="14340" name="Picture 4" descr="The image “http://www.auburn.edu/academic/liberal_arts/foreign/russian/art/goncharova-peasants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3657600"/>
            <a:ext cx="2819400" cy="1296988"/>
          </a:xfrm>
          <a:prstGeom prst="rect">
            <a:avLst/>
          </a:prstGeom>
          <a:noFill/>
        </p:spPr>
      </p:pic>
      <p:pic>
        <p:nvPicPr>
          <p:cNvPr id="14342" name="Picture 6" descr="The image “http://www.iocc.com/~joshua/photo/2003/uk/3/350%20-%20Avebury%20Pet%20Cemetery.JPG” cannot be displayed, because it contains errors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5029200"/>
            <a:ext cx="2819400" cy="122555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14400" y="304800"/>
            <a:ext cx="7467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“Soledades II” de Antonio Machado, Espa</a:t>
            </a:r>
            <a:r>
              <a:rPr lang="en-US" sz="2800" b="1">
                <a:cs typeface="Times New Roman" pitchFamily="124" charset="0"/>
              </a:rPr>
              <a:t>ña, 1903, “He andado muchos caminos”</a:t>
            </a:r>
            <a:endParaRPr lang="en-US" sz="2800" b="1"/>
          </a:p>
        </p:txBody>
      </p:sp>
      <p:pic>
        <p:nvPicPr>
          <p:cNvPr id="3075" name="Picture 3" descr="The image “http://www.1st-art-gallery.com/artists/fernando_botero/Man%20Hombre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667000"/>
            <a:ext cx="3657600" cy="3962400"/>
          </a:xfrm>
          <a:prstGeom prst="rect">
            <a:avLst/>
          </a:prstGeom>
          <a:noFill/>
        </p:spPr>
      </p:pic>
      <p:pic>
        <p:nvPicPr>
          <p:cNvPr id="3076" name="Picture 4" descr="The image “http://www.auburn.edu/academic/liberal_arts/foreign/russian/art/goncharova-peasants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2743200"/>
            <a:ext cx="4114800" cy="1905000"/>
          </a:xfrm>
          <a:prstGeom prst="rect">
            <a:avLst/>
          </a:prstGeom>
          <a:noFill/>
        </p:spPr>
      </p:pic>
      <p:pic>
        <p:nvPicPr>
          <p:cNvPr id="3077" name="Picture 5" descr="The image “http://www.iocc.com/~joshua/photo/2003/uk/3/350%20-%20Avebury%20Pet%20Cemetery.JPG” cannot be displayed, because it contains errors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4724400"/>
            <a:ext cx="4114800" cy="1677988"/>
          </a:xfrm>
          <a:prstGeom prst="rect">
            <a:avLst/>
          </a:prstGeom>
          <a:noFill/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09600" y="1295400"/>
            <a:ext cx="79248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/>
              <a:t>Temas: a) </a:t>
            </a:r>
            <a:r>
              <a:rPr lang="en-US" sz="2800" b="1" i="1" u="sng"/>
              <a:t>carpe diem</a:t>
            </a:r>
            <a:r>
              <a:rPr lang="en-US" sz="2800" b="1" i="1"/>
              <a:t> y </a:t>
            </a:r>
            <a:r>
              <a:rPr lang="en-US" sz="2800" b="1" i="1" u="sng"/>
              <a:t>memento mori</a:t>
            </a:r>
            <a:r>
              <a:rPr lang="en-US" sz="2800" b="1" i="1"/>
              <a:t> – el tiempo y sus mudanzas, b) la fe y la razón, la justicia divina y la vida, c) lecciones de la vida y repudio del error</a:t>
            </a:r>
          </a:p>
          <a:p>
            <a:pPr>
              <a:spcBef>
                <a:spcPct val="50000"/>
              </a:spcBef>
            </a:pPr>
            <a:endParaRPr lang="en-US" sz="2800" b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Antonio Machado, </a:t>
            </a:r>
            <a:r>
              <a:rPr lang="en-US" sz="2800" b="1">
                <a:cs typeface="Times New Roman" pitchFamily="124" charset="0"/>
              </a:rPr>
              <a:t>(1875-1939)</a:t>
            </a:r>
            <a:r>
              <a:rPr lang="en-US" sz="2800">
                <a:cs typeface="Times New Roman" pitchFamily="124" charset="0"/>
              </a:rPr>
              <a:t> </a:t>
            </a:r>
            <a:r>
              <a:rPr lang="en-US" sz="2800" b="1"/>
              <a:t>poeta espa</a:t>
            </a:r>
            <a:r>
              <a:rPr lang="en-US" sz="2800" b="1">
                <a:cs typeface="Times New Roman" pitchFamily="124" charset="0"/>
              </a:rPr>
              <a:t>ñ</a:t>
            </a:r>
            <a:r>
              <a:rPr lang="en-US" sz="2800" b="1"/>
              <a:t>ol</a:t>
            </a:r>
            <a:endParaRPr lang="en-US" sz="2800" b="1">
              <a:cs typeface="Times New Roman" pitchFamily="124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914400"/>
            <a:ext cx="5943600" cy="731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b="1">
                <a:cs typeface="Times New Roman" pitchFamily="124" charset="0"/>
              </a:rPr>
              <a:t>Como Miguel de Unamuno,  Antonio Machado fue miembro del “la generación del ’98 (1898).”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b="1">
                <a:cs typeface="Times New Roman" pitchFamily="124" charset="0"/>
              </a:rPr>
              <a:t>Su colecci</a:t>
            </a:r>
            <a:r>
              <a:rPr lang="en-US" b="1">
                <a:solidFill>
                  <a:schemeClr val="tx2"/>
                </a:solidFill>
                <a:cs typeface="Times New Roman" pitchFamily="124" charset="0"/>
              </a:rPr>
              <a:t>ón de poemas </a:t>
            </a:r>
            <a:r>
              <a:rPr lang="en-US" b="1">
                <a:cs typeface="Times New Roman" pitchFamily="124" charset="0"/>
              </a:rPr>
              <a:t>incluye:</a:t>
            </a:r>
            <a:r>
              <a:rPr lang="en-US" sz="2800" b="1">
                <a:cs typeface="Times New Roman" pitchFamily="124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cs typeface="Times New Roman" pitchFamily="124" charset="0"/>
              </a:rPr>
              <a:t>“He andado muchos caminos”,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cs typeface="Times New Roman" pitchFamily="124" charset="0"/>
              </a:rPr>
              <a:t>“La primavera besaba” 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cs typeface="Times New Roman" pitchFamily="124" charset="0"/>
              </a:rPr>
              <a:t>“Proverbios y Cantares XXIX  (29)”   </a:t>
            </a:r>
          </a:p>
          <a:p>
            <a:pPr>
              <a:spcBef>
                <a:spcPct val="50000"/>
              </a:spcBef>
            </a:pPr>
            <a:r>
              <a:rPr lang="en-US"/>
              <a:t>Su poesía es sencilla pero profunda, con un subtexto filosófico y trascendente.</a:t>
            </a:r>
          </a:p>
          <a:p>
            <a:pPr>
              <a:spcBef>
                <a:spcPct val="50000"/>
              </a:spcBef>
            </a:pPr>
            <a:r>
              <a:rPr lang="en-US">
                <a:cs typeface="Times New Roman" pitchFamily="124" charset="0"/>
              </a:rPr>
              <a:t>Convierte sus imágenes corrientes – el camino, la arboleda, el r</a:t>
            </a:r>
            <a:r>
              <a:rPr lang="en-US" altLang="ja-JP">
                <a:ea typeface="ＭＳ Ｐゴシック" charset="-128"/>
                <a:cs typeface="Times New Roman" pitchFamily="124" charset="0"/>
              </a:rPr>
              <a:t>ío</a:t>
            </a:r>
            <a:r>
              <a:rPr lang="en-US">
                <a:cs typeface="Times New Roman" pitchFamily="124" charset="0"/>
              </a:rPr>
              <a:t> - en símbolos universales y profundos.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Times New Roman" pitchFamily="124" charset="0"/>
              </a:rPr>
              <a:t>                                                                                                          </a:t>
            </a:r>
            <a:r>
              <a:rPr lang="en-US">
                <a:cs typeface="Times New Roman" pitchFamily="124" charset="0"/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en-US"/>
              <a:t> </a:t>
            </a:r>
          </a:p>
        </p:txBody>
      </p:sp>
      <p:pic>
        <p:nvPicPr>
          <p:cNvPr id="35844" name="Picture 4" descr="The image “http://www.1st-art-gallery.com/artists/fernando_botero/Man%20Hombre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066800"/>
            <a:ext cx="1465263" cy="1752600"/>
          </a:xfrm>
          <a:prstGeom prst="rect">
            <a:avLst/>
          </a:prstGeom>
          <a:noFill/>
        </p:spPr>
      </p:pic>
      <p:pic>
        <p:nvPicPr>
          <p:cNvPr id="35845" name="Picture 5" descr="The image “http://www.bbc.co.uk/gloucestershire/focus/2004/02/taking_care/sad_kid2_150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048000"/>
            <a:ext cx="1600200" cy="1533525"/>
          </a:xfrm>
          <a:prstGeom prst="rect">
            <a:avLst/>
          </a:prstGeom>
          <a:noFill/>
        </p:spPr>
      </p:pic>
      <p:pic>
        <p:nvPicPr>
          <p:cNvPr id="35846" name="Picture 6" descr="The image “http://www.auburn.edu/academic/liberal_arts/foreign/russian/art/goncharova-peasants.jpg” cannot be displayed, because it contains errors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1066800"/>
            <a:ext cx="1524000" cy="852488"/>
          </a:xfrm>
          <a:prstGeom prst="rect">
            <a:avLst/>
          </a:prstGeom>
          <a:noFill/>
        </p:spPr>
      </p:pic>
      <p:pic>
        <p:nvPicPr>
          <p:cNvPr id="35847" name="Picture 7" descr="The image “http://www.iocc.com/~joshua/photo/2003/uk/3/350%20-%20Avebury%20Pet%20Cemetery.JPG” cannot be displayed, because it contains errors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1981200"/>
            <a:ext cx="1524000" cy="838200"/>
          </a:xfrm>
          <a:prstGeom prst="rect">
            <a:avLst/>
          </a:prstGeom>
          <a:noFill/>
        </p:spPr>
      </p:pic>
      <p:pic>
        <p:nvPicPr>
          <p:cNvPr id="35848" name="Picture 8" descr="The image “http://www.gov.on.ca/OMAFRA/english/crops/hort/sharka/sharkahostf2.jpg” cannot be displayed, because it contains errors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38800" y="3048000"/>
            <a:ext cx="1447800" cy="1550988"/>
          </a:xfrm>
          <a:prstGeom prst="rect">
            <a:avLst/>
          </a:prstGeom>
          <a:noFill/>
        </p:spPr>
      </p:pic>
      <p:pic>
        <p:nvPicPr>
          <p:cNvPr id="35849" name="Picture 9" descr="The image “http://latis.ex.ac.uk/cfarchive/footprints.jpg” cannot be displayed, because it contains errors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638800" y="4876800"/>
            <a:ext cx="1524000" cy="1524000"/>
          </a:xfrm>
          <a:prstGeom prst="rect">
            <a:avLst/>
          </a:prstGeom>
          <a:noFill/>
        </p:spPr>
      </p:pic>
      <p:pic>
        <p:nvPicPr>
          <p:cNvPr id="35850" name="Picture 10" descr="The image “http://robinandmark.us/gallery/Alaska_cruise/hires/wake.jpg” cannot be displayed, because it contains errors.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9000" y="4876800"/>
            <a:ext cx="1676400" cy="1524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Conexión temática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sz="3200" dirty="0" smtClean="0"/>
              <a:t>Temas principales</a:t>
            </a:r>
          </a:p>
          <a:p>
            <a:r>
              <a:rPr lang="es-ES" dirty="0" smtClean="0"/>
              <a:t>El tiempo y espacio</a:t>
            </a:r>
          </a:p>
          <a:p>
            <a:r>
              <a:rPr lang="es-ES" dirty="0" smtClean="0"/>
              <a:t>La dualidad del ser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2400" dirty="0" smtClean="0"/>
              <a:t>El individuo y su entorno</a:t>
            </a:r>
          </a:p>
          <a:p>
            <a:r>
              <a:rPr lang="es-ES" sz="2400" dirty="0" smtClean="0"/>
              <a:t>La trayectoria y la transformación</a:t>
            </a:r>
          </a:p>
          <a:p>
            <a:r>
              <a:rPr lang="es-ES" sz="2400" dirty="0" smtClean="0"/>
              <a:t>La naturaleza y el ambiente</a:t>
            </a:r>
          </a:p>
          <a:p>
            <a:r>
              <a:rPr lang="es-ES" sz="2400" dirty="0" smtClean="0"/>
              <a:t>La relación entre el tiempo y espacio</a:t>
            </a:r>
          </a:p>
          <a:p>
            <a:r>
              <a:rPr lang="es-ES" sz="2400" dirty="0" smtClean="0"/>
              <a:t>La construcción de la realidad y introspección </a:t>
            </a:r>
            <a:endParaRPr lang="es-ES" sz="2400" dirty="0"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597</Words>
  <Application>Microsoft Office PowerPoint</Application>
  <PresentationFormat>On-screen Show (4:3)</PresentationFormat>
  <Paragraphs>49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Conexión temática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Ward</dc:creator>
  <cp:lastModifiedBy>Orlando A Centeno</cp:lastModifiedBy>
  <cp:revision>55</cp:revision>
  <dcterms:created xsi:type="dcterms:W3CDTF">2006-02-20T18:26:28Z</dcterms:created>
  <dcterms:modified xsi:type="dcterms:W3CDTF">2013-05-06T22:34:48Z</dcterms:modified>
</cp:coreProperties>
</file>