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11" autoAdjust="0"/>
    <p:restoredTop sz="90929"/>
  </p:normalViewPr>
  <p:slideViewPr>
    <p:cSldViewPr>
      <p:cViewPr varScale="1">
        <p:scale>
          <a:sx n="66" d="100"/>
          <a:sy n="66" d="100"/>
        </p:scale>
        <p:origin x="-16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s-MX"/>
          </a:p>
        </p:txBody>
      </p:sp>
      <p:pic>
        <p:nvPicPr>
          <p:cNvPr id="5" name="Picture 1027" descr="minispi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028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s-MX"/>
          </a:p>
        </p:txBody>
      </p:sp>
      <p:pic>
        <p:nvPicPr>
          <p:cNvPr id="7" name="Picture 1029" descr="minispir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7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1E6A3-6F04-422F-8B43-552DBFED9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EDBA5-1A74-48C6-AFD8-B2DE60DAA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546FB-142E-4CE9-8D0A-DDC03DEEA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FFAB1-5151-4753-B325-B9C40EE05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DDC8F-2E2B-42F1-8F7C-B7A15F0B5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5D510-9EBB-49E3-AAB8-2BA3F80A2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43A15-9E6B-4991-9194-FA394CA19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F9C25-6445-46F4-BCB1-C927B6B5C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49FC0-6489-41A1-B3FF-EABBB3AB4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925E3-32E4-4519-BFF3-15D0AB383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08E78-3F9C-461E-A790-43578DEBD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28" name="Picture 4" descr="minispir"/>
          <p:cNvPicPr>
            <a:picLocks noChangeAspect="1" noChangeArrowheads="1"/>
          </p:cNvPicPr>
          <p:nvPr/>
        </p:nvPicPr>
        <p:blipFill>
          <a:blip r:embed="rId13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minispir"/>
          <p:cNvPicPr>
            <a:picLocks noChangeAspect="1" noChangeArrowheads="1"/>
          </p:cNvPicPr>
          <p:nvPr/>
        </p:nvPicPr>
        <p:blipFill>
          <a:blip r:embed="rId1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A8D6113-813E-488B-B790-170F580D30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com/imgres?imgurl=http://users.adelphia.net/~fvila/images/bazan.jpg&amp;imgrefurl=http://users.adelphia.net/~fvila/Spain/short_stories.htm&amp;h=376&amp;w=354&amp;sz=25&amp;hl=en&amp;start=5&amp;usg=__FmL59ovAwyQqiaEZusoVkv_Pvoo=&amp;tbnid=YHankpT3rbT_pM:&amp;tbnh=122&amp;tbnw=115&amp;prev=/images%3Fq%3DEmilia%2BPardo%2BBazan%26gbv%3D2%26hl%3Den%26safe%3Dactive%26sa%3D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143000"/>
            <a:ext cx="7721600" cy="1143000"/>
          </a:xfrm>
        </p:spPr>
        <p:txBody>
          <a:bodyPr/>
          <a:lstStyle/>
          <a:p>
            <a:pPr eaLnBrk="1" hangingPunct="1"/>
            <a:r>
              <a:rPr lang="en-US" sz="3200" b="1" smtClean="0"/>
              <a:t>Emilia Pardo Bazán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724400"/>
            <a:ext cx="6400800" cy="685800"/>
          </a:xfrm>
        </p:spPr>
        <p:txBody>
          <a:bodyPr/>
          <a:lstStyle/>
          <a:p>
            <a:pPr eaLnBrk="1" hangingPunct="1"/>
            <a:r>
              <a:rPr lang="en-US" smtClean="0"/>
              <a:t>1852-1921</a:t>
            </a:r>
          </a:p>
        </p:txBody>
      </p:sp>
      <p:pic>
        <p:nvPicPr>
          <p:cNvPr id="3076" name="Picture 7" descr="baza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4384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smtClean="0"/>
              <a:t>Preguntas Personales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s-MX" sz="2800" smtClean="0"/>
              <a:t>¿Conoces a alguien que haya inmigrado a este país?  ¿Por qué motivos lo ha hecho?  ¿Qué dificultades ha sufrido?  ¿Ha tenido que dejar a seres queridos?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s-MX" sz="2800" smtClean="0"/>
              <a:t>¿Dejarías a tu madre o a tu padre para irte a otro estado o país?  Explica.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s-MX" sz="2800" smtClean="0"/>
              <a:t>¿Conoces a alguien que haya sufrido el abuso físico de sus padres?  ¿Crees que los padres tienen derecho de pegarles a los hijos?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smtClean="0"/>
              <a:t>Códigos para la Comprensión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MX" sz="2400" b="1" smtClean="0"/>
              <a:t>“Las medias rojas”</a:t>
            </a:r>
          </a:p>
          <a:p>
            <a:pPr eaLnBrk="1" hangingPunct="1">
              <a:lnSpc>
                <a:spcPct val="80000"/>
              </a:lnSpc>
            </a:pPr>
            <a:r>
              <a:rPr lang="es-MX" sz="2000" smtClean="0"/>
              <a:t>Código geográfico: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s-MX" sz="2000" smtClean="0"/>
              <a:t>España – Galicia -&gt;peregrinaciones a Santiago de Compostela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000" smtClean="0"/>
          </a:p>
        </p:txBody>
      </p:sp>
      <p:pic>
        <p:nvPicPr>
          <p:cNvPr id="5124" name="Picture 11" descr="r?t=a&amp;d=us&amp;s=a&amp;c=p&amp;ti=1&amp;ai=30751&amp;l=dir&amp;o=0&amp;sv=0a30051e&amp;ip=cc660418&amp;u=http%3A%2F%2Fww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895600"/>
            <a:ext cx="5143500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762000"/>
            <a:ext cx="7721600" cy="1600200"/>
          </a:xfrm>
        </p:spPr>
        <p:txBody>
          <a:bodyPr/>
          <a:lstStyle/>
          <a:p>
            <a:pPr eaLnBrk="1" hangingPunct="1"/>
            <a:r>
              <a:rPr lang="es-MX" b="1" smtClean="0"/>
              <a:t>Códigos para la Comprensión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133600"/>
            <a:ext cx="6400800" cy="4419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s-MX" smtClean="0"/>
              <a:t>Código lingüístico:</a:t>
            </a:r>
            <a:r>
              <a:rPr lang="es-MX" sz="2800" smtClean="0"/>
              <a:t> </a:t>
            </a:r>
          </a:p>
          <a:p>
            <a:pPr algn="l" eaLnBrk="1" hangingPunct="1">
              <a:lnSpc>
                <a:spcPct val="80000"/>
              </a:lnSpc>
            </a:pPr>
            <a:endParaRPr lang="es-MX" sz="2800" smtClean="0"/>
          </a:p>
          <a:p>
            <a:pPr algn="l" eaLnBrk="1" hangingPunct="1">
              <a:lnSpc>
                <a:spcPct val="80000"/>
              </a:lnSpc>
            </a:pPr>
            <a:r>
              <a:rPr lang="es-MX" sz="2800" smtClean="0"/>
              <a:t>Gallego – dialecto del portugués, el idioma más apropiado para la expresión poética en la época medieval.</a:t>
            </a:r>
          </a:p>
          <a:p>
            <a:pPr algn="l" eaLnBrk="1" hangingPunct="1">
              <a:lnSpc>
                <a:spcPct val="80000"/>
              </a:lnSpc>
            </a:pPr>
            <a:endParaRPr lang="es-MX" sz="2800" smtClean="0"/>
          </a:p>
          <a:p>
            <a:pPr algn="l" eaLnBrk="1" hangingPunct="1">
              <a:lnSpc>
                <a:spcPct val="80000"/>
              </a:lnSpc>
            </a:pPr>
            <a:r>
              <a:rPr lang="es-MX" sz="2800" smtClean="0"/>
              <a:t>Tío - padre de Ildara = en gallego algo semejante al don del castellano</a:t>
            </a:r>
          </a:p>
          <a:p>
            <a:pPr algn="l" eaLnBrk="1" hangingPunct="1">
              <a:lnSpc>
                <a:spcPct val="80000"/>
              </a:lnSpc>
            </a:pPr>
            <a:endParaRPr lang="es-MX" sz="2800" smtClean="0"/>
          </a:p>
          <a:p>
            <a:pPr algn="l" eaLnBrk="1" hangingPunct="1">
              <a:lnSpc>
                <a:spcPct val="80000"/>
              </a:lnSpc>
            </a:pPr>
            <a:r>
              <a:rPr lang="es-MX" sz="2800" smtClean="0"/>
              <a:t>El uso del gallego ayuda ambientar la narración.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smtClean="0"/>
              <a:t>Códigos para la Comprensión</a:t>
            </a:r>
            <a:endParaRPr lang="en-US" b="1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s-MX" b="1" smtClean="0"/>
              <a:t>Código histórico-social:</a:t>
            </a:r>
          </a:p>
          <a:p>
            <a:pPr marL="609600" indent="-609600" eaLnBrk="1" hangingPunct="1">
              <a:buFontTx/>
              <a:buNone/>
            </a:pPr>
            <a:r>
              <a:rPr lang="es-MX" sz="2800" smtClean="0"/>
              <a:t>El problema agrario -&gt; mucha tierra en posesión de la Iglesia o en «bienes de señorío».  Los campesinos no eran los dueños, eran inquilinos de la tierra.</a:t>
            </a:r>
          </a:p>
          <a:p>
            <a:pPr marL="609600" indent="-609600" eaLnBrk="1" hangingPunct="1">
              <a:buFontTx/>
              <a:buNone/>
            </a:pPr>
            <a:r>
              <a:rPr lang="es-MX" sz="2800" smtClean="0"/>
              <a:t>Emigraron a – Cuba, Argentina o México</a:t>
            </a:r>
          </a:p>
          <a:p>
            <a:pPr marL="609600" indent="-609600" eaLnBrk="1" hangingPunct="1">
              <a:buFontTx/>
              <a:buNone/>
            </a:pPr>
            <a:endParaRPr lang="es-MX" smtClean="0"/>
          </a:p>
          <a:p>
            <a:pPr marL="609600" indent="-609600" eaLnBrk="1" hangingPunct="1">
              <a:buFontTx/>
              <a:buNone/>
            </a:pPr>
            <a:endParaRPr lang="es-MX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b="1" smtClean="0"/>
              <a:t>Códigos para la Comprensión</a:t>
            </a:r>
            <a:endParaRPr lang="en-US" b="1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s-MX" b="1" smtClean="0"/>
              <a:t>Código cultural:</a:t>
            </a:r>
          </a:p>
          <a:p>
            <a:pPr eaLnBrk="1" hangingPunct="1">
              <a:buFontTx/>
              <a:buNone/>
            </a:pPr>
            <a:r>
              <a:rPr lang="es-MX" sz="2800" smtClean="0"/>
              <a:t>Los hijos tienen la obligación de cuidar a los padres.</a:t>
            </a:r>
          </a:p>
          <a:p>
            <a:pPr eaLnBrk="1" hangingPunct="1">
              <a:buFontTx/>
              <a:buNone/>
            </a:pPr>
            <a:r>
              <a:rPr lang="es-MX" sz="2800" smtClean="0"/>
              <a:t>Tío Clodio es viejo y viudo.</a:t>
            </a:r>
          </a:p>
          <a:p>
            <a:pPr eaLnBrk="1" hangingPunct="1">
              <a:buFontTx/>
              <a:buNone/>
            </a:pPr>
            <a:r>
              <a:rPr lang="es-MX" sz="2800" smtClean="0"/>
              <a:t>Ildara es hija única.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Temas importantes 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Conexión temática</a:t>
            </a:r>
          </a:p>
          <a:p>
            <a:r>
              <a:rPr lang="es-ES" sz="2400" dirty="0" smtClean="0"/>
              <a:t>La construcción del genero</a:t>
            </a:r>
          </a:p>
          <a:p>
            <a:r>
              <a:rPr lang="es-ES" sz="2400" dirty="0" smtClean="0"/>
              <a:t>Las relaciones interpersonales</a:t>
            </a:r>
          </a:p>
          <a:p>
            <a:r>
              <a:rPr lang="es-ES" sz="2400" dirty="0" smtClean="0"/>
              <a:t>La sociedad en contacto</a:t>
            </a:r>
            <a:endParaRPr lang="es-E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Conexión con subtema</a:t>
            </a:r>
          </a:p>
          <a:p>
            <a:r>
              <a:rPr lang="es-ES" sz="1600" dirty="0" smtClean="0"/>
              <a:t>El machismo</a:t>
            </a:r>
          </a:p>
          <a:p>
            <a:r>
              <a:rPr lang="es-ES" sz="1600" dirty="0" smtClean="0"/>
              <a:t>El sistema patriarcal</a:t>
            </a:r>
          </a:p>
          <a:p>
            <a:r>
              <a:rPr lang="es-ES" sz="1600" dirty="0" smtClean="0"/>
              <a:t>La tradición y la ruptura</a:t>
            </a:r>
          </a:p>
          <a:p>
            <a:r>
              <a:rPr lang="es-ES" sz="1600" dirty="0" smtClean="0"/>
              <a:t>Las relaciones  familiares</a:t>
            </a:r>
          </a:p>
          <a:p>
            <a:r>
              <a:rPr lang="es-ES" sz="1600" dirty="0" smtClean="0"/>
              <a:t>La asimilación y la marginación</a:t>
            </a:r>
          </a:p>
          <a:p>
            <a:r>
              <a:rPr lang="es-ES" sz="1600" dirty="0" smtClean="0"/>
              <a:t>La diversidad</a:t>
            </a:r>
          </a:p>
          <a:p>
            <a:r>
              <a:rPr lang="es-ES" sz="1600" dirty="0" smtClean="0"/>
              <a:t>Las </a:t>
            </a:r>
            <a:r>
              <a:rPr lang="es-ES" sz="1600" smtClean="0"/>
              <a:t>divisiones socioeconómicas</a:t>
            </a:r>
            <a:endParaRPr lang="es-ES" sz="1600" dirty="0" smtClean="0"/>
          </a:p>
          <a:p>
            <a:r>
              <a:rPr lang="es-ES" sz="1600" dirty="0" smtClean="0"/>
              <a:t>El nacionalismo y el regionalismo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325</TotalTime>
  <Words>278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Times New Roman</vt:lpstr>
      <vt:lpstr>Arial</vt:lpstr>
      <vt:lpstr>Calibri</vt:lpstr>
      <vt:lpstr>Wingdings</vt:lpstr>
      <vt:lpstr>Notebook</vt:lpstr>
      <vt:lpstr>Emilia Pardo Bazán</vt:lpstr>
      <vt:lpstr>Preguntas Personales</vt:lpstr>
      <vt:lpstr>Códigos para la Comprensión</vt:lpstr>
      <vt:lpstr>Códigos para la Comprensión</vt:lpstr>
      <vt:lpstr>Códigos para la Comprensión</vt:lpstr>
      <vt:lpstr>Códigos para la Comprensión</vt:lpstr>
      <vt:lpstr>Temas importantes </vt:lpstr>
    </vt:vector>
  </TitlesOfParts>
  <Company>WUSHD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 Juana Inés de la Cruz</dc:title>
  <dc:creator>LMejia</dc:creator>
  <cp:lastModifiedBy>Orlando</cp:lastModifiedBy>
  <cp:revision>19</cp:revision>
  <dcterms:created xsi:type="dcterms:W3CDTF">2007-01-09T20:57:49Z</dcterms:created>
  <dcterms:modified xsi:type="dcterms:W3CDTF">2013-05-08T18:23:40Z</dcterms:modified>
</cp:coreProperties>
</file>