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60" r:id="rId5"/>
    <p:sldId id="259" r:id="rId6"/>
    <p:sldId id="263" r:id="rId7"/>
    <p:sldId id="261" r:id="rId8"/>
    <p:sldId id="264" r:id="rId9"/>
    <p:sldId id="262" r:id="rId10"/>
    <p:sldId id="258" r:id="rId11"/>
    <p:sldId id="265" r:id="rId12"/>
  </p:sldIdLst>
  <p:sldSz cx="9144000" cy="6858000" type="screen4x3"/>
  <p:notesSz cx="6858000" cy="9312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23878E-C7EE-4683-8422-866395531FC3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6CDDBD-26D2-48C6-BC42-BBB9E2125D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2835A-7B55-45ED-AFEE-D2FACDFAB92A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E1B6-9F6A-4AC8-B64D-02A9E763E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7D43D-A0CE-4A9D-A6F8-DF2CFF6CAA03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C2D19-1D18-40D1-BF42-78466FED7A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F506F-7540-41A4-A6B9-8DB773EFC18F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131A5-7B4A-4945-9225-EFBAFC855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2B1E8-6E75-48DD-B6AD-9F6EF5DF8A56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437E5-4D3E-438A-8903-9EDEB7C2B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DAE05-2E69-44A5-96C3-6482ECD3E6E5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DB1DC-3585-45F7-B577-D08B9E153B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11150-411E-491D-81C9-37269B7C9747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4CF00-9EE3-4227-96ED-31A74924F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29527-9E62-4B93-88D0-8C5E80E909FA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DCC57D-DEFB-42DE-89DC-3E2EC3678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6260FD-8D71-4176-A951-93A8D805868B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6DA196-F02D-425E-AEB2-F08015B493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9E12F-0E1F-48DA-9809-7077802DCD0B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6B6A9-B2D4-4956-9C11-F0031A123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B02C2-73C6-4A17-A72D-C26AE0556E75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50D70-EFAD-42E5-BAC2-9205484A17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2DE0889-D357-478C-A259-E7B2790A48A7}" type="datetimeFigureOut">
              <a:rPr lang="en-US"/>
              <a:pPr>
                <a:defRPr/>
              </a:pPr>
              <a:t>10/21/2012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A8699BE-2A41-41B4-A47D-D8DE34D76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4114800" y="914400"/>
            <a:ext cx="5638800" cy="1828800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Progressive Response to Industrialization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5400" y="3886200"/>
            <a:ext cx="3733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TCI Activity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Mrs. </a:t>
            </a:r>
            <a:r>
              <a:rPr lang="en-US" dirty="0" err="1" smtClean="0"/>
              <a:t>Janiak</a:t>
            </a:r>
            <a:r>
              <a:rPr lang="en-US" dirty="0" smtClean="0"/>
              <a:t> 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943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533400"/>
            <a:ext cx="5410200" cy="399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066800" y="228600"/>
            <a:ext cx="701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Slide H: prominent leader of the NAACP, W.E.B. Du Bois</a:t>
            </a: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0" y="409575"/>
            <a:ext cx="3505200" cy="614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 i="1" dirty="0"/>
              <a:t>Many Progressives were unconcerned with the black struggle.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rgbClr val="008000"/>
                </a:solidFill>
              </a:rPr>
              <a:t>Southern Progressives worked to strengthen segregation laws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rgbClr val="008000"/>
                </a:solidFill>
              </a:rPr>
              <a:t>Northern Progressives just ignored segregation and discrimination</a:t>
            </a:r>
          </a:p>
          <a:p>
            <a:pPr>
              <a:buFontTx/>
              <a:buChar char="-"/>
            </a:pPr>
            <a:r>
              <a:rPr lang="en-US" sz="2400" b="1" dirty="0">
                <a:solidFill>
                  <a:srgbClr val="008000"/>
                </a:solidFill>
              </a:rPr>
              <a:t>National Association for the Advancement of Colored People (NAACP) was formed to help the struggle for equality.</a:t>
            </a: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3886200" y="4724400"/>
            <a:ext cx="5257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i="1" dirty="0" smtClean="0"/>
              <a:t>Originally </a:t>
            </a:r>
            <a:r>
              <a:rPr lang="en-US" sz="2000" i="1" dirty="0"/>
              <a:t>founded by whites, the most prominent leader was a historian, W.E.B. Du Bois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Procedure</a:t>
            </a:r>
          </a:p>
        </p:txBody>
      </p:sp>
      <p:sp>
        <p:nvSpPr>
          <p:cNvPr id="22531" name="Rectangle 3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8229600" cy="4525963"/>
          </a:xfrm>
        </p:spPr>
        <p:txBody>
          <a:bodyPr/>
          <a:lstStyle/>
          <a:p>
            <a:pPr marL="609600" indent="-609600" eaLnBrk="1" hangingPunct="1">
              <a:buFont typeface="Arial" charset="0"/>
              <a:buAutoNum type="arabicPeriod"/>
            </a:pPr>
            <a:r>
              <a:rPr lang="en-US" sz="2800" smtClean="0"/>
              <a:t>Sit in groups of four- everyone should see the screen well.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sz="2800" smtClean="0"/>
              <a:t>Appoint one group member as the presenter, this role will rotate each slide.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sz="2800" smtClean="0"/>
              <a:t>You will see a series of slides that illustrate the Progressive reform movement of the early 1900s.</a:t>
            </a:r>
          </a:p>
          <a:p>
            <a:pPr marL="609600" indent="-609600" eaLnBrk="1" hangingPunct="1">
              <a:buFont typeface="Arial" charset="0"/>
              <a:buAutoNum type="arabicPeriod"/>
            </a:pPr>
            <a:r>
              <a:rPr lang="en-US" sz="2800" smtClean="0"/>
              <a:t>After a slide is discussed, your group will answer the critical thinking question and the presenter will present the answer to the class.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u="sng" dirty="0" smtClean="0"/>
              <a:t>Directions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You have eight sources to examine.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For each source, examine the image and description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</a:t>
            </a:r>
            <a:r>
              <a:rPr lang="en-US" dirty="0" smtClean="0"/>
              <a:t>rite down the notes provided onto your worksheet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</a:t>
            </a:r>
            <a:r>
              <a:rPr lang="en-US" dirty="0" smtClean="0"/>
              <a:t>omplete the critical thinking question for that source.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Once finished with the primary source, return the paper to the front and pick up a new source.  Complete all eight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4876800" cy="635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5029200" y="0"/>
            <a:ext cx="4114800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Slide A: “Fighting Bob” La </a:t>
            </a:r>
            <a:r>
              <a:rPr lang="en-US" b="1" dirty="0" err="1">
                <a:latin typeface="Calibri" pitchFamily="34" charset="0"/>
              </a:rPr>
              <a:t>Follette</a:t>
            </a:r>
            <a:r>
              <a:rPr lang="en-US" dirty="0">
                <a:latin typeface="Calibri" pitchFamily="34" charset="0"/>
              </a:rPr>
              <a:t>, </a:t>
            </a:r>
            <a:r>
              <a:rPr lang="en-US" i="1" dirty="0">
                <a:latin typeface="Calibri" pitchFamily="34" charset="0"/>
              </a:rPr>
              <a:t>Progressive Governor of Wisconsin and later Republican Senator in early 1900s</a:t>
            </a:r>
          </a:p>
          <a:p>
            <a:r>
              <a:rPr lang="en-US" dirty="0" smtClean="0">
                <a:latin typeface="Calibri" pitchFamily="34" charset="0"/>
              </a:rPr>
              <a:t>- “</a:t>
            </a:r>
            <a:r>
              <a:rPr lang="en-US" dirty="0" err="1" smtClean="0">
                <a:latin typeface="Calibri" pitchFamily="34" charset="0"/>
              </a:rPr>
              <a:t>Battlin</a:t>
            </a:r>
            <a:r>
              <a:rPr lang="en-US" dirty="0" smtClean="0">
                <a:latin typeface="Calibri" pitchFamily="34" charset="0"/>
              </a:rPr>
              <a:t>’ Bob” fought to expand democracy, government efficiency and protect natural resources.</a:t>
            </a:r>
          </a:p>
          <a:p>
            <a:endParaRPr lang="en-US" dirty="0">
              <a:latin typeface="Calibri" pitchFamily="34" charset="0"/>
            </a:endParaRPr>
          </a:p>
          <a:p>
            <a:r>
              <a:rPr lang="en-US" sz="2000" b="1" u="sng" dirty="0">
                <a:solidFill>
                  <a:srgbClr val="008000"/>
                </a:solidFill>
                <a:latin typeface="Calibri" pitchFamily="34" charset="0"/>
              </a:rPr>
              <a:t>Progressives emerged to combat these major U.S. problems by 1900</a:t>
            </a:r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:</a:t>
            </a:r>
          </a:p>
          <a:p>
            <a:pPr>
              <a:buFont typeface="Calibri" pitchFamily="34" charset="0"/>
              <a:buAutoNum type="arabicPeriod"/>
            </a:pPr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Poor working conditions</a:t>
            </a:r>
          </a:p>
          <a:p>
            <a:pPr>
              <a:buFont typeface="Calibri" pitchFamily="34" charset="0"/>
              <a:buAutoNum type="arabicPeriod"/>
            </a:pPr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Consumer fraud</a:t>
            </a:r>
          </a:p>
          <a:p>
            <a:pPr>
              <a:buFont typeface="Calibri" pitchFamily="34" charset="0"/>
              <a:buAutoNum type="arabicPeriod"/>
            </a:pPr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Unfair practices by large corporations</a:t>
            </a:r>
          </a:p>
          <a:p>
            <a:pPr>
              <a:buFont typeface="Calibri" pitchFamily="34" charset="0"/>
              <a:buAutoNum type="arabicPeriod"/>
            </a:pPr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Political corruption</a:t>
            </a:r>
          </a:p>
          <a:p>
            <a:pPr>
              <a:buFont typeface="Calibri" pitchFamily="34" charset="0"/>
              <a:buAutoNum type="arabicPeriod"/>
            </a:pPr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Destruction of wilderness areas to fuel industrial America</a:t>
            </a:r>
          </a:p>
          <a:p>
            <a:pPr>
              <a:buFont typeface="Calibri" pitchFamily="34" charset="0"/>
              <a:buNone/>
            </a:pPr>
            <a:endParaRPr lang="en-US" sz="2000" b="1" dirty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-Progressives were generally white, middle-class, both </a:t>
            </a:r>
            <a:r>
              <a:rPr lang="en-US" sz="2000" b="1" dirty="0" smtClean="0">
                <a:solidFill>
                  <a:srgbClr val="008000"/>
                </a:solidFill>
                <a:latin typeface="Calibri" pitchFamily="34" charset="0"/>
              </a:rPr>
              <a:t>Republican </a:t>
            </a:r>
            <a:r>
              <a:rPr lang="en-US" sz="2000" b="1" dirty="0">
                <a:solidFill>
                  <a:srgbClr val="008000"/>
                </a:solidFill>
                <a:latin typeface="Calibri" pitchFamily="34" charset="0"/>
              </a:rPr>
              <a:t>and </a:t>
            </a:r>
            <a:r>
              <a:rPr lang="en-US" sz="2000" b="1" dirty="0" smtClean="0">
                <a:solidFill>
                  <a:srgbClr val="008000"/>
                </a:solidFill>
                <a:latin typeface="Calibri" pitchFamily="34" charset="0"/>
              </a:rPr>
              <a:t>Democrat</a:t>
            </a:r>
            <a:endParaRPr lang="en-US" sz="2000" b="1" dirty="0">
              <a:solidFill>
                <a:srgbClr val="008000"/>
              </a:solidFill>
              <a:latin typeface="Calibri" pitchFamily="34" charset="0"/>
            </a:endParaRPr>
          </a:p>
          <a:p>
            <a:endParaRPr 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3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433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533400"/>
            <a:ext cx="4267200" cy="494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52400" y="152400"/>
            <a:ext cx="6858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Slide B: Ida Tarbell, an influential journalist of the Progressive Era</a:t>
            </a: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0" y="487363"/>
            <a:ext cx="4572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i="1" dirty="0"/>
              <a:t>To change the problems, the problems must be exposed to the public</a:t>
            </a:r>
            <a:r>
              <a:rPr lang="en-US" sz="1600" i="1" dirty="0" smtClean="0"/>
              <a:t>.</a:t>
            </a:r>
          </a:p>
          <a:p>
            <a:endParaRPr lang="en-US" sz="1600" i="1" dirty="0"/>
          </a:p>
          <a:p>
            <a:r>
              <a:rPr lang="en-US" sz="2400" b="1" u="sng" dirty="0">
                <a:solidFill>
                  <a:srgbClr val="008000"/>
                </a:solidFill>
              </a:rPr>
              <a:t>Muckrakers</a:t>
            </a:r>
            <a:r>
              <a:rPr lang="en-US" sz="2400" b="1" dirty="0">
                <a:solidFill>
                  <a:srgbClr val="008000"/>
                </a:solidFill>
              </a:rPr>
              <a:t>: men and women through print and images, brought the problems to the public.</a:t>
            </a:r>
          </a:p>
          <a:p>
            <a:endParaRPr lang="en-US" sz="2400" b="1" dirty="0">
              <a:solidFill>
                <a:srgbClr val="008000"/>
              </a:solidFill>
            </a:endParaRPr>
          </a:p>
          <a:p>
            <a:pPr>
              <a:buFontTx/>
              <a:buChar char="-"/>
            </a:pPr>
            <a:r>
              <a:rPr lang="en-US" sz="2400" b="1" i="1" dirty="0">
                <a:solidFill>
                  <a:srgbClr val="008000"/>
                </a:solidFill>
              </a:rPr>
              <a:t>Lincoln Steffens</a:t>
            </a:r>
            <a:r>
              <a:rPr lang="en-US" sz="2400" b="1" dirty="0">
                <a:solidFill>
                  <a:srgbClr val="008000"/>
                </a:solidFill>
              </a:rPr>
              <a:t>: city government corruption </a:t>
            </a:r>
          </a:p>
          <a:p>
            <a:pPr>
              <a:buFontTx/>
              <a:buChar char="-"/>
            </a:pPr>
            <a:r>
              <a:rPr lang="en-US" sz="2400" b="1" i="1" dirty="0">
                <a:solidFill>
                  <a:srgbClr val="008000"/>
                </a:solidFill>
              </a:rPr>
              <a:t>Jacob Riis &amp; Lewis Hine</a:t>
            </a:r>
            <a:r>
              <a:rPr lang="en-US" sz="2400" b="1" dirty="0">
                <a:solidFill>
                  <a:srgbClr val="008000"/>
                </a:solidFill>
              </a:rPr>
              <a:t>: living and working conditions</a:t>
            </a:r>
          </a:p>
          <a:p>
            <a:pPr>
              <a:buFontTx/>
              <a:buChar char="-"/>
            </a:pPr>
            <a:r>
              <a:rPr lang="en-US" sz="2400" b="1" i="1" dirty="0">
                <a:solidFill>
                  <a:srgbClr val="008000"/>
                </a:solidFill>
              </a:rPr>
              <a:t>Ida Tarbell</a:t>
            </a:r>
            <a:r>
              <a:rPr lang="en-US" sz="2400" b="1" dirty="0">
                <a:solidFill>
                  <a:srgbClr val="008000"/>
                </a:solidFill>
              </a:rPr>
              <a:t>: ruthless business tactics of John D. Rockefeller</a:t>
            </a:r>
          </a:p>
          <a:p>
            <a:pPr>
              <a:buFontTx/>
              <a:buChar char="-"/>
            </a:pPr>
            <a:r>
              <a:rPr lang="en-US" sz="2400" b="1" i="1" dirty="0">
                <a:solidFill>
                  <a:srgbClr val="008000"/>
                </a:solidFill>
              </a:rPr>
              <a:t>Upton Sinclair: </a:t>
            </a:r>
            <a:r>
              <a:rPr lang="en-US" sz="2400" b="1" dirty="0">
                <a:solidFill>
                  <a:srgbClr val="008000"/>
                </a:solidFill>
              </a:rPr>
              <a:t>meat packing industry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33425"/>
            <a:ext cx="4495800" cy="566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33400" y="152400"/>
            <a:ext cx="746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alibri" pitchFamily="34" charset="0"/>
              </a:rPr>
              <a:t>Slide C: 10-year-old coal miner bent from years of toil during his young life.</a:t>
            </a:r>
          </a:p>
        </p:txBody>
      </p:sp>
      <p:sp>
        <p:nvSpPr>
          <p:cNvPr id="17411" name="TextBox 3"/>
          <p:cNvSpPr txBox="1">
            <a:spLocks noChangeArrowheads="1"/>
          </p:cNvSpPr>
          <p:nvPr/>
        </p:nvSpPr>
        <p:spPr bwMode="auto">
          <a:xfrm>
            <a:off x="4876800" y="838200"/>
            <a:ext cx="4038600" cy="447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en-US" sz="2400" b="1">
                <a:solidFill>
                  <a:srgbClr val="008000"/>
                </a:solidFill>
              </a:rPr>
              <a:t>President Teddy Roosevelt sided with labor unions- the first president to use his power to benefit labor</a:t>
            </a:r>
          </a:p>
          <a:p>
            <a:pPr>
              <a:buFontTx/>
              <a:buChar char="-"/>
            </a:pPr>
            <a:endParaRPr lang="en-US" sz="2400" b="1">
              <a:solidFill>
                <a:srgbClr val="008000"/>
              </a:solidFill>
            </a:endParaRPr>
          </a:p>
          <a:p>
            <a:endParaRPr lang="en-US" sz="2400" b="1">
              <a:solidFill>
                <a:srgbClr val="008000"/>
              </a:solidFill>
            </a:endParaRPr>
          </a:p>
          <a:p>
            <a:pPr>
              <a:buFontTx/>
              <a:buChar char="-"/>
            </a:pPr>
            <a:r>
              <a:rPr lang="en-US" sz="2400" b="1">
                <a:solidFill>
                  <a:srgbClr val="008000"/>
                </a:solidFill>
              </a:rPr>
              <a:t>T.R. created the </a:t>
            </a:r>
            <a:r>
              <a:rPr lang="en-US" sz="2400" b="1" u="sng">
                <a:solidFill>
                  <a:srgbClr val="008000"/>
                </a:solidFill>
              </a:rPr>
              <a:t>Department of Commerce and Labor in 1903-</a:t>
            </a:r>
            <a:r>
              <a:rPr lang="en-US" sz="2400" b="1">
                <a:solidFill>
                  <a:srgbClr val="008000"/>
                </a:solidFill>
              </a:rPr>
              <a:t> to keep companies honest and open to public criticism.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152400" y="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Slide D: a political cartoon depicting food inspection of the meat industry in the early 1900s.</a:t>
            </a: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0" y="4191000"/>
            <a:ext cx="9144000" cy="2446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</a:rPr>
              <a:t>-The </a:t>
            </a:r>
            <a:r>
              <a:rPr lang="en-US" sz="2000" b="1" dirty="0" smtClean="0">
                <a:solidFill>
                  <a:srgbClr val="008000"/>
                </a:solidFill>
              </a:rPr>
              <a:t>1800s saw a </a:t>
            </a:r>
            <a:r>
              <a:rPr lang="en-US" sz="2000" b="1" dirty="0">
                <a:solidFill>
                  <a:srgbClr val="008000"/>
                </a:solidFill>
              </a:rPr>
              <a:t>reduction in food quality</a:t>
            </a:r>
          </a:p>
          <a:p>
            <a:r>
              <a:rPr lang="en-US" sz="1900" b="1" dirty="0">
                <a:solidFill>
                  <a:srgbClr val="008000"/>
                </a:solidFill>
              </a:rPr>
              <a:t>-Consumers had no safety against poor quality or misleading advertising</a:t>
            </a:r>
          </a:p>
          <a:p>
            <a:r>
              <a:rPr lang="en-US" sz="1900" b="1" dirty="0">
                <a:solidFill>
                  <a:srgbClr val="008000"/>
                </a:solidFill>
              </a:rPr>
              <a:t>-Meat-packing industry: notorious for unsanitary conditions</a:t>
            </a:r>
          </a:p>
          <a:p>
            <a:r>
              <a:rPr lang="en-US" sz="1900" b="1" dirty="0">
                <a:solidFill>
                  <a:srgbClr val="008000"/>
                </a:solidFill>
              </a:rPr>
              <a:t>	Example: 100s of U.S. soldiers died during the Spanish-American War</a:t>
            </a:r>
          </a:p>
          <a:p>
            <a:r>
              <a:rPr lang="en-US" sz="1900" b="1" dirty="0">
                <a:solidFill>
                  <a:srgbClr val="008000"/>
                </a:solidFill>
              </a:rPr>
              <a:t>	from tainted meat</a:t>
            </a:r>
          </a:p>
          <a:p>
            <a:r>
              <a:rPr lang="en-US" sz="1900" b="1" dirty="0">
                <a:solidFill>
                  <a:srgbClr val="008000"/>
                </a:solidFill>
              </a:rPr>
              <a:t>-Misuse of chemical additives in canned foods</a:t>
            </a:r>
          </a:p>
          <a:p>
            <a:r>
              <a:rPr lang="en-US" sz="1900" b="1" dirty="0">
                <a:solidFill>
                  <a:srgbClr val="008000"/>
                </a:solidFill>
              </a:rPr>
              <a:t>-Drug industry claimed products could cure a variety of ills</a:t>
            </a:r>
          </a:p>
          <a:p>
            <a:r>
              <a:rPr lang="en-US" sz="1900" b="1" dirty="0">
                <a:solidFill>
                  <a:srgbClr val="008000"/>
                </a:solidFill>
              </a:rPr>
              <a:t>- Roosevelt &amp; Congress passed the </a:t>
            </a:r>
            <a:r>
              <a:rPr lang="en-US" sz="1900" b="1" u="sng" dirty="0">
                <a:solidFill>
                  <a:srgbClr val="008000"/>
                </a:solidFill>
              </a:rPr>
              <a:t>Pure Food and Drug Act in 1906</a:t>
            </a:r>
          </a:p>
        </p:txBody>
      </p:sp>
      <p:pic>
        <p:nvPicPr>
          <p:cNvPr id="18435" name="Picture 6" descr="6-194-image"/>
          <p:cNvPicPr>
            <a:picLocks noChangeAspect="1" noChangeArrowheads="1"/>
          </p:cNvPicPr>
          <p:nvPr/>
        </p:nvPicPr>
        <p:blipFill>
          <a:blip r:embed="rId2" cstate="print"/>
          <a:srcRect l="4289" t="6891" r="4449" b="11395"/>
          <a:stretch>
            <a:fillRect/>
          </a:stretch>
        </p:blipFill>
        <p:spPr bwMode="auto">
          <a:xfrm>
            <a:off x="1828800" y="533400"/>
            <a:ext cx="59436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4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4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4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162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7162800" y="228600"/>
            <a:ext cx="19812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Slide E: Political cartoon of President Teddy Roosevelt wrestling with a figure representing the railroad industry.</a:t>
            </a:r>
          </a:p>
        </p:txBody>
      </p:sp>
      <p:sp>
        <p:nvSpPr>
          <p:cNvPr id="19459" name="TextBox 3"/>
          <p:cNvSpPr txBox="1">
            <a:spLocks noChangeArrowheads="1"/>
          </p:cNvSpPr>
          <p:nvPr/>
        </p:nvSpPr>
        <p:spPr bwMode="auto">
          <a:xfrm>
            <a:off x="0" y="4648200"/>
            <a:ext cx="9144000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8000"/>
                </a:solidFill>
              </a:rPr>
              <a:t>-Progressives fought to regulate unfair business practices- they believed monopolies were abusing power and leaving consumers at their mercy</a:t>
            </a:r>
          </a:p>
          <a:p>
            <a:r>
              <a:rPr lang="en-US">
                <a:solidFill>
                  <a:srgbClr val="008000"/>
                </a:solidFill>
              </a:rPr>
              <a:t>-President Roosevelt </a:t>
            </a:r>
            <a:r>
              <a:rPr lang="en-US" b="1">
                <a:solidFill>
                  <a:srgbClr val="008000"/>
                </a:solidFill>
              </a:rPr>
              <a:t>“Trust Buster” </a:t>
            </a:r>
            <a:r>
              <a:rPr lang="en-US">
                <a:solidFill>
                  <a:srgbClr val="008000"/>
                </a:solidFill>
              </a:rPr>
              <a:t>was intolerant of trusts that abused their power, wanted government to supervise business practices and regulate irresponsible ones</a:t>
            </a:r>
          </a:p>
          <a:p>
            <a:r>
              <a:rPr lang="en-US">
                <a:solidFill>
                  <a:srgbClr val="008000"/>
                </a:solidFill>
              </a:rPr>
              <a:t>-</a:t>
            </a:r>
            <a:r>
              <a:rPr lang="en-US" b="1">
                <a:solidFill>
                  <a:srgbClr val="008000"/>
                </a:solidFill>
              </a:rPr>
              <a:t>1914 Federal Trade Commission</a:t>
            </a:r>
            <a:r>
              <a:rPr lang="en-US">
                <a:solidFill>
                  <a:srgbClr val="008000"/>
                </a:solidFill>
              </a:rPr>
              <a:t>= prevent large companies from destroying smaller companies</a:t>
            </a:r>
          </a:p>
          <a:p>
            <a:r>
              <a:rPr lang="en-US">
                <a:solidFill>
                  <a:srgbClr val="008000"/>
                </a:solidFill>
              </a:rPr>
              <a:t>-</a:t>
            </a:r>
            <a:r>
              <a:rPr lang="en-US" b="1">
                <a:solidFill>
                  <a:srgbClr val="008000"/>
                </a:solidFill>
              </a:rPr>
              <a:t>Clayton Antitrust Act</a:t>
            </a:r>
            <a:r>
              <a:rPr lang="en-US">
                <a:solidFill>
                  <a:srgbClr val="008000"/>
                </a:solidFill>
              </a:rPr>
              <a:t>= prohibited pricing that might destroy competition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304800"/>
            <a:ext cx="5638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533400" y="0"/>
            <a:ext cx="7848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Slide F: Woman in front of a banner for the National Women’s Social and Political Union</a:t>
            </a:r>
          </a:p>
        </p:txBody>
      </p:sp>
      <p:sp>
        <p:nvSpPr>
          <p:cNvPr id="20483" name="TextBox 3"/>
          <p:cNvSpPr txBox="1">
            <a:spLocks noChangeArrowheads="1"/>
          </p:cNvSpPr>
          <p:nvPr/>
        </p:nvSpPr>
        <p:spPr bwMode="auto">
          <a:xfrm>
            <a:off x="152400" y="685800"/>
            <a:ext cx="32766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Progressives </a:t>
            </a:r>
            <a:r>
              <a:rPr lang="en-US" sz="2000" b="1" dirty="0" smtClean="0">
                <a:solidFill>
                  <a:srgbClr val="008000"/>
                </a:solidFill>
              </a:rPr>
              <a:t>wanted voters </a:t>
            </a:r>
            <a:r>
              <a:rPr lang="en-US" sz="2000" b="1" dirty="0">
                <a:solidFill>
                  <a:srgbClr val="008000"/>
                </a:solidFill>
              </a:rPr>
              <a:t>to have a bigger impact on public policies.</a:t>
            </a:r>
          </a:p>
          <a:p>
            <a:endParaRPr lang="en-US" sz="2400" dirty="0">
              <a:solidFill>
                <a:srgbClr val="008000"/>
              </a:solidFill>
            </a:endParaRPr>
          </a:p>
          <a:p>
            <a:r>
              <a:rPr lang="en-US" sz="2400" dirty="0">
                <a:solidFill>
                  <a:srgbClr val="008000"/>
                </a:solidFill>
              </a:rPr>
              <a:t>-</a:t>
            </a:r>
            <a:r>
              <a:rPr lang="en-US" sz="2400" b="1" u="sng" dirty="0">
                <a:solidFill>
                  <a:srgbClr val="008000"/>
                </a:solidFill>
              </a:rPr>
              <a:t>1920: Nineteenth Amendment</a:t>
            </a:r>
            <a:r>
              <a:rPr lang="en-US" sz="2400" dirty="0">
                <a:solidFill>
                  <a:srgbClr val="008000"/>
                </a:solidFill>
              </a:rPr>
              <a:t>= </a:t>
            </a:r>
            <a:r>
              <a:rPr lang="en-US" sz="2400" b="1" dirty="0">
                <a:solidFill>
                  <a:srgbClr val="008000"/>
                </a:solidFill>
              </a:rPr>
              <a:t>allowing women’s suffrage (right to vote)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/>
          <a:srcRect l="17647" t="4428" r="7059" b="12915"/>
          <a:stretch>
            <a:fillRect/>
          </a:stretch>
        </p:blipFill>
        <p:spPr bwMode="auto">
          <a:xfrm>
            <a:off x="152400" y="685800"/>
            <a:ext cx="48768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685800" y="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Slide G: President Teddy Roosevelt and conservationist John Muir in front of the Yosemite Valley in California’s Sierra Nevada Mountains.</a:t>
            </a:r>
          </a:p>
        </p:txBody>
      </p:sp>
      <p:sp>
        <p:nvSpPr>
          <p:cNvPr id="21507" name="TextBox 3"/>
          <p:cNvSpPr txBox="1">
            <a:spLocks noChangeArrowheads="1"/>
          </p:cNvSpPr>
          <p:nvPr/>
        </p:nvSpPr>
        <p:spPr bwMode="auto">
          <a:xfrm>
            <a:off x="5105400" y="990600"/>
            <a:ext cx="3733800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>
                <a:solidFill>
                  <a:srgbClr val="008000"/>
                </a:solidFill>
              </a:rPr>
              <a:t>President Roosevelt helped the conservation of natural resources</a:t>
            </a:r>
          </a:p>
          <a:p>
            <a:pPr lvl="1">
              <a:buFontTx/>
              <a:buChar char="-"/>
            </a:pPr>
            <a:r>
              <a:rPr lang="en-US" sz="2400" b="1" dirty="0">
                <a:solidFill>
                  <a:srgbClr val="008000"/>
                </a:solidFill>
              </a:rPr>
              <a:t>Timberland areas</a:t>
            </a:r>
          </a:p>
          <a:p>
            <a:pPr lvl="1"/>
            <a:endParaRPr lang="en-US" sz="2400" b="1" dirty="0">
              <a:solidFill>
                <a:srgbClr val="008000"/>
              </a:solidFill>
            </a:endParaRPr>
          </a:p>
          <a:p>
            <a:pPr lvl="1">
              <a:buFontTx/>
              <a:buChar char="-"/>
            </a:pPr>
            <a:r>
              <a:rPr lang="en-US" sz="2400" b="1" dirty="0">
                <a:solidFill>
                  <a:srgbClr val="008000"/>
                </a:solidFill>
              </a:rPr>
              <a:t>5 national wilderness areas</a:t>
            </a:r>
          </a:p>
          <a:p>
            <a:pPr lvl="1"/>
            <a:endParaRPr lang="en-US" sz="2400" b="1" dirty="0">
              <a:solidFill>
                <a:srgbClr val="008000"/>
              </a:solidFill>
            </a:endParaRPr>
          </a:p>
          <a:p>
            <a:pPr lvl="1">
              <a:buFontTx/>
              <a:buChar char="-"/>
            </a:pPr>
            <a:r>
              <a:rPr lang="en-US" sz="2400" b="1" dirty="0">
                <a:solidFill>
                  <a:srgbClr val="008000"/>
                </a:solidFill>
              </a:rPr>
              <a:t>Foresight to preserve wilderness against industrial and urban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</TotalTime>
  <Words>648</Words>
  <Application>Microsoft Office PowerPoint</Application>
  <PresentationFormat>On-screen Show (4:3)</PresentationFormat>
  <Paragraphs>70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The Progressive Response to Industrialization</vt:lpstr>
      <vt:lpstr>Directions: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Procedure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Heather</dc:creator>
  <cp:lastModifiedBy>Janiak</cp:lastModifiedBy>
  <cp:revision>23</cp:revision>
  <dcterms:created xsi:type="dcterms:W3CDTF">2009-10-27T21:56:51Z</dcterms:created>
  <dcterms:modified xsi:type="dcterms:W3CDTF">2012-10-21T21:06:11Z</dcterms:modified>
</cp:coreProperties>
</file>