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1" r:id="rId2"/>
    <p:sldId id="272" r:id="rId3"/>
    <p:sldId id="256" r:id="rId4"/>
    <p:sldId id="260" r:id="rId5"/>
    <p:sldId id="257" r:id="rId6"/>
    <p:sldId id="267" r:id="rId7"/>
    <p:sldId id="258" r:id="rId8"/>
    <p:sldId id="259" r:id="rId9"/>
    <p:sldId id="268" r:id="rId10"/>
    <p:sldId id="261" r:id="rId11"/>
    <p:sldId id="269" r:id="rId12"/>
    <p:sldId id="262" r:id="rId13"/>
    <p:sldId id="263" r:id="rId14"/>
    <p:sldId id="264" r:id="rId15"/>
    <p:sldId id="265" r:id="rId16"/>
    <p:sldId id="270" r:id="rId17"/>
    <p:sldId id="266"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1267"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5C8D1E62-2006-440E-A89F-B8A8E49CBB7A}" type="datetimeFigureOut">
              <a:rPr lang="en-US"/>
              <a:pPr>
                <a:defRPr/>
              </a:pPr>
              <a:t>12/19/2012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E1D5EA02-C589-4703-B77A-1E2D3ED26515}" type="slidenum">
              <a:rPr lang="en-US"/>
              <a:pPr>
                <a:defRPr/>
              </a:pPr>
              <a:t>‹#›</a:t>
            </a:fld>
            <a:endParaRPr lang="en-US"/>
          </a:p>
        </p:txBody>
      </p:sp>
    </p:spTree>
    <p:extLst>
      <p:ext uri="{BB962C8B-B14F-4D97-AF65-F5344CB8AC3E}">
        <p14:creationId xmlns:p14="http://schemas.microsoft.com/office/powerpoint/2010/main" val="346696167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C02F876-91C5-40EA-A05A-D4316D3F3947}" type="slidenum">
              <a:rPr lang="en-US"/>
              <a:pPr fontAlgn="base">
                <a:spcBef>
                  <a:spcPct val="0"/>
                </a:spcBef>
                <a:spcAft>
                  <a:spcPct val="0"/>
                </a:spcAft>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2FA68E-1981-439E-A39A-CB22CE0BFB1E}" type="slidenum">
              <a:rPr lang="en-US"/>
              <a:pPr fontAlgn="base">
                <a:spcBef>
                  <a:spcPct val="0"/>
                </a:spcBef>
                <a:spcAft>
                  <a:spcPct val="0"/>
                </a:spcAft>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CDEEB00-C6E0-4C3D-AD53-45D4AC7D023E}" type="slidenum">
              <a:rPr lang="en-US"/>
              <a:pPr fontAlgn="base">
                <a:spcBef>
                  <a:spcPct val="0"/>
                </a:spcBef>
                <a:spcAft>
                  <a:spcPct val="0"/>
                </a:spcAft>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D8B29DE-D64C-408E-89F9-D682F59FFA36}" type="slidenum">
              <a:rPr lang="en-US"/>
              <a:pPr fontAlgn="base">
                <a:spcBef>
                  <a:spcPct val="0"/>
                </a:spcBef>
                <a:spcAft>
                  <a:spcPct val="0"/>
                </a:spcAft>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5624A39-78E4-4CED-A144-0C134A9D3EA2}" type="datetimeFigureOut">
              <a:rPr lang="en-US"/>
              <a:pPr>
                <a:defRPr/>
              </a:pPr>
              <a:t>12/19/2012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8875DAC-0F09-4C0E-B20F-09267BA5DE6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7A254E3-2AE7-4589-87BA-6A6D09B4DF07}" type="datetimeFigureOut">
              <a:rPr lang="en-US"/>
              <a:pPr>
                <a:defRPr/>
              </a:pPr>
              <a:t>12/19/2012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26ED99F-541D-4DBF-91B0-99E9AB0FBD9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0DAC831-C60B-4FE2-9B2E-C8FB598F56CC}" type="datetimeFigureOut">
              <a:rPr lang="en-US"/>
              <a:pPr>
                <a:defRPr/>
              </a:pPr>
              <a:t>12/19/2012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3E5188-5A26-49D6-95CC-137DADD69ED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0FE8621-B9DB-43E0-AEC1-A8BE6F6E3285}" type="datetimeFigureOut">
              <a:rPr lang="en-US"/>
              <a:pPr>
                <a:defRPr/>
              </a:pPr>
              <a:t>12/19/2012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70826E5-1E95-4374-83FB-2B6D3CCD9D6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169C665-00B7-4E51-84F5-1CA67EDB1E8A}" type="datetimeFigureOut">
              <a:rPr lang="en-US"/>
              <a:pPr>
                <a:defRPr/>
              </a:pPr>
              <a:t>12/19/2012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A95C490-7101-423E-B4F8-F7B3F1E959C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080D7AE-1A00-42C9-9EBC-15D84C189C42}" type="datetimeFigureOut">
              <a:rPr lang="en-US"/>
              <a:pPr>
                <a:defRPr/>
              </a:pPr>
              <a:t>12/19/2012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2BE3AE5-D9A6-4B3A-BBA9-8EF48730802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B4D51F4-103C-4107-98F2-A9D6058CC135}" type="datetimeFigureOut">
              <a:rPr lang="en-US"/>
              <a:pPr>
                <a:defRPr/>
              </a:pPr>
              <a:t>12/19/2012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94D81D8-146D-4AFA-B760-063498966AB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B1E7A25-6E5D-49A4-AD6B-F1EC90C21B54}" type="datetimeFigureOut">
              <a:rPr lang="en-US"/>
              <a:pPr>
                <a:defRPr/>
              </a:pPr>
              <a:t>12/19/2012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2BBB879-1B69-471E-A5CB-57246AAE885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46F2044-B054-4E4E-A899-B16BA2FA84DB}" type="datetimeFigureOut">
              <a:rPr lang="en-US"/>
              <a:pPr>
                <a:defRPr/>
              </a:pPr>
              <a:t>12/19/2012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44FF645-0806-45F7-B72B-95BC4D62DEC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BBD3288-17B4-4C46-8D61-212D6A58BBFF}" type="datetimeFigureOut">
              <a:rPr lang="en-US"/>
              <a:pPr>
                <a:defRPr/>
              </a:pPr>
              <a:t>12/19/2012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F0E1183-0EA2-4B08-85D5-214757BC38A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D2752BB-4C19-4FD5-87D9-6B1A2FB74B01}" type="datetimeFigureOut">
              <a:rPr lang="en-US"/>
              <a:pPr>
                <a:defRPr/>
              </a:pPr>
              <a:t>12/19/2012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444D30-E933-4436-AB70-EBD32140D7B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497A6763-4FCC-4E9E-A36F-3D0B618789FF}" type="datetimeFigureOut">
              <a:rPr lang="en-US"/>
              <a:pPr>
                <a:defRPr/>
              </a:pPr>
              <a:t>12/19/2012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2DB9EDF1-C778-401B-8BE2-D21F0C24E5B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smtClean="0"/>
              <a:t>Icebreaker:</a:t>
            </a:r>
          </a:p>
        </p:txBody>
      </p:sp>
      <p:sp>
        <p:nvSpPr>
          <p:cNvPr id="3" name="Content Placeholder 2"/>
          <p:cNvSpPr>
            <a:spLocks noGrp="1"/>
          </p:cNvSpPr>
          <p:nvPr>
            <p:ph idx="1"/>
          </p:nvPr>
        </p:nvSpPr>
        <p:spPr>
          <a:xfrm>
            <a:off x="304800" y="1295400"/>
            <a:ext cx="8534400" cy="5105400"/>
          </a:xfrm>
        </p:spPr>
        <p:txBody>
          <a:bodyPr/>
          <a:lstStyle/>
          <a:p>
            <a:pPr>
              <a:buFont typeface="Arial" charset="0"/>
              <a:buNone/>
            </a:pPr>
            <a:r>
              <a:rPr lang="en-US" smtClean="0"/>
              <a:t>Q: What do you call a person who speaks multiple languages?</a:t>
            </a:r>
          </a:p>
          <a:p>
            <a:pPr>
              <a:buFont typeface="Arial" charset="0"/>
              <a:buNone/>
            </a:pPr>
            <a:r>
              <a:rPr lang="en-US" smtClean="0">
                <a:solidFill>
                  <a:srgbClr val="C00000"/>
                </a:solidFill>
              </a:rPr>
              <a:t>A: A polyglot</a:t>
            </a:r>
          </a:p>
          <a:p>
            <a:pPr>
              <a:buFont typeface="Arial" charset="0"/>
              <a:buNone/>
            </a:pPr>
            <a:r>
              <a:rPr lang="en-US" smtClean="0"/>
              <a:t>Q: What do you call a person who speaks two languages?</a:t>
            </a:r>
          </a:p>
          <a:p>
            <a:pPr>
              <a:buFont typeface="Arial" charset="0"/>
              <a:buNone/>
            </a:pPr>
            <a:r>
              <a:rPr lang="en-US" smtClean="0">
                <a:solidFill>
                  <a:srgbClr val="C00000"/>
                </a:solidFill>
              </a:rPr>
              <a:t>A: Bilingual</a:t>
            </a:r>
          </a:p>
          <a:p>
            <a:pPr>
              <a:buFont typeface="Arial" charset="0"/>
              <a:buNone/>
            </a:pPr>
            <a:r>
              <a:rPr lang="en-US" smtClean="0"/>
              <a:t>Q: What do you call a person who speaks only one language?</a:t>
            </a:r>
          </a:p>
          <a:p>
            <a:pPr>
              <a:buFont typeface="Arial" charset="0"/>
              <a:buNone/>
            </a:pPr>
            <a:r>
              <a:rPr lang="en-US" smtClean="0">
                <a:solidFill>
                  <a:srgbClr val="C00000"/>
                </a:solidFill>
              </a:rPr>
              <a:t>A: American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rtlCol="0">
            <a:normAutofit fontScale="90000"/>
          </a:bodyPr>
          <a:lstStyle/>
          <a:p>
            <a:pPr fontAlgn="auto">
              <a:spcAft>
                <a:spcPts val="0"/>
              </a:spcAft>
              <a:defRPr/>
            </a:pPr>
            <a:r>
              <a:rPr lang="en-US" dirty="0" smtClean="0"/>
              <a:t>Following the humor, the question remains- why do very few Americans know more than one language?</a:t>
            </a:r>
            <a:endParaRPr lang="en-US" dirty="0"/>
          </a:p>
        </p:txBody>
      </p:sp>
      <p:sp>
        <p:nvSpPr>
          <p:cNvPr id="15362" name="Content Placeholder 2"/>
          <p:cNvSpPr>
            <a:spLocks noGrp="1"/>
          </p:cNvSpPr>
          <p:nvPr>
            <p:ph idx="1"/>
          </p:nvPr>
        </p:nvSpPr>
        <p:spPr>
          <a:xfrm>
            <a:off x="533400" y="2332038"/>
            <a:ext cx="8229600" cy="4525962"/>
          </a:xfrm>
        </p:spPr>
        <p:txBody>
          <a:bodyPr/>
          <a:lstStyle/>
          <a:p>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3"/>
          <p:cNvSpPr>
            <a:spLocks noGrp="1"/>
          </p:cNvSpPr>
          <p:nvPr>
            <p:ph type="title"/>
          </p:nvPr>
        </p:nvSpPr>
        <p:spPr/>
        <p:txBody>
          <a:bodyPr/>
          <a:lstStyle/>
          <a:p>
            <a:r>
              <a:rPr lang="en-US" smtClean="0"/>
              <a:t>Ch. 5 Language</a:t>
            </a:r>
          </a:p>
        </p:txBody>
      </p:sp>
      <p:sp>
        <p:nvSpPr>
          <p:cNvPr id="16386" name="Content Placeholder 4"/>
          <p:cNvSpPr>
            <a:spLocks noGrp="1"/>
          </p:cNvSpPr>
          <p:nvPr>
            <p:ph idx="1"/>
          </p:nvPr>
        </p:nvSpPr>
        <p:spPr/>
        <p:txBody>
          <a:bodyPr/>
          <a:lstStyle/>
          <a:p>
            <a:r>
              <a:rPr lang="en-US" smtClean="0"/>
              <a:t>Key Issue 1: Where are English-Language Speakers Distributed?</a:t>
            </a:r>
          </a:p>
          <a:p>
            <a:pPr lvl="1"/>
            <a:r>
              <a:rPr lang="en-US" smtClean="0"/>
              <a:t>Origin and diffusion of English</a:t>
            </a:r>
          </a:p>
          <a:p>
            <a:pPr lvl="1"/>
            <a:r>
              <a:rPr lang="en-US" smtClean="0"/>
              <a:t>Dialects of English</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smtClean="0"/>
              <a:t>Basic Terms</a:t>
            </a:r>
          </a:p>
        </p:txBody>
      </p:sp>
      <p:sp>
        <p:nvSpPr>
          <p:cNvPr id="3" name="Content Placeholder 2"/>
          <p:cNvSpPr>
            <a:spLocks noGrp="1"/>
          </p:cNvSpPr>
          <p:nvPr>
            <p:ph idx="1"/>
          </p:nvPr>
        </p:nvSpPr>
        <p:spPr/>
        <p:txBody>
          <a:bodyPr rtlCol="0">
            <a:normAutofit fontScale="92500"/>
          </a:bodyPr>
          <a:lstStyle/>
          <a:p>
            <a:pPr fontAlgn="auto">
              <a:spcAft>
                <a:spcPts val="0"/>
              </a:spcAft>
              <a:buFont typeface="Arial" pitchFamily="34" charset="0"/>
              <a:buChar char="•"/>
              <a:defRPr/>
            </a:pPr>
            <a:r>
              <a:rPr lang="en-US" b="1" u="sng" dirty="0" smtClean="0"/>
              <a:t>Language</a:t>
            </a:r>
            <a:r>
              <a:rPr lang="en-US" dirty="0" smtClean="0"/>
              <a:t>: a system of communication through speech, a collection of sounds that a group people understands to have the same meaning.</a:t>
            </a:r>
          </a:p>
          <a:p>
            <a:pPr fontAlgn="auto">
              <a:spcAft>
                <a:spcPts val="0"/>
              </a:spcAft>
              <a:buFont typeface="Arial" pitchFamily="34" charset="0"/>
              <a:buChar char="•"/>
              <a:defRPr/>
            </a:pPr>
            <a:r>
              <a:rPr lang="en-US" b="1" u="sng" dirty="0" smtClean="0"/>
              <a:t>Literary tradition</a:t>
            </a:r>
            <a:r>
              <a:rPr lang="en-US" dirty="0" smtClean="0"/>
              <a:t>: system of written communication. Many spoken languages lack a literary tradition.</a:t>
            </a:r>
          </a:p>
          <a:p>
            <a:pPr fontAlgn="auto">
              <a:spcAft>
                <a:spcPts val="0"/>
              </a:spcAft>
              <a:buFont typeface="Arial" pitchFamily="34" charset="0"/>
              <a:buChar char="•"/>
              <a:defRPr/>
            </a:pPr>
            <a:r>
              <a:rPr lang="en-US" b="1" u="sng" dirty="0" smtClean="0"/>
              <a:t>Official language</a:t>
            </a:r>
            <a:r>
              <a:rPr lang="en-US" dirty="0" smtClean="0"/>
              <a:t>: countries designate at least one language, which is the one used by the government for laws, reports and public objects.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smtClean="0"/>
              <a:t>Origin and Diffusion of English</a:t>
            </a:r>
          </a:p>
        </p:txBody>
      </p:sp>
      <p:sp>
        <p:nvSpPr>
          <p:cNvPr id="18434" name="Content Placeholder 2"/>
          <p:cNvSpPr>
            <a:spLocks noGrp="1"/>
          </p:cNvSpPr>
          <p:nvPr>
            <p:ph idx="1"/>
          </p:nvPr>
        </p:nvSpPr>
        <p:spPr/>
        <p:txBody>
          <a:bodyPr/>
          <a:lstStyle/>
          <a:p>
            <a:r>
              <a:rPr lang="en-US" smtClean="0"/>
              <a:t>English is spoken fluently by one-half billion people- more than any language except Mandarin.</a:t>
            </a:r>
          </a:p>
          <a:p>
            <a:r>
              <a:rPr lang="en-US" smtClean="0"/>
              <a:t>Mandarin is clustered mainly in 1 country- China.</a:t>
            </a:r>
          </a:p>
          <a:p>
            <a:r>
              <a:rPr lang="en-US" smtClean="0"/>
              <a:t>English is distributed around the world: the official language in 50 countries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85800" y="228600"/>
            <a:ext cx="7772400" cy="914400"/>
          </a:xfrm>
        </p:spPr>
        <p:txBody>
          <a:bodyPr/>
          <a:lstStyle/>
          <a:p>
            <a:r>
              <a:rPr lang="en-US" smtClean="0"/>
              <a:t>English Speaking Countries</a:t>
            </a:r>
          </a:p>
        </p:txBody>
      </p:sp>
      <p:sp>
        <p:nvSpPr>
          <p:cNvPr id="19458" name="Text Box 5"/>
          <p:cNvSpPr txBox="1">
            <a:spLocks noChangeArrowheads="1"/>
          </p:cNvSpPr>
          <p:nvPr/>
        </p:nvSpPr>
        <p:spPr bwMode="auto">
          <a:xfrm>
            <a:off x="457200" y="5791200"/>
            <a:ext cx="7940675" cy="825500"/>
          </a:xfrm>
          <a:prstGeom prst="rect">
            <a:avLst/>
          </a:prstGeom>
          <a:noFill/>
          <a:ln w="9525">
            <a:noFill/>
            <a:miter lim="800000"/>
            <a:headEnd/>
            <a:tailEnd/>
          </a:ln>
        </p:spPr>
        <p:txBody>
          <a:bodyPr>
            <a:spAutoFit/>
          </a:bodyPr>
          <a:lstStyle/>
          <a:p>
            <a:pPr marL="908050" indent="-908050"/>
            <a:r>
              <a:rPr lang="en-US">
                <a:latin typeface="Calibri" pitchFamily="34" charset="0"/>
              </a:rPr>
              <a:t>Fig. 5-1: English is the official language in 42 countries, including some in which it is not the most widely spoken language. It is also used and understood in many others.</a:t>
            </a:r>
          </a:p>
        </p:txBody>
      </p:sp>
      <p:pic>
        <p:nvPicPr>
          <p:cNvPr id="19459" name="Picture 11"/>
          <p:cNvPicPr>
            <a:picLocks noGrp="1" noChangeAspect="1" noChangeArrowheads="1"/>
          </p:cNvPicPr>
          <p:nvPr>
            <p:ph idx="1"/>
          </p:nvPr>
        </p:nvPicPr>
        <p:blipFill>
          <a:blip r:embed="rId3" cstate="print"/>
          <a:srcRect/>
          <a:stretch>
            <a:fillRect/>
          </a:stretch>
        </p:blipFill>
        <p:spPr>
          <a:xfrm>
            <a:off x="909638" y="1371600"/>
            <a:ext cx="7323137" cy="41148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smtClean="0"/>
              <a:t>English colonies</a:t>
            </a:r>
          </a:p>
        </p:txBody>
      </p:sp>
      <p:sp>
        <p:nvSpPr>
          <p:cNvPr id="3" name="Content Placeholder 2"/>
          <p:cNvSpPr>
            <a:spLocks noGrp="1"/>
          </p:cNvSpPr>
          <p:nvPr>
            <p:ph idx="1"/>
          </p:nvPr>
        </p:nvSpPr>
        <p:spPr/>
        <p:txBody>
          <a:bodyPr rtlCol="0">
            <a:normAutofit fontScale="85000" lnSpcReduction="20000"/>
          </a:bodyPr>
          <a:lstStyle/>
          <a:p>
            <a:pPr fontAlgn="auto">
              <a:spcAft>
                <a:spcPts val="0"/>
              </a:spcAft>
              <a:buFont typeface="Arial" pitchFamily="34" charset="0"/>
              <a:buChar char="•"/>
              <a:defRPr/>
            </a:pPr>
            <a:r>
              <a:rPr lang="en-US" dirty="0" smtClean="0"/>
              <a:t>During the past 4 centuries, English migrated with the who settled in colonies.</a:t>
            </a:r>
          </a:p>
          <a:p>
            <a:pPr fontAlgn="auto">
              <a:spcAft>
                <a:spcPts val="0"/>
              </a:spcAft>
              <a:buFont typeface="Arial" pitchFamily="34" charset="0"/>
              <a:buChar char="•"/>
              <a:defRPr/>
            </a:pPr>
            <a:r>
              <a:rPr lang="en-US" dirty="0" smtClean="0"/>
              <a:t>Jamestown, Virginia 1607: English settlers</a:t>
            </a:r>
          </a:p>
          <a:p>
            <a:pPr fontAlgn="auto">
              <a:spcAft>
                <a:spcPts val="0"/>
              </a:spcAft>
              <a:buFont typeface="Arial" pitchFamily="34" charset="0"/>
              <a:buChar char="•"/>
              <a:defRPr/>
            </a:pPr>
            <a:r>
              <a:rPr lang="en-US" dirty="0" smtClean="0"/>
              <a:t>1620: Plymouth, Massachusetts</a:t>
            </a:r>
          </a:p>
          <a:p>
            <a:pPr fontAlgn="auto">
              <a:spcAft>
                <a:spcPts val="0"/>
              </a:spcAft>
              <a:buFont typeface="Arial" pitchFamily="34" charset="0"/>
              <a:buChar char="•"/>
              <a:defRPr/>
            </a:pPr>
            <a:r>
              <a:rPr lang="en-US" dirty="0" smtClean="0"/>
              <a:t>1600s: British took control of Ireland</a:t>
            </a:r>
          </a:p>
          <a:p>
            <a:pPr fontAlgn="auto">
              <a:spcAft>
                <a:spcPts val="0"/>
              </a:spcAft>
              <a:buFont typeface="Arial" pitchFamily="34" charset="0"/>
              <a:buChar char="•"/>
              <a:defRPr/>
            </a:pPr>
            <a:r>
              <a:rPr lang="en-US" dirty="0" smtClean="0"/>
              <a:t>Mid-1700s: South Asia</a:t>
            </a:r>
          </a:p>
          <a:p>
            <a:pPr fontAlgn="auto">
              <a:spcAft>
                <a:spcPts val="0"/>
              </a:spcAft>
              <a:buFont typeface="Arial" pitchFamily="34" charset="0"/>
              <a:buChar char="•"/>
              <a:defRPr/>
            </a:pPr>
            <a:r>
              <a:rPr lang="en-US" dirty="0" smtClean="0"/>
              <a:t>Late 1700s: South Pacific</a:t>
            </a:r>
          </a:p>
          <a:p>
            <a:pPr fontAlgn="auto">
              <a:spcAft>
                <a:spcPts val="0"/>
              </a:spcAft>
              <a:buFont typeface="Arial" pitchFamily="34" charset="0"/>
              <a:buChar char="•"/>
              <a:defRPr/>
            </a:pPr>
            <a:r>
              <a:rPr lang="en-US" dirty="0" smtClean="0"/>
              <a:t>1800s: South Africa, India</a:t>
            </a:r>
          </a:p>
          <a:p>
            <a:pPr fontAlgn="auto">
              <a:spcAft>
                <a:spcPts val="0"/>
              </a:spcAft>
              <a:buFont typeface="Arial" pitchFamily="34" charset="0"/>
              <a:buChar char="•"/>
              <a:defRPr/>
            </a:pPr>
            <a:r>
              <a:rPr lang="en-US" dirty="0" smtClean="0"/>
              <a:t>English became the official language in each case even if only the colonial rulers and elite residents were the only who spoke it.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smtClean="0"/>
              <a:t>Origin of English in England</a:t>
            </a:r>
          </a:p>
        </p:txBody>
      </p:sp>
      <p:pic>
        <p:nvPicPr>
          <p:cNvPr id="22530" name="Picture 2"/>
          <p:cNvPicPr>
            <a:picLocks noGrp="1" noChangeAspect="1" noChangeArrowheads="1"/>
          </p:cNvPicPr>
          <p:nvPr>
            <p:ph idx="1"/>
          </p:nvPr>
        </p:nvPicPr>
        <p:blipFill>
          <a:blip r:embed="rId2" cstate="print"/>
          <a:srcRect/>
          <a:stretch>
            <a:fillRect/>
          </a:stretch>
        </p:blipFill>
        <p:spPr>
          <a:xfrm>
            <a:off x="0" y="3429000"/>
            <a:ext cx="9144000" cy="3429000"/>
          </a:xfrm>
        </p:spPr>
      </p:pic>
      <p:sp>
        <p:nvSpPr>
          <p:cNvPr id="22531" name="TextBox 4"/>
          <p:cNvSpPr txBox="1">
            <a:spLocks noChangeArrowheads="1"/>
          </p:cNvSpPr>
          <p:nvPr/>
        </p:nvSpPr>
        <p:spPr bwMode="auto">
          <a:xfrm>
            <a:off x="228600" y="1143000"/>
            <a:ext cx="8382000" cy="2032000"/>
          </a:xfrm>
          <a:prstGeom prst="rect">
            <a:avLst/>
          </a:prstGeom>
          <a:noFill/>
          <a:ln w="9525">
            <a:noFill/>
            <a:miter lim="800000"/>
            <a:headEnd/>
            <a:tailEnd/>
          </a:ln>
        </p:spPr>
        <p:txBody>
          <a:bodyPr>
            <a:spAutoFit/>
          </a:bodyPr>
          <a:lstStyle/>
          <a:p>
            <a:r>
              <a:rPr lang="en-US">
                <a:latin typeface="Calibri" pitchFamily="34" charset="0"/>
              </a:rPr>
              <a:t>2000 BC Celts arrived</a:t>
            </a:r>
          </a:p>
          <a:p>
            <a:endParaRPr lang="en-US">
              <a:latin typeface="Calibri" pitchFamily="34" charset="0"/>
            </a:endParaRPr>
          </a:p>
          <a:p>
            <a:r>
              <a:rPr lang="en-US">
                <a:latin typeface="Calibri" pitchFamily="34" charset="0"/>
              </a:rPr>
              <a:t>1,500 years ago Angles, Jutes and Saxons arrived from Denmark and Germany</a:t>
            </a:r>
          </a:p>
          <a:p>
            <a:endParaRPr lang="en-US">
              <a:latin typeface="Calibri" pitchFamily="34" charset="0"/>
            </a:endParaRPr>
          </a:p>
          <a:p>
            <a:r>
              <a:rPr lang="en-US">
                <a:latin typeface="Calibri" pitchFamily="34" charset="0"/>
              </a:rPr>
              <a:t>9</a:t>
            </a:r>
            <a:r>
              <a:rPr lang="en-US" baseline="30000">
                <a:latin typeface="Calibri" pitchFamily="34" charset="0"/>
              </a:rPr>
              <a:t>th</a:t>
            </a:r>
            <a:r>
              <a:rPr lang="en-US">
                <a:latin typeface="Calibri" pitchFamily="34" charset="0"/>
              </a:rPr>
              <a:t> c. Invasions by Vikings from Norway</a:t>
            </a:r>
          </a:p>
          <a:p>
            <a:endParaRPr lang="en-US">
              <a:latin typeface="Calibri" pitchFamily="34" charset="0"/>
            </a:endParaRPr>
          </a:p>
          <a:p>
            <a:r>
              <a:rPr lang="en-US">
                <a:latin typeface="Calibri" pitchFamily="34" charset="0"/>
              </a:rPr>
              <a:t>1066 AD Normans from Normandy, France invaded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04800" y="152400"/>
            <a:ext cx="8534400" cy="1066800"/>
          </a:xfrm>
        </p:spPr>
        <p:txBody>
          <a:bodyPr rtlCol="0">
            <a:normAutofit fontScale="90000"/>
          </a:bodyPr>
          <a:lstStyle/>
          <a:p>
            <a:pPr fontAlgn="auto">
              <a:spcAft>
                <a:spcPts val="0"/>
              </a:spcAft>
              <a:defRPr/>
            </a:pPr>
            <a:r>
              <a:rPr lang="en-US" smtClean="0"/>
              <a:t>Invasions of England</a:t>
            </a:r>
            <a:br>
              <a:rPr lang="en-US" smtClean="0"/>
            </a:br>
            <a:r>
              <a:rPr lang="en-US" sz="3400" i="1" smtClean="0"/>
              <a:t>5</a:t>
            </a:r>
            <a:r>
              <a:rPr lang="en-US" sz="3400" i="1" baseline="30000" smtClean="0"/>
              <a:t>th</a:t>
            </a:r>
            <a:r>
              <a:rPr lang="en-US" sz="3400" i="1" smtClean="0"/>
              <a:t>–11</a:t>
            </a:r>
            <a:r>
              <a:rPr lang="en-US" sz="3400" i="1" baseline="30000" smtClean="0"/>
              <a:t>th </a:t>
            </a:r>
            <a:r>
              <a:rPr lang="en-US" sz="3400" i="1" smtClean="0"/>
              <a:t>centuries</a:t>
            </a:r>
            <a:r>
              <a:rPr lang="en-US" smtClean="0"/>
              <a:t> </a:t>
            </a:r>
          </a:p>
        </p:txBody>
      </p:sp>
      <p:sp>
        <p:nvSpPr>
          <p:cNvPr id="23554" name="Text Box 6"/>
          <p:cNvSpPr txBox="1">
            <a:spLocks noChangeArrowheads="1"/>
          </p:cNvSpPr>
          <p:nvPr/>
        </p:nvSpPr>
        <p:spPr bwMode="auto">
          <a:xfrm>
            <a:off x="381000" y="6019800"/>
            <a:ext cx="8458200" cy="581025"/>
          </a:xfrm>
          <a:prstGeom prst="rect">
            <a:avLst/>
          </a:prstGeom>
          <a:noFill/>
          <a:ln w="9525">
            <a:noFill/>
            <a:miter lim="800000"/>
            <a:headEnd/>
            <a:tailEnd/>
          </a:ln>
        </p:spPr>
        <p:txBody>
          <a:bodyPr>
            <a:spAutoFit/>
          </a:bodyPr>
          <a:lstStyle/>
          <a:p>
            <a:pPr marL="908050" indent="-908050">
              <a:spcBef>
                <a:spcPct val="50000"/>
              </a:spcBef>
            </a:pPr>
            <a:r>
              <a:rPr lang="en-US">
                <a:latin typeface="Calibri" pitchFamily="34" charset="0"/>
              </a:rPr>
              <a:t>Fig. 5-2: The groups that brought what became English to England included Jutes, Angles, Saxons, and Vikings. The Normans later brought French vocabulary to English.</a:t>
            </a:r>
            <a:endParaRPr lang="en-US">
              <a:latin typeface="Times" pitchFamily="18" charset="0"/>
            </a:endParaRPr>
          </a:p>
        </p:txBody>
      </p:sp>
      <p:pic>
        <p:nvPicPr>
          <p:cNvPr id="23555" name="Picture 10"/>
          <p:cNvPicPr>
            <a:picLocks noGrp="1" noChangeAspect="1" noChangeArrowheads="1"/>
          </p:cNvPicPr>
          <p:nvPr>
            <p:ph idx="1"/>
          </p:nvPr>
        </p:nvPicPr>
        <p:blipFill>
          <a:blip r:embed="rId3" cstate="print"/>
          <a:srcRect/>
          <a:stretch>
            <a:fillRect/>
          </a:stretch>
        </p:blipFill>
        <p:spPr>
          <a:xfrm>
            <a:off x="2701925" y="1371600"/>
            <a:ext cx="3738563" cy="44196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smtClean="0"/>
              <a:t>Dialects of English</a:t>
            </a:r>
          </a:p>
        </p:txBody>
      </p:sp>
      <p:sp>
        <p:nvSpPr>
          <p:cNvPr id="3" name="Content Placeholder 2"/>
          <p:cNvSpPr>
            <a:spLocks noGrp="1"/>
          </p:cNvSpPr>
          <p:nvPr>
            <p:ph idx="1"/>
          </p:nvPr>
        </p:nvSpPr>
        <p:spPr>
          <a:xfrm>
            <a:off x="457200" y="1143000"/>
            <a:ext cx="8229600" cy="4983163"/>
          </a:xfrm>
        </p:spPr>
        <p:txBody>
          <a:bodyPr rtlCol="0">
            <a:normAutofit fontScale="85000" lnSpcReduction="20000"/>
          </a:bodyPr>
          <a:lstStyle/>
          <a:p>
            <a:pPr fontAlgn="auto">
              <a:spcAft>
                <a:spcPts val="0"/>
              </a:spcAft>
              <a:buFont typeface="Arial" pitchFamily="34" charset="0"/>
              <a:buChar char="•"/>
              <a:defRPr/>
            </a:pPr>
            <a:r>
              <a:rPr lang="en-US" b="1" u="sng" dirty="0" smtClean="0"/>
              <a:t>Dialect: </a:t>
            </a:r>
            <a:r>
              <a:rPr lang="en-US" dirty="0" smtClean="0"/>
              <a:t>is a regional variation of a language distinguished by distinctive vocabulary, spelling, and pronunciation. Differences in dialects reflect distinctive features of the environments in which groups live.</a:t>
            </a:r>
          </a:p>
          <a:p>
            <a:pPr fontAlgn="auto">
              <a:spcAft>
                <a:spcPts val="0"/>
              </a:spcAft>
              <a:buFont typeface="Arial" pitchFamily="34" charset="0"/>
              <a:buChar char="•"/>
              <a:defRPr/>
            </a:pPr>
            <a:r>
              <a:rPr lang="en-US" dirty="0" smtClean="0"/>
              <a:t>When speakers of a language migrate to other locations, various dialects of that language develop. (Migration of English speakers to North America 400 years ago)</a:t>
            </a:r>
          </a:p>
          <a:p>
            <a:pPr fontAlgn="auto">
              <a:spcAft>
                <a:spcPts val="0"/>
              </a:spcAft>
              <a:buFont typeface="Arial" pitchFamily="34" charset="0"/>
              <a:buChar char="•"/>
              <a:defRPr/>
            </a:pPr>
            <a:r>
              <a:rPr lang="en-US" b="1" u="sng" dirty="0" smtClean="0"/>
              <a:t>Standard Language:</a:t>
            </a:r>
            <a:r>
              <a:rPr lang="en-US" dirty="0" smtClean="0"/>
              <a:t>  a well established dialect and widely recognized as the most acceptable for government, business, education, and mass communication.</a:t>
            </a:r>
          </a:p>
          <a:p>
            <a:pPr lvl="1" fontAlgn="auto">
              <a:spcAft>
                <a:spcPts val="0"/>
              </a:spcAft>
              <a:buFont typeface="Arial" pitchFamily="34" charset="0"/>
              <a:buChar char="–"/>
              <a:defRPr/>
            </a:pPr>
            <a:r>
              <a:rPr lang="en-US" b="1" u="sng" dirty="0" smtClean="0"/>
              <a:t>British Received </a:t>
            </a:r>
            <a:r>
              <a:rPr lang="en-US" b="1" u="sng" dirty="0" err="1" smtClean="0"/>
              <a:t>Pronounciation</a:t>
            </a:r>
            <a:r>
              <a:rPr lang="en-US" b="1" u="sng" dirty="0" smtClean="0"/>
              <a:t>:</a:t>
            </a:r>
            <a:r>
              <a:rPr lang="en-US" dirty="0"/>
              <a:t> </a:t>
            </a:r>
            <a:r>
              <a:rPr lang="en-US" dirty="0" smtClean="0"/>
              <a:t>commonly used by politicians, broadcasters, and actors.</a:t>
            </a:r>
            <a:endParaRPr lang="en-US" b="1" u="sng"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81000" y="228600"/>
            <a:ext cx="8229600" cy="685800"/>
          </a:xfrm>
        </p:spPr>
        <p:txBody>
          <a:bodyPr rtlCol="0">
            <a:normAutofit fontScale="90000"/>
          </a:bodyPr>
          <a:lstStyle/>
          <a:p>
            <a:pPr fontAlgn="auto">
              <a:spcAft>
                <a:spcPts val="0"/>
              </a:spcAft>
              <a:defRPr/>
            </a:pPr>
            <a:r>
              <a:rPr lang="en-US" smtClean="0"/>
              <a:t>Old and Middle English Dialects</a:t>
            </a:r>
          </a:p>
        </p:txBody>
      </p:sp>
      <p:sp>
        <p:nvSpPr>
          <p:cNvPr id="26626" name="Text Box 5"/>
          <p:cNvSpPr txBox="1">
            <a:spLocks noChangeArrowheads="1"/>
          </p:cNvSpPr>
          <p:nvPr/>
        </p:nvSpPr>
        <p:spPr bwMode="auto">
          <a:xfrm>
            <a:off x="762000" y="5943600"/>
            <a:ext cx="7924800" cy="611188"/>
          </a:xfrm>
          <a:prstGeom prst="rect">
            <a:avLst/>
          </a:prstGeom>
          <a:noFill/>
          <a:ln w="9525">
            <a:noFill/>
            <a:miter lim="800000"/>
            <a:headEnd/>
            <a:tailEnd/>
          </a:ln>
        </p:spPr>
        <p:txBody>
          <a:bodyPr>
            <a:spAutoFit/>
          </a:bodyPr>
          <a:lstStyle/>
          <a:p>
            <a:pPr marL="917575" indent="-917575"/>
            <a:r>
              <a:rPr lang="en-US">
                <a:latin typeface="Calibri" pitchFamily="34" charset="0"/>
              </a:rPr>
              <a:t>Fig. 5-3: The main dialect regions of Old English before the Norman invasion persisted to some extent in the Middle English dialects through the 1400s.</a:t>
            </a:r>
            <a:r>
              <a:rPr lang="en-US">
                <a:latin typeface="Times" pitchFamily="18" charset="0"/>
              </a:rPr>
              <a:t> </a:t>
            </a:r>
          </a:p>
        </p:txBody>
      </p:sp>
      <p:pic>
        <p:nvPicPr>
          <p:cNvPr id="26627" name="Picture 10"/>
          <p:cNvPicPr>
            <a:picLocks noGrp="1" noChangeAspect="1" noChangeArrowheads="1"/>
          </p:cNvPicPr>
          <p:nvPr>
            <p:ph idx="1"/>
          </p:nvPr>
        </p:nvPicPr>
        <p:blipFill>
          <a:blip r:embed="rId3" cstate="print"/>
          <a:srcRect/>
          <a:stretch>
            <a:fillRect/>
          </a:stretch>
        </p:blipFill>
        <p:spPr>
          <a:xfrm>
            <a:off x="2362200" y="1219200"/>
            <a:ext cx="4724400" cy="4495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smtClean="0"/>
              <a:t>Dialects of England</a:t>
            </a:r>
          </a:p>
        </p:txBody>
      </p:sp>
      <p:sp>
        <p:nvSpPr>
          <p:cNvPr id="3" name="Content Placeholder 2"/>
          <p:cNvSpPr>
            <a:spLocks noGrp="1"/>
          </p:cNvSpPr>
          <p:nvPr>
            <p:ph idx="1"/>
          </p:nvPr>
        </p:nvSpPr>
        <p:spPr/>
        <p:txBody>
          <a:bodyPr rtlCol="0">
            <a:normAutofit fontScale="92500" lnSpcReduction="10000"/>
          </a:bodyPr>
          <a:lstStyle/>
          <a:p>
            <a:pPr fontAlgn="auto">
              <a:spcAft>
                <a:spcPts val="0"/>
              </a:spcAft>
              <a:buFont typeface="Arial" pitchFamily="34" charset="0"/>
              <a:buChar char="•"/>
              <a:defRPr/>
            </a:pPr>
            <a:r>
              <a:rPr lang="en-US" dirty="0" smtClean="0"/>
              <a:t>French replaced English as the language of </a:t>
            </a:r>
            <a:r>
              <a:rPr lang="en-US" dirty="0" err="1" smtClean="0"/>
              <a:t>gov’t</a:t>
            </a:r>
            <a:r>
              <a:rPr lang="en-US" dirty="0" smtClean="0"/>
              <a:t> and wealthy after the Norman invasion of 1066. By then, England had 5 major regional dialects: Northern, East Midland, West Midland, Southwestern, and Southeastern or Kentish.</a:t>
            </a:r>
          </a:p>
          <a:p>
            <a:pPr fontAlgn="auto">
              <a:spcAft>
                <a:spcPts val="0"/>
              </a:spcAft>
              <a:buFont typeface="Arial" pitchFamily="34" charset="0"/>
              <a:buChar char="•"/>
              <a:defRPr/>
            </a:pPr>
            <a:r>
              <a:rPr lang="en-US" dirty="0" smtClean="0"/>
              <a:t>The dialect used by upper-class emerged as the standard language for writing and speech throughout England.</a:t>
            </a:r>
          </a:p>
          <a:p>
            <a:pPr fontAlgn="auto">
              <a:spcAft>
                <a:spcPts val="0"/>
              </a:spcAft>
              <a:buFont typeface="Arial" pitchFamily="34" charset="0"/>
              <a:buChar char="•"/>
              <a:defRPr/>
            </a:pPr>
            <a:r>
              <a:rPr lang="en-US" dirty="0" smtClean="0"/>
              <a:t>Introduction of the printing press in 1476 to England encouraged the diffusion of the dialect.</a:t>
            </a:r>
          </a:p>
          <a:p>
            <a:pPr fontAlgn="auto">
              <a:spcAft>
                <a:spcPts val="0"/>
              </a:spcAft>
              <a:buFont typeface="Arial" pitchFamily="34" charset="0"/>
              <a:buNone/>
              <a:defRPr/>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381000" y="0"/>
            <a:ext cx="8229600" cy="1143000"/>
          </a:xfrm>
        </p:spPr>
        <p:txBody>
          <a:bodyPr/>
          <a:lstStyle/>
          <a:p>
            <a:r>
              <a:rPr lang="en-US" smtClean="0"/>
              <a:t>English Dialects</a:t>
            </a:r>
          </a:p>
        </p:txBody>
      </p:sp>
      <p:pic>
        <p:nvPicPr>
          <p:cNvPr id="29698" name="Picture 2"/>
          <p:cNvPicPr>
            <a:picLocks noGrp="1" noChangeAspect="1" noChangeArrowheads="1"/>
          </p:cNvPicPr>
          <p:nvPr>
            <p:ph idx="1"/>
          </p:nvPr>
        </p:nvPicPr>
        <p:blipFill>
          <a:blip r:embed="rId2" cstate="print"/>
          <a:srcRect/>
          <a:stretch>
            <a:fillRect/>
          </a:stretch>
        </p:blipFill>
        <p:spPr>
          <a:xfrm>
            <a:off x="1295400" y="914400"/>
            <a:ext cx="6324600" cy="59436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Differences between British and American English</a:t>
            </a:r>
            <a:endParaRPr lang="en-US" dirty="0"/>
          </a:p>
        </p:txBody>
      </p:sp>
      <p:sp>
        <p:nvSpPr>
          <p:cNvPr id="3" name="Content Placeholder 2"/>
          <p:cNvSpPr>
            <a:spLocks noGrp="1"/>
          </p:cNvSpPr>
          <p:nvPr>
            <p:ph idx="1"/>
          </p:nvPr>
        </p:nvSpPr>
        <p:spPr>
          <a:xfrm>
            <a:off x="228600" y="1371600"/>
            <a:ext cx="8686800" cy="5334000"/>
          </a:xfrm>
        </p:spPr>
        <p:txBody>
          <a:bodyPr rtlCol="0">
            <a:normAutofit fontScale="70000" lnSpcReduction="20000"/>
          </a:bodyPr>
          <a:lstStyle/>
          <a:p>
            <a:pPr fontAlgn="auto">
              <a:spcAft>
                <a:spcPts val="0"/>
              </a:spcAft>
              <a:buFont typeface="Arial" pitchFamily="34" charset="0"/>
              <a:buChar char="•"/>
              <a:defRPr/>
            </a:pPr>
            <a:r>
              <a:rPr lang="en-US" dirty="0" smtClean="0"/>
              <a:t>Isolated by the Atlantic Ocean, English evolved independently during the 1700 and 1800s- few visits to relatives and no means to transmit human voices yet.</a:t>
            </a:r>
          </a:p>
          <a:p>
            <a:pPr fontAlgn="auto">
              <a:spcAft>
                <a:spcPts val="0"/>
              </a:spcAft>
              <a:buFont typeface="Arial" pitchFamily="34" charset="0"/>
              <a:buChar char="•"/>
              <a:defRPr/>
            </a:pPr>
            <a:r>
              <a:rPr lang="en-US" dirty="0" smtClean="0"/>
              <a:t>U.S. English differs in 3 ways:</a:t>
            </a:r>
          </a:p>
          <a:p>
            <a:pPr marL="914400" lvl="1" indent="-514350" fontAlgn="auto">
              <a:spcAft>
                <a:spcPts val="0"/>
              </a:spcAft>
              <a:buFont typeface="+mj-lt"/>
              <a:buAutoNum type="arabicPeriod"/>
              <a:defRPr/>
            </a:pPr>
            <a:r>
              <a:rPr lang="en-US" dirty="0" smtClean="0"/>
              <a:t>Vocabulary: settlers encountered new objects and experiences in the America.</a:t>
            </a:r>
          </a:p>
          <a:p>
            <a:pPr marL="914400" lvl="1" indent="-514350" fontAlgn="auto">
              <a:spcAft>
                <a:spcPts val="0"/>
              </a:spcAft>
              <a:buFont typeface="+mj-lt"/>
              <a:buAutoNum type="arabicPeriod"/>
              <a:defRPr/>
            </a:pPr>
            <a:r>
              <a:rPr lang="en-US" dirty="0" smtClean="0"/>
              <a:t>Spelling: strong national feeling in the U.S. for an independent identity. Noah Webster, creator of Webster dictionary was determined to develop an American dialect. He either ignored or was unaware of recently created rules of grammar and spelling in England. Spelling differences- elimination of the “u” from British spelling (“</a:t>
            </a:r>
            <a:r>
              <a:rPr lang="en-US" dirty="0" err="1" smtClean="0"/>
              <a:t>honour</a:t>
            </a:r>
            <a:r>
              <a:rPr lang="en-US" dirty="0" smtClean="0"/>
              <a:t>” is honor, “</a:t>
            </a:r>
            <a:r>
              <a:rPr lang="en-US" dirty="0" err="1" smtClean="0"/>
              <a:t>colour</a:t>
            </a:r>
            <a:r>
              <a:rPr lang="en-US" dirty="0" smtClean="0"/>
              <a:t>” is color). Substitution of “s” for “c” (“</a:t>
            </a:r>
            <a:r>
              <a:rPr lang="en-US" dirty="0" err="1" smtClean="0"/>
              <a:t>defence</a:t>
            </a:r>
            <a:r>
              <a:rPr lang="en-US" dirty="0" smtClean="0"/>
              <a:t>” instead of defense”</a:t>
            </a:r>
          </a:p>
          <a:p>
            <a:pPr marL="914400" lvl="1" indent="-514350" fontAlgn="auto">
              <a:spcAft>
                <a:spcPts val="0"/>
              </a:spcAft>
              <a:buFont typeface="+mj-lt"/>
              <a:buAutoNum type="arabicPeriod"/>
              <a:defRPr/>
            </a:pPr>
            <a:r>
              <a:rPr lang="en-US" dirty="0" smtClean="0"/>
              <a:t>Pronunciation: Colonists began to pronounce words differently than the British. Prominent difference is </a:t>
            </a:r>
            <a:r>
              <a:rPr lang="en-US" i="1" dirty="0" smtClean="0"/>
              <a:t>a </a:t>
            </a:r>
            <a:r>
              <a:rPr lang="en-US" dirty="0" smtClean="0"/>
              <a:t>and </a:t>
            </a:r>
            <a:r>
              <a:rPr lang="en-US" i="1" dirty="0" smtClean="0"/>
              <a:t>r</a:t>
            </a:r>
            <a:r>
              <a:rPr lang="en-US" dirty="0"/>
              <a:t> </a:t>
            </a:r>
            <a:r>
              <a:rPr lang="en-US" dirty="0" smtClean="0"/>
              <a:t>(fast, path, half- have the sound of “ah” like father rather than the “a” like man). British also eliminate the letter r from pronunciation except before vowels.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smtClean="0"/>
              <a:t>Dialects in the United States</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en-US" dirty="0" smtClean="0"/>
              <a:t>Major differences in U.S. dialects originated because of differences in dialects among the original settlers.</a:t>
            </a:r>
          </a:p>
          <a:p>
            <a:pPr fontAlgn="auto">
              <a:spcAft>
                <a:spcPts val="0"/>
              </a:spcAft>
              <a:buFont typeface="Arial" pitchFamily="34" charset="0"/>
              <a:buChar char="•"/>
              <a:defRPr/>
            </a:pPr>
            <a:r>
              <a:rPr lang="en-US" b="1" u="sng" dirty="0" smtClean="0"/>
              <a:t>Isogloss: </a:t>
            </a:r>
            <a:r>
              <a:rPr lang="en-US" dirty="0" smtClean="0"/>
              <a:t>a word-usage boundary can be constructed for each word. Isoglosses are determined by collecting data directly from people, native of rural areas.</a:t>
            </a:r>
          </a:p>
          <a:p>
            <a:pPr lvl="1" fontAlgn="auto">
              <a:spcAft>
                <a:spcPts val="0"/>
              </a:spcAft>
              <a:buFont typeface="Arial" pitchFamily="34" charset="0"/>
              <a:buChar char="–"/>
              <a:defRPr/>
            </a:pPr>
            <a:r>
              <a:rPr lang="en-US" dirty="0" smtClean="0"/>
              <a:t>2 important isoglosses separate the eastern U.S. into 3 major dialects: Northern, Midlands, and Southern. Northern boundary runs across Pennsylvania and Southern along the Appalachian Mountains.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85800" y="152400"/>
            <a:ext cx="7772400" cy="914400"/>
          </a:xfrm>
        </p:spPr>
        <p:txBody>
          <a:bodyPr/>
          <a:lstStyle/>
          <a:p>
            <a:r>
              <a:rPr lang="en-US" smtClean="0"/>
              <a:t>Dialects in the Eastern U.S.</a:t>
            </a:r>
          </a:p>
        </p:txBody>
      </p:sp>
      <p:sp>
        <p:nvSpPr>
          <p:cNvPr id="32770" name="Text Box 5"/>
          <p:cNvSpPr txBox="1">
            <a:spLocks noChangeArrowheads="1"/>
          </p:cNvSpPr>
          <p:nvPr/>
        </p:nvSpPr>
        <p:spPr bwMode="auto">
          <a:xfrm>
            <a:off x="762000" y="6019800"/>
            <a:ext cx="7140575" cy="581025"/>
          </a:xfrm>
          <a:prstGeom prst="rect">
            <a:avLst/>
          </a:prstGeom>
          <a:noFill/>
          <a:ln w="9525">
            <a:noFill/>
            <a:miter lim="800000"/>
            <a:headEnd/>
            <a:tailEnd/>
          </a:ln>
        </p:spPr>
        <p:txBody>
          <a:bodyPr>
            <a:spAutoFit/>
          </a:bodyPr>
          <a:lstStyle/>
          <a:p>
            <a:pPr marL="917575" indent="-917575">
              <a:spcBef>
                <a:spcPct val="50000"/>
              </a:spcBef>
            </a:pPr>
            <a:r>
              <a:rPr lang="en-US">
                <a:latin typeface="Calibri" pitchFamily="34" charset="0"/>
              </a:rPr>
              <a:t>Fig. 5-4: Hans Kurath divided the eastern U.S. into three dialect regions, whose distribution is similar to that of house types (Fig. 4-9).</a:t>
            </a:r>
          </a:p>
        </p:txBody>
      </p:sp>
      <p:pic>
        <p:nvPicPr>
          <p:cNvPr id="32771" name="Picture 11"/>
          <p:cNvPicPr>
            <a:picLocks noGrp="1" noChangeAspect="1" noChangeArrowheads="1"/>
          </p:cNvPicPr>
          <p:nvPr>
            <p:ph idx="1"/>
          </p:nvPr>
        </p:nvPicPr>
        <p:blipFill>
          <a:blip r:embed="rId3" cstate="print"/>
          <a:srcRect/>
          <a:stretch>
            <a:fillRect/>
          </a:stretch>
        </p:blipFill>
        <p:spPr>
          <a:xfrm>
            <a:off x="2895600" y="1143000"/>
            <a:ext cx="3236913" cy="48006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smtClean="0"/>
              <a:t>U.S. Dialects</a:t>
            </a:r>
          </a:p>
        </p:txBody>
      </p:sp>
      <p:pic>
        <p:nvPicPr>
          <p:cNvPr id="34818" name="Picture 2"/>
          <p:cNvPicPr>
            <a:picLocks noGrp="1" noChangeAspect="1" noChangeArrowheads="1"/>
          </p:cNvPicPr>
          <p:nvPr>
            <p:ph idx="1"/>
          </p:nvPr>
        </p:nvPicPr>
        <p:blipFill>
          <a:blip r:embed="rId2" cstate="print"/>
          <a:srcRect/>
          <a:stretch>
            <a:fillRect/>
          </a:stretch>
        </p:blipFill>
        <p:spPr>
          <a:xfrm>
            <a:off x="885825" y="1624013"/>
            <a:ext cx="7372350" cy="4476750"/>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922</Words>
  <Application>Microsoft Office PowerPoint</Application>
  <PresentationFormat>On-screen Show (4:3)</PresentationFormat>
  <Paragraphs>70</Paragraphs>
  <Slides>17</Slides>
  <Notes>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Icebreaker:</vt:lpstr>
      <vt:lpstr>Following the humor, the question remains- why do very few Americans know more than one language?</vt:lpstr>
      <vt:lpstr>Ch. 5 Language</vt:lpstr>
      <vt:lpstr>Basic Terms</vt:lpstr>
      <vt:lpstr>Origin and Diffusion of English</vt:lpstr>
      <vt:lpstr>English Speaking Countries</vt:lpstr>
      <vt:lpstr>English colonies</vt:lpstr>
      <vt:lpstr>Origin of English in England</vt:lpstr>
      <vt:lpstr>Invasions of England 5th–11th centuries </vt:lpstr>
      <vt:lpstr>Dialects of English</vt:lpstr>
      <vt:lpstr>Old and Middle English Dialects</vt:lpstr>
      <vt:lpstr>Dialects of England</vt:lpstr>
      <vt:lpstr>English Dialects</vt:lpstr>
      <vt:lpstr>Differences between British and American English</vt:lpstr>
      <vt:lpstr>Dialects in the United States</vt:lpstr>
      <vt:lpstr>Dialects in the Eastern U.S.</vt:lpstr>
      <vt:lpstr>U.S. Dialects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 5 Language</dc:title>
  <dc:creator>Heather</dc:creator>
  <cp:lastModifiedBy>Janiak Heather</cp:lastModifiedBy>
  <cp:revision>10</cp:revision>
  <dcterms:created xsi:type="dcterms:W3CDTF">2010-01-02T21:23:21Z</dcterms:created>
  <dcterms:modified xsi:type="dcterms:W3CDTF">2012-12-19T15:06:21Z</dcterms:modified>
</cp:coreProperties>
</file>