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9" r:id="rId3"/>
    <p:sldId id="257" r:id="rId4"/>
    <p:sldId id="261" r:id="rId5"/>
    <p:sldId id="258" r:id="rId6"/>
    <p:sldId id="260" r:id="rId7"/>
    <p:sldId id="262" r:id="rId8"/>
    <p:sldId id="264" r:id="rId9"/>
    <p:sldId id="263" r:id="rId10"/>
    <p:sldId id="266" r:id="rId11"/>
    <p:sldId id="265" r:id="rId12"/>
    <p:sldId id="268" r:id="rId13"/>
    <p:sldId id="267"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4" d="100"/>
          <a:sy n="74" d="100"/>
        </p:scale>
        <p:origin x="-1044"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7AF2FB20-15E1-4F1F-9F11-2D0AB1530EC2}" type="datetimeFigureOut">
              <a:rPr lang="en-US" smtClean="0"/>
              <a:pPr/>
              <a:t>5/7/2011</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55FD96FE-67E1-4FA9-AE2C-2C9DEEBB7E5D}" type="slidenum">
              <a:rPr lang="en-US" smtClean="0"/>
              <a:pPr/>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AF2FB20-15E1-4F1F-9F11-2D0AB1530EC2}" type="datetimeFigureOut">
              <a:rPr lang="en-US" smtClean="0"/>
              <a:pPr/>
              <a:t>5/7/2011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FD96FE-67E1-4FA9-AE2C-2C9DEEBB7E5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7AF2FB20-15E1-4F1F-9F11-2D0AB1530EC2}" type="datetimeFigureOut">
              <a:rPr lang="en-US" smtClean="0"/>
              <a:pPr/>
              <a:t>5/7/2011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55FD96FE-67E1-4FA9-AE2C-2C9DEEBB7E5D}"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AF2FB20-15E1-4F1F-9F11-2D0AB1530EC2}" type="datetimeFigureOut">
              <a:rPr lang="en-US" smtClean="0"/>
              <a:pPr/>
              <a:t>5/7/2011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FD96FE-67E1-4FA9-AE2C-2C9DEEBB7E5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7AF2FB20-15E1-4F1F-9F11-2D0AB1530EC2}" type="datetimeFigureOut">
              <a:rPr lang="en-US" smtClean="0"/>
              <a:pPr/>
              <a:t>5/7/2011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5FD96FE-67E1-4FA9-AE2C-2C9DEEBB7E5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AF2FB20-15E1-4F1F-9F11-2D0AB1530EC2}" type="datetimeFigureOut">
              <a:rPr lang="en-US" smtClean="0"/>
              <a:pPr/>
              <a:t>5/7/2011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5FD96FE-67E1-4FA9-AE2C-2C9DEEBB7E5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F2FB20-15E1-4F1F-9F11-2D0AB1530EC2}" type="datetimeFigureOut">
              <a:rPr lang="en-US" smtClean="0"/>
              <a:pPr/>
              <a:t>5/7/2011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5FD96FE-67E1-4FA9-AE2C-2C9DEEBB7E5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AF2FB20-15E1-4F1F-9F11-2D0AB1530EC2}" type="datetimeFigureOut">
              <a:rPr lang="en-US" smtClean="0"/>
              <a:pPr/>
              <a:t>5/7/2011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FD96FE-67E1-4FA9-AE2C-2C9DEEBB7E5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7AF2FB20-15E1-4F1F-9F11-2D0AB1530EC2}" type="datetimeFigureOut">
              <a:rPr lang="en-US" smtClean="0"/>
              <a:pPr/>
              <a:t>5/7/2011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FD96FE-67E1-4FA9-AE2C-2C9DEEBB7E5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AF2FB20-15E1-4F1F-9F11-2D0AB1530EC2}" type="datetimeFigureOut">
              <a:rPr lang="en-US" smtClean="0"/>
              <a:pPr/>
              <a:t>5/7/2011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FD96FE-67E1-4FA9-AE2C-2C9DEEBB7E5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AF2FB20-15E1-4F1F-9F11-2D0AB1530EC2}" type="datetimeFigureOut">
              <a:rPr lang="en-US" smtClean="0"/>
              <a:pPr/>
              <a:t>5/7/2011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FD96FE-67E1-4FA9-AE2C-2C9DEEBB7E5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7AF2FB20-15E1-4F1F-9F11-2D0AB1530EC2}" type="datetimeFigureOut">
              <a:rPr lang="en-US" smtClean="0"/>
              <a:pPr/>
              <a:t>5/7/2011</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55FD96FE-67E1-4FA9-AE2C-2C9DEEBB7E5D}"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86200" y="914400"/>
            <a:ext cx="5257800" cy="2667000"/>
          </a:xfrm>
        </p:spPr>
        <p:txBody>
          <a:bodyPr/>
          <a:lstStyle/>
          <a:p>
            <a:r>
              <a:rPr lang="en-US" dirty="0" smtClean="0"/>
              <a:t>Introduction to Your Visual Essay</a:t>
            </a:r>
            <a:endParaRPr lang="en-US" dirty="0"/>
          </a:p>
        </p:txBody>
      </p:sp>
      <p:sp>
        <p:nvSpPr>
          <p:cNvPr id="3" name="Subtitle 2"/>
          <p:cNvSpPr>
            <a:spLocks noGrp="1"/>
          </p:cNvSpPr>
          <p:nvPr>
            <p:ph type="subTitle" idx="1"/>
          </p:nvPr>
        </p:nvSpPr>
        <p:spPr>
          <a:xfrm>
            <a:off x="3352800" y="3810000"/>
            <a:ext cx="6400800" cy="1752600"/>
          </a:xfrm>
        </p:spPr>
        <p:txBody>
          <a:bodyPr/>
          <a:lstStyle/>
          <a:p>
            <a:r>
              <a:rPr lang="en-US" i="1" dirty="0" smtClean="0">
                <a:solidFill>
                  <a:srgbClr val="FF0000"/>
                </a:solidFill>
              </a:rPr>
              <a:t>Red Badge of Courage</a:t>
            </a:r>
            <a:endParaRPr lang="en-US" i="1" dirty="0">
              <a:solidFill>
                <a:srgbClr val="FF0000"/>
              </a:solidFill>
            </a:endParaRPr>
          </a:p>
        </p:txBody>
      </p:sp>
      <p:pic>
        <p:nvPicPr>
          <p:cNvPr id="35842" name="Picture 2" descr="http://fineartamerica.com/images-medium/the-red-badge-of-courage-harold-shull.jpg"/>
          <p:cNvPicPr>
            <a:picLocks noChangeAspect="1" noChangeArrowheads="1"/>
          </p:cNvPicPr>
          <p:nvPr/>
        </p:nvPicPr>
        <p:blipFill>
          <a:blip r:embed="rId2" cstate="print"/>
          <a:srcRect/>
          <a:stretch>
            <a:fillRect/>
          </a:stretch>
        </p:blipFill>
        <p:spPr bwMode="auto">
          <a:xfrm>
            <a:off x="304800" y="609600"/>
            <a:ext cx="3613186" cy="54864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Visual Essay</a:t>
            </a:r>
            <a:endParaRPr lang="en-US" dirty="0"/>
          </a:p>
        </p:txBody>
      </p:sp>
      <p:sp>
        <p:nvSpPr>
          <p:cNvPr id="3" name="Content Placeholder 2"/>
          <p:cNvSpPr>
            <a:spLocks noGrp="1"/>
          </p:cNvSpPr>
          <p:nvPr>
            <p:ph idx="1"/>
          </p:nvPr>
        </p:nvSpPr>
        <p:spPr/>
        <p:txBody>
          <a:bodyPr/>
          <a:lstStyle/>
          <a:p>
            <a:r>
              <a:rPr lang="en-US" dirty="0" smtClean="0">
                <a:solidFill>
                  <a:schemeClr val="bg1"/>
                </a:solidFill>
              </a:rPr>
              <a:t>To begin your visual essay, you must first create an outline for a written essay.  </a:t>
            </a:r>
          </a:p>
          <a:p>
            <a:endParaRPr lang="en-US" dirty="0" smtClean="0"/>
          </a:p>
          <a:p>
            <a:r>
              <a:rPr lang="en-US" dirty="0" smtClean="0"/>
              <a:t>A visual essay includes all of the parts of an essay, but you just present your essay in a different way.</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Thesis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solidFill>
                  <a:schemeClr val="bg1"/>
                </a:solidFill>
              </a:rPr>
              <a:t>The first step of your visual essay is your thesis statement.</a:t>
            </a:r>
          </a:p>
          <a:p>
            <a:r>
              <a:rPr lang="en-US" dirty="0" smtClean="0"/>
              <a:t>Use the following template for your thesis statement.</a:t>
            </a:r>
          </a:p>
          <a:p>
            <a:pPr lvl="1"/>
            <a:r>
              <a:rPr lang="en-US" dirty="0" smtClean="0"/>
              <a:t>A thesis must have author’s name, book title, and how specifics reveal a larger idea.</a:t>
            </a:r>
          </a:p>
          <a:p>
            <a:pPr lvl="1"/>
            <a:endParaRPr lang="en-US" dirty="0" smtClean="0"/>
          </a:p>
          <a:p>
            <a:pPr lvl="1">
              <a:buNone/>
            </a:pPr>
            <a:r>
              <a:rPr lang="en-US" dirty="0" smtClean="0"/>
              <a:t>WRITE THIS DOWN!</a:t>
            </a:r>
          </a:p>
          <a:p>
            <a:pPr lvl="1"/>
            <a:endParaRPr lang="en-US" dirty="0" smtClean="0"/>
          </a:p>
          <a:p>
            <a:pPr lvl="1"/>
            <a:r>
              <a:rPr lang="en-US" dirty="0" smtClean="0"/>
              <a:t>In </a:t>
            </a:r>
            <a:r>
              <a:rPr lang="en-US" i="1" dirty="0" smtClean="0"/>
              <a:t>The Red Badge of Courage, </a:t>
            </a:r>
            <a:r>
              <a:rPr lang="en-US" dirty="0" smtClean="0"/>
              <a:t>Stephen Crane uses a variety of literary devices to depict the moods of ___________, ___________ , and ____________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Write your thesis statement on your outline</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 Sentences</a:t>
            </a:r>
            <a:endParaRPr lang="en-US" dirty="0"/>
          </a:p>
        </p:txBody>
      </p:sp>
      <p:sp>
        <p:nvSpPr>
          <p:cNvPr id="3" name="Content Placeholder 2"/>
          <p:cNvSpPr>
            <a:spLocks noGrp="1"/>
          </p:cNvSpPr>
          <p:nvPr>
            <p:ph idx="1"/>
          </p:nvPr>
        </p:nvSpPr>
        <p:spPr/>
        <p:txBody>
          <a:bodyPr/>
          <a:lstStyle/>
          <a:p>
            <a:r>
              <a:rPr lang="en-US" dirty="0" smtClean="0">
                <a:solidFill>
                  <a:schemeClr val="bg1"/>
                </a:solidFill>
              </a:rPr>
              <a:t>Look at your brainstorming homework:</a:t>
            </a:r>
          </a:p>
          <a:p>
            <a:endParaRPr lang="en-US" dirty="0" smtClean="0">
              <a:solidFill>
                <a:schemeClr val="bg1"/>
              </a:solidFill>
            </a:endParaRPr>
          </a:p>
          <a:p>
            <a:pPr lvl="1"/>
            <a:r>
              <a:rPr lang="en-US" dirty="0" smtClean="0">
                <a:solidFill>
                  <a:schemeClr val="bg1"/>
                </a:solidFill>
              </a:rPr>
              <a:t>What three moods are you focusing on for your essay?</a:t>
            </a:r>
          </a:p>
          <a:p>
            <a:pPr lvl="2"/>
            <a:r>
              <a:rPr lang="en-US" dirty="0" smtClean="0">
                <a:solidFill>
                  <a:schemeClr val="bg1"/>
                </a:solidFill>
              </a:rPr>
              <a:t>Make sure these three moods are </a:t>
            </a:r>
            <a:r>
              <a:rPr lang="en-US" i="1" dirty="0" smtClean="0">
                <a:solidFill>
                  <a:schemeClr val="bg1"/>
                </a:solidFill>
              </a:rPr>
              <a:t>very different</a:t>
            </a:r>
          </a:p>
          <a:p>
            <a:pPr lvl="1"/>
            <a:endParaRPr lang="en-US" dirty="0" smtClean="0">
              <a:solidFill>
                <a:schemeClr val="bg1"/>
              </a:solidFill>
            </a:endParaRPr>
          </a:p>
          <a:p>
            <a:pPr lvl="1"/>
            <a:r>
              <a:rPr lang="en-US" dirty="0" smtClean="0">
                <a:solidFill>
                  <a:schemeClr val="bg1"/>
                </a:solidFill>
              </a:rPr>
              <a:t>What two literary devices are you using to depict EACH mood?  </a:t>
            </a:r>
          </a:p>
          <a:p>
            <a:pPr lvl="2"/>
            <a:r>
              <a:rPr lang="en-US" dirty="0" smtClean="0">
                <a:solidFill>
                  <a:schemeClr val="bg1"/>
                </a:solidFill>
              </a:rPr>
              <a:t>You should have 6 altogether  </a:t>
            </a:r>
          </a:p>
          <a:p>
            <a:pPr lvl="2"/>
            <a:r>
              <a:rPr lang="en-US" dirty="0" smtClean="0">
                <a:solidFill>
                  <a:schemeClr val="bg1"/>
                </a:solidFill>
              </a:rPr>
              <a:t>You may only use imagery one time in your entire visual essay</a:t>
            </a:r>
            <a:endParaRPr lang="en-US" dirty="0">
              <a:solidFill>
                <a:schemeClr val="bg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 Sentences Continued</a:t>
            </a:r>
            <a:endParaRPr lang="en-US" dirty="0"/>
          </a:p>
        </p:txBody>
      </p:sp>
      <p:sp>
        <p:nvSpPr>
          <p:cNvPr id="3" name="Content Placeholder 2"/>
          <p:cNvSpPr>
            <a:spLocks noGrp="1"/>
          </p:cNvSpPr>
          <p:nvPr>
            <p:ph idx="1"/>
          </p:nvPr>
        </p:nvSpPr>
        <p:spPr/>
        <p:txBody>
          <a:bodyPr/>
          <a:lstStyle/>
          <a:p>
            <a:r>
              <a:rPr lang="en-US" dirty="0" smtClean="0"/>
              <a:t>Your topic sentences must support your thesis and give more detail than your thesis.</a:t>
            </a:r>
          </a:p>
          <a:p>
            <a:endParaRPr lang="en-US" dirty="0" smtClean="0"/>
          </a:p>
          <a:p>
            <a:r>
              <a:rPr lang="en-US" dirty="0" smtClean="0"/>
              <a:t>Your first topic sentence will have the first mood you choose.</a:t>
            </a:r>
          </a:p>
          <a:p>
            <a:endParaRPr lang="en-US" dirty="0" smtClean="0"/>
          </a:p>
          <a:p>
            <a:r>
              <a:rPr lang="en-US" dirty="0" smtClean="0"/>
              <a:t>Your topic sentence will name the two literary devices, in order, and use an action verb to show what these devices do.</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normAutofit lnSpcReduction="10000"/>
          </a:bodyPr>
          <a:lstStyle/>
          <a:p>
            <a:r>
              <a:rPr lang="en-US" dirty="0" smtClean="0">
                <a:solidFill>
                  <a:srgbClr val="FF0000"/>
                </a:solidFill>
              </a:rPr>
              <a:t>Crane</a:t>
            </a:r>
            <a:r>
              <a:rPr lang="en-US" dirty="0" smtClean="0"/>
              <a:t> </a:t>
            </a:r>
            <a:r>
              <a:rPr lang="en-US" dirty="0" smtClean="0">
                <a:solidFill>
                  <a:srgbClr val="0070C0"/>
                </a:solidFill>
              </a:rPr>
              <a:t>utilizes</a:t>
            </a:r>
            <a:r>
              <a:rPr lang="en-US" dirty="0" smtClean="0"/>
              <a:t> </a:t>
            </a:r>
            <a:r>
              <a:rPr lang="en-US" dirty="0" smtClean="0">
                <a:solidFill>
                  <a:schemeClr val="accent5">
                    <a:lumMod val="50000"/>
                  </a:schemeClr>
                </a:solidFill>
              </a:rPr>
              <a:t>onomatopoeias and similes</a:t>
            </a:r>
            <a:r>
              <a:rPr lang="en-US" dirty="0" smtClean="0"/>
              <a:t> </a:t>
            </a:r>
            <a:r>
              <a:rPr lang="en-US" dirty="0" smtClean="0">
                <a:solidFill>
                  <a:srgbClr val="FFFF00"/>
                </a:solidFill>
              </a:rPr>
              <a:t>to create</a:t>
            </a:r>
            <a:r>
              <a:rPr lang="en-US" dirty="0" smtClean="0"/>
              <a:t> </a:t>
            </a:r>
            <a:r>
              <a:rPr lang="en-US" dirty="0" smtClean="0">
                <a:solidFill>
                  <a:schemeClr val="bg2">
                    <a:lumMod val="50000"/>
                  </a:schemeClr>
                </a:solidFill>
              </a:rPr>
              <a:t>the</a:t>
            </a:r>
            <a:r>
              <a:rPr lang="en-US" dirty="0" smtClean="0"/>
              <a:t> </a:t>
            </a:r>
            <a:r>
              <a:rPr lang="en-US" dirty="0" smtClean="0">
                <a:solidFill>
                  <a:schemeClr val="bg2">
                    <a:lumMod val="50000"/>
                  </a:schemeClr>
                </a:solidFill>
              </a:rPr>
              <a:t>feeling of fear throughout the various Civil War battles.</a:t>
            </a:r>
          </a:p>
          <a:p>
            <a:r>
              <a:rPr lang="en-US" dirty="0" smtClean="0"/>
              <a:t>Topic Sentence equation</a:t>
            </a:r>
          </a:p>
          <a:p>
            <a:pPr lvl="1"/>
            <a:r>
              <a:rPr lang="en-US" dirty="0" smtClean="0">
                <a:solidFill>
                  <a:srgbClr val="FF0000"/>
                </a:solidFill>
              </a:rPr>
              <a:t>Author</a:t>
            </a:r>
            <a:r>
              <a:rPr lang="en-US" dirty="0" smtClean="0"/>
              <a:t> + </a:t>
            </a:r>
            <a:r>
              <a:rPr lang="en-US" dirty="0" smtClean="0">
                <a:solidFill>
                  <a:srgbClr val="0070C0"/>
                </a:solidFill>
              </a:rPr>
              <a:t>what does he do </a:t>
            </a:r>
            <a:r>
              <a:rPr lang="en-US" dirty="0" smtClean="0"/>
              <a:t>+ </a:t>
            </a:r>
            <a:r>
              <a:rPr lang="en-US" dirty="0" smtClean="0">
                <a:solidFill>
                  <a:schemeClr val="accent5">
                    <a:lumMod val="50000"/>
                  </a:schemeClr>
                </a:solidFill>
              </a:rPr>
              <a:t>literary devices </a:t>
            </a:r>
            <a:r>
              <a:rPr lang="en-US" dirty="0" smtClean="0"/>
              <a:t>+ </a:t>
            </a:r>
            <a:r>
              <a:rPr lang="en-US" dirty="0" smtClean="0">
                <a:solidFill>
                  <a:srgbClr val="FFFF00"/>
                </a:solidFill>
              </a:rPr>
              <a:t>action verb</a:t>
            </a:r>
            <a:r>
              <a:rPr lang="en-US" dirty="0" smtClean="0"/>
              <a:t> + </a:t>
            </a:r>
            <a:r>
              <a:rPr lang="en-US" dirty="0" smtClean="0">
                <a:solidFill>
                  <a:schemeClr val="bg2">
                    <a:lumMod val="50000"/>
                  </a:schemeClr>
                </a:solidFill>
              </a:rPr>
              <a:t>mood</a:t>
            </a:r>
            <a:r>
              <a:rPr lang="en-US" dirty="0" smtClean="0"/>
              <a:t>.</a:t>
            </a:r>
          </a:p>
          <a:p>
            <a:pPr lvl="1"/>
            <a:endParaRPr lang="en-US" dirty="0" smtClean="0"/>
          </a:p>
          <a:p>
            <a:r>
              <a:rPr lang="en-US" dirty="0" smtClean="0">
                <a:solidFill>
                  <a:schemeClr val="bg1"/>
                </a:solidFill>
              </a:rPr>
              <a:t>Write your own topic sentences in your outline and try to be creative in the words you use to present them while also sticking to the equation.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Evidence</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Your evidence must support each topic sentence.</a:t>
            </a:r>
          </a:p>
          <a:p>
            <a:endParaRPr lang="en-US" dirty="0" smtClean="0"/>
          </a:p>
          <a:p>
            <a:r>
              <a:rPr lang="en-US" dirty="0" smtClean="0"/>
              <a:t>You will need to find </a:t>
            </a:r>
            <a:r>
              <a:rPr lang="en-US" b="1" dirty="0" smtClean="0"/>
              <a:t>two pieces of </a:t>
            </a:r>
            <a:r>
              <a:rPr lang="en-US" b="1" dirty="0" smtClean="0"/>
              <a:t>evidence </a:t>
            </a:r>
            <a:r>
              <a:rPr lang="en-US" dirty="0" smtClean="0"/>
              <a:t>for </a:t>
            </a:r>
            <a:r>
              <a:rPr lang="en-US" b="1" dirty="0" smtClean="0"/>
              <a:t>each topic sentence</a:t>
            </a:r>
            <a:r>
              <a:rPr lang="en-US" dirty="0" smtClean="0"/>
              <a:t>; </a:t>
            </a:r>
            <a:r>
              <a:rPr lang="en-US" dirty="0" smtClean="0"/>
              <a:t>each piece will clearly </a:t>
            </a:r>
            <a:r>
              <a:rPr lang="en-US" dirty="0" smtClean="0"/>
              <a:t>contain </a:t>
            </a:r>
            <a:r>
              <a:rPr lang="en-US" dirty="0" smtClean="0"/>
              <a:t>a different literary device.  However, both literary devices must clearly support the </a:t>
            </a:r>
            <a:r>
              <a:rPr lang="en-US" dirty="0" smtClean="0"/>
              <a:t>mood in your topic sentence.</a:t>
            </a:r>
            <a:endParaRPr lang="en-US" dirty="0" smtClean="0"/>
          </a:p>
          <a:p>
            <a:pPr lvl="1"/>
            <a:r>
              <a:rPr lang="en-US" dirty="0" smtClean="0">
                <a:solidFill>
                  <a:schemeClr val="bg1"/>
                </a:solidFill>
              </a:rPr>
              <a:t>I should be able to tell the mood you chose simply from reading your two devices.</a:t>
            </a:r>
          </a:p>
          <a:p>
            <a:endParaRPr lang="en-US" dirty="0" smtClean="0"/>
          </a:p>
          <a:p>
            <a:r>
              <a:rPr lang="en-US" dirty="0" smtClean="0"/>
              <a:t>In a visual essay, you evidence is what makes your presentation strong, so find the best of the best pieces to include.</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Evidence</a:t>
            </a:r>
            <a:endParaRPr lang="en-US" dirty="0"/>
          </a:p>
        </p:txBody>
      </p:sp>
      <p:sp>
        <p:nvSpPr>
          <p:cNvPr id="3" name="Content Placeholder 2"/>
          <p:cNvSpPr>
            <a:spLocks noGrp="1"/>
          </p:cNvSpPr>
          <p:nvPr>
            <p:ph idx="1"/>
          </p:nvPr>
        </p:nvSpPr>
        <p:spPr/>
        <p:txBody>
          <a:bodyPr/>
          <a:lstStyle/>
          <a:p>
            <a:r>
              <a:rPr lang="en-US" dirty="0" smtClean="0"/>
              <a:t>Make sure to embed your evidence into some context that sets up your quote</a:t>
            </a:r>
            <a:r>
              <a:rPr lang="en-US" dirty="0" smtClean="0"/>
              <a:t>.</a:t>
            </a:r>
          </a:p>
          <a:p>
            <a:pPr lvl="1"/>
            <a:r>
              <a:rPr lang="en-US" dirty="0" smtClean="0"/>
              <a:t>Context tells the reader what is happening in the book when the quote occurred.</a:t>
            </a:r>
            <a:endParaRPr lang="en-US" dirty="0" smtClean="0"/>
          </a:p>
          <a:p>
            <a:endParaRPr lang="en-US" dirty="0" smtClean="0"/>
          </a:p>
          <a:p>
            <a:r>
              <a:rPr lang="en-US" dirty="0" smtClean="0"/>
              <a:t>Always use a parenthetical citation to reference where you got your information.</a:t>
            </a:r>
          </a:p>
          <a:p>
            <a:endParaRPr lang="en-US" dirty="0" smtClean="0"/>
          </a:p>
          <a:p>
            <a:pPr>
              <a:buNone/>
            </a:pPr>
            <a:r>
              <a:rPr lang="en-US" dirty="0" smtClean="0"/>
              <a:t>			“Quote” (Crane 43).</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Evidence </a:t>
            </a:r>
            <a:r>
              <a:rPr lang="en-US" dirty="0" smtClean="0"/>
              <a:t>Example</a:t>
            </a:r>
            <a:endParaRPr lang="en-US" dirty="0"/>
          </a:p>
        </p:txBody>
      </p:sp>
      <p:sp>
        <p:nvSpPr>
          <p:cNvPr id="3" name="Content Placeholder 2"/>
          <p:cNvSpPr>
            <a:spLocks noGrp="1"/>
          </p:cNvSpPr>
          <p:nvPr>
            <p:ph idx="1"/>
          </p:nvPr>
        </p:nvSpPr>
        <p:spPr>
          <a:xfrm>
            <a:off x="0" y="1600200"/>
            <a:ext cx="8991600" cy="5257800"/>
          </a:xfrm>
        </p:spPr>
        <p:txBody>
          <a:bodyPr>
            <a:normAutofit fontScale="70000" lnSpcReduction="20000"/>
          </a:bodyPr>
          <a:lstStyle/>
          <a:p>
            <a:r>
              <a:rPr lang="en-US" dirty="0" smtClean="0">
                <a:solidFill>
                  <a:schemeClr val="bg1"/>
                </a:solidFill>
              </a:rPr>
              <a:t>T.S. - Crane utilizes onomatopoeias and similes to create the feeling of fear throughout the various Civil War battles.</a:t>
            </a:r>
          </a:p>
          <a:p>
            <a:endParaRPr lang="en-US" dirty="0" smtClean="0">
              <a:solidFill>
                <a:schemeClr val="bg1"/>
              </a:solidFill>
            </a:endParaRPr>
          </a:p>
          <a:p>
            <a:r>
              <a:rPr lang="en-US" dirty="0" smtClean="0">
                <a:solidFill>
                  <a:schemeClr val="bg1"/>
                </a:solidFill>
              </a:rPr>
              <a:t>As the troops began to relax after a battle, they were able to take in the peacefulness of the countryside.  However, suddenly, </a:t>
            </a:r>
            <a:r>
              <a:rPr lang="en-US" dirty="0" smtClean="0">
                <a:solidFill>
                  <a:schemeClr val="bg1"/>
                </a:solidFill>
              </a:rPr>
              <a:t>“A </a:t>
            </a:r>
            <a:r>
              <a:rPr lang="en-US" dirty="0" smtClean="0">
                <a:solidFill>
                  <a:schemeClr val="bg1"/>
                </a:solidFill>
              </a:rPr>
              <a:t>crimson roar came from the distance” and the regiments’ fears instantly took over them once again (Crane 79).</a:t>
            </a:r>
          </a:p>
          <a:p>
            <a:endParaRPr lang="en-US" dirty="0" smtClean="0">
              <a:solidFill>
                <a:schemeClr val="bg1"/>
              </a:solidFill>
            </a:endParaRPr>
          </a:p>
          <a:p>
            <a:r>
              <a:rPr lang="en-US" dirty="0" smtClean="0">
                <a:solidFill>
                  <a:schemeClr val="bg1"/>
                </a:solidFill>
              </a:rPr>
              <a:t>During </a:t>
            </a:r>
            <a:r>
              <a:rPr lang="en-US" dirty="0" smtClean="0">
                <a:solidFill>
                  <a:schemeClr val="bg1"/>
                </a:solidFill>
              </a:rPr>
              <a:t>the first battle, all of the men were running around in absolute fear and confusion, as they were not used to the constant dins and unbearable smoke that consumed the battle field.  As the youth frantically ran to avoid this chaos, “A shell screaming like a storm banshee went over the huddled heads of the reserves” (Crane 47).</a:t>
            </a:r>
          </a:p>
          <a:p>
            <a:endParaRPr lang="en-US" dirty="0" smtClean="0">
              <a:solidFill>
                <a:schemeClr val="bg1"/>
              </a:solidFill>
            </a:endParaRPr>
          </a:p>
          <a:p>
            <a:endParaRPr lang="en-US" dirty="0" smtClean="0">
              <a:solidFill>
                <a:schemeClr val="bg1"/>
              </a:solidFill>
            </a:endParaRPr>
          </a:p>
          <a:p>
            <a:pPr lvl="1"/>
            <a:r>
              <a:rPr lang="en-US" dirty="0" smtClean="0">
                <a:solidFill>
                  <a:schemeClr val="bg1"/>
                </a:solidFill>
              </a:rPr>
              <a:t>Do these topic sentences show one literary device each?  </a:t>
            </a:r>
            <a:r>
              <a:rPr lang="en-US" dirty="0" smtClean="0">
                <a:solidFill>
                  <a:schemeClr val="bg1"/>
                </a:solidFill>
              </a:rPr>
              <a:t>Do these devices help to depict the mood of fear?  Are they embedded into context that sets up the scene?</a:t>
            </a:r>
            <a:endParaRPr lang="en-US" dirty="0">
              <a:solidFill>
                <a:schemeClr val="bg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solidFill>
                  <a:schemeClr val="bg1"/>
                </a:solidFill>
              </a:rPr>
              <a:t>Now you try to find two quotes that support your first topic </a:t>
            </a:r>
            <a:r>
              <a:rPr lang="en-US" dirty="0" smtClean="0">
                <a:solidFill>
                  <a:schemeClr val="bg1"/>
                </a:solidFill>
              </a:rPr>
              <a:t>sentence.</a:t>
            </a:r>
          </a:p>
          <a:p>
            <a:pPr lvl="1"/>
            <a:r>
              <a:rPr lang="en-US" dirty="0" smtClean="0">
                <a:solidFill>
                  <a:schemeClr val="bg1"/>
                </a:solidFill>
              </a:rPr>
              <a:t>You may use the possible ones you wrote down for your homework due on Monday.</a:t>
            </a:r>
            <a:endParaRPr lang="en-US" dirty="0" smtClean="0">
              <a:solidFill>
                <a:schemeClr val="bg1"/>
              </a:solidFill>
            </a:endParaRPr>
          </a:p>
          <a:p>
            <a:pPr>
              <a:buNone/>
            </a:pPr>
            <a:endParaRPr lang="en-US" dirty="0" smtClean="0">
              <a:solidFill>
                <a:schemeClr val="bg1"/>
              </a:solidFill>
            </a:endParaRPr>
          </a:p>
          <a:p>
            <a:r>
              <a:rPr lang="en-US" dirty="0" smtClean="0">
                <a:solidFill>
                  <a:schemeClr val="bg1"/>
                </a:solidFill>
              </a:rPr>
              <a:t>Write these quotes in your outline while embedding them into context</a:t>
            </a:r>
            <a:r>
              <a:rPr lang="en-US" dirty="0" smtClean="0">
                <a:solidFill>
                  <a:schemeClr val="bg1"/>
                </a:solidFill>
              </a:rPr>
              <a:t>.</a:t>
            </a:r>
          </a:p>
          <a:p>
            <a:endParaRPr lang="en-US" dirty="0" smtClean="0">
              <a:solidFill>
                <a:schemeClr val="bg1"/>
              </a:solidFill>
            </a:endParaRPr>
          </a:p>
          <a:p>
            <a:r>
              <a:rPr lang="en-US" dirty="0" smtClean="0">
                <a:solidFill>
                  <a:schemeClr val="bg1"/>
                </a:solidFill>
              </a:rPr>
              <a:t>After 5-10 minutes, discuss these with the class.  Make sure you read your topic sentence and then evidence to the class so we can see if </a:t>
            </a:r>
            <a:r>
              <a:rPr lang="en-US" dirty="0" smtClean="0">
                <a:solidFill>
                  <a:schemeClr val="bg1"/>
                </a:solidFill>
              </a:rPr>
              <a:t>your quotes support your topic sentences.</a:t>
            </a:r>
            <a:endParaRPr lang="en-US" dirty="0">
              <a:solidFill>
                <a:schemeClr val="bg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Analysis</a:t>
            </a:r>
            <a:endParaRPr lang="en-US" dirty="0"/>
          </a:p>
        </p:txBody>
      </p:sp>
      <p:sp>
        <p:nvSpPr>
          <p:cNvPr id="3" name="Content Placeholder 2"/>
          <p:cNvSpPr>
            <a:spLocks noGrp="1"/>
          </p:cNvSpPr>
          <p:nvPr>
            <p:ph idx="1"/>
          </p:nvPr>
        </p:nvSpPr>
        <p:spPr/>
        <p:txBody>
          <a:bodyPr/>
          <a:lstStyle/>
          <a:p>
            <a:r>
              <a:rPr lang="en-US" dirty="0" smtClean="0"/>
              <a:t>This part of your essay is what you present; you are not to write your analysis on your PowerPoint, but use note cards to present the information to the class.</a:t>
            </a:r>
          </a:p>
          <a:p>
            <a:endParaRPr lang="en-US" dirty="0" smtClean="0"/>
          </a:p>
          <a:p>
            <a:r>
              <a:rPr lang="en-US" i="1" dirty="0" smtClean="0"/>
              <a:t>After each quote</a:t>
            </a:r>
            <a:r>
              <a:rPr lang="en-US" dirty="0" smtClean="0"/>
              <a:t> you should have 2-5 sentences of analysis. </a:t>
            </a:r>
            <a:r>
              <a:rPr lang="en-US" dirty="0" smtClean="0"/>
              <a:t>  That’s 6 note cards with a short analysis on them! </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smtClean="0"/>
              <a:t>Your analysis should explain </a:t>
            </a:r>
            <a:r>
              <a:rPr lang="en-US" i="1" dirty="0" smtClean="0"/>
              <a:t>how the literary device develops the mood</a:t>
            </a:r>
            <a:r>
              <a:rPr lang="en-US" dirty="0" smtClean="0"/>
              <a:t> for your particular scene.</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Example</a:t>
            </a:r>
            <a:endParaRPr lang="en-US" dirty="0"/>
          </a:p>
        </p:txBody>
      </p:sp>
      <p:sp>
        <p:nvSpPr>
          <p:cNvPr id="3" name="Content Placeholder 2"/>
          <p:cNvSpPr>
            <a:spLocks noGrp="1"/>
          </p:cNvSpPr>
          <p:nvPr>
            <p:ph idx="1"/>
          </p:nvPr>
        </p:nvSpPr>
        <p:spPr>
          <a:xfrm>
            <a:off x="457200" y="990600"/>
            <a:ext cx="8229600" cy="5334000"/>
          </a:xfrm>
        </p:spPr>
        <p:txBody>
          <a:bodyPr>
            <a:normAutofit fontScale="92500" lnSpcReduction="20000"/>
          </a:bodyPr>
          <a:lstStyle/>
          <a:p>
            <a:pPr>
              <a:buNone/>
            </a:pPr>
            <a:r>
              <a:rPr lang="en-US" sz="2400" dirty="0" smtClean="0"/>
              <a:t>     </a:t>
            </a:r>
            <a:r>
              <a:rPr lang="en-US" sz="2400" dirty="0" smtClean="0">
                <a:solidFill>
                  <a:schemeClr val="bg1"/>
                </a:solidFill>
              </a:rPr>
              <a:t>During the first battle, all of the men were running around in absolute fear and confusion, as they were not used to the constant dins and unbearable smoke that consumed the battle field.  As the youth frantically ran to avoid this chaos, “A shell screaming like a storm banshee went over the huddled heads of the reserves” (Crane 47).</a:t>
            </a:r>
          </a:p>
          <a:p>
            <a:endParaRPr lang="en-US" dirty="0" smtClean="0">
              <a:solidFill>
                <a:schemeClr val="bg1"/>
              </a:solidFill>
            </a:endParaRPr>
          </a:p>
          <a:p>
            <a:r>
              <a:rPr lang="en-US" dirty="0" smtClean="0">
                <a:solidFill>
                  <a:schemeClr val="bg1"/>
                </a:solidFill>
              </a:rPr>
              <a:t>Analysis (pretend this is on a note card):</a:t>
            </a:r>
          </a:p>
          <a:p>
            <a:pPr lvl="1"/>
            <a:r>
              <a:rPr lang="en-US" dirty="0" smtClean="0">
                <a:solidFill>
                  <a:schemeClr val="bg1"/>
                </a:solidFill>
              </a:rPr>
              <a:t>This simile adds to the intense mood of the scene as the reader can almost hear the ear-piercing scream.  </a:t>
            </a:r>
            <a:r>
              <a:rPr lang="en-US" dirty="0" smtClean="0">
                <a:solidFill>
                  <a:schemeClr val="bg1"/>
                </a:solidFill>
              </a:rPr>
              <a:t>“Screaming like a storm banshee” is a terrifying description as the reserves had to duck in order to not be hit by the shell that is obviously in close proximity to their heads.</a:t>
            </a:r>
          </a:p>
          <a:p>
            <a:pPr lvl="1"/>
            <a:endParaRPr lang="en-US" dirty="0" smtClean="0">
              <a:solidFill>
                <a:schemeClr val="bg1"/>
              </a:solidFill>
            </a:endParaRPr>
          </a:p>
          <a:p>
            <a:r>
              <a:rPr lang="en-US" dirty="0" smtClean="0">
                <a:solidFill>
                  <a:schemeClr val="bg1"/>
                </a:solidFill>
              </a:rPr>
              <a:t>Does the analysis explain why this literary device develops the mood?  Why or why not?  </a:t>
            </a:r>
            <a:endParaRPr lang="en-US" dirty="0">
              <a:solidFill>
                <a:schemeClr val="bg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28600"/>
            <a:ext cx="8229600" cy="6096000"/>
          </a:xfrm>
        </p:spPr>
        <p:txBody>
          <a:bodyPr>
            <a:normAutofit/>
          </a:bodyPr>
          <a:lstStyle/>
          <a:p>
            <a:pPr>
              <a:buNone/>
            </a:pPr>
            <a:r>
              <a:rPr lang="en-US" dirty="0" smtClean="0"/>
              <a:t>    </a:t>
            </a:r>
            <a:r>
              <a:rPr lang="en-US" dirty="0" smtClean="0">
                <a:solidFill>
                  <a:schemeClr val="bg1"/>
                </a:solidFill>
              </a:rPr>
              <a:t>As the troops began to relax after a battle, they were able to take in the peacefulness of the countryside.  However, suddenly, “A crimson roar came from the distance” and the regiments’ fears instantly took over them once again (Crane 79).</a:t>
            </a:r>
          </a:p>
          <a:p>
            <a:endParaRPr lang="en-US" dirty="0" smtClean="0">
              <a:solidFill>
                <a:schemeClr val="bg1"/>
              </a:solidFill>
            </a:endParaRPr>
          </a:p>
          <a:p>
            <a:r>
              <a:rPr lang="en-US" dirty="0" smtClean="0">
                <a:solidFill>
                  <a:schemeClr val="bg1"/>
                </a:solidFill>
              </a:rPr>
              <a:t>Analysis (pretend this is on a note card):</a:t>
            </a:r>
          </a:p>
          <a:p>
            <a:pPr lvl="1"/>
            <a:r>
              <a:rPr lang="en-US" dirty="0" smtClean="0">
                <a:solidFill>
                  <a:schemeClr val="bg1"/>
                </a:solidFill>
              </a:rPr>
              <a:t>The onomatopoeia “roar” shows the contrast between the relaxing scene and the beginning of yet another battle.  Crane uses “roar” to portray the fear that must be in each of these soldiers as they are caught off guard and forced to resume fighting.</a:t>
            </a:r>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STOP HERE</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Image Selection</a:t>
            </a:r>
            <a:endParaRPr lang="en-US" dirty="0"/>
          </a:p>
        </p:txBody>
      </p:sp>
      <p:sp>
        <p:nvSpPr>
          <p:cNvPr id="3" name="Content Placeholder 2"/>
          <p:cNvSpPr>
            <a:spLocks noGrp="1"/>
          </p:cNvSpPr>
          <p:nvPr>
            <p:ph idx="1"/>
          </p:nvPr>
        </p:nvSpPr>
        <p:spPr/>
        <p:txBody>
          <a:bodyPr/>
          <a:lstStyle/>
          <a:p>
            <a:r>
              <a:rPr lang="en-US" dirty="0" smtClean="0"/>
              <a:t>You must have six </a:t>
            </a:r>
            <a:r>
              <a:rPr lang="en-US" i="1" dirty="0" smtClean="0"/>
              <a:t>meaningful</a:t>
            </a:r>
            <a:r>
              <a:rPr lang="en-US" dirty="0" smtClean="0"/>
              <a:t> images throughout your presentation.</a:t>
            </a:r>
          </a:p>
          <a:p>
            <a:endParaRPr lang="en-US" dirty="0" smtClean="0"/>
          </a:p>
          <a:p>
            <a:r>
              <a:rPr lang="en-US" dirty="0" smtClean="0"/>
              <a:t>The images you choose must support your thesis, topic sentence, and evidence.</a:t>
            </a:r>
          </a:p>
          <a:p>
            <a:endParaRPr lang="en-US" dirty="0" smtClean="0"/>
          </a:p>
          <a:p>
            <a:r>
              <a:rPr lang="en-US" dirty="0" smtClean="0"/>
              <a:t>These will enhance your presentation because you will have to discuss every image you display.</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a:t>
            </a:r>
            <a:endParaRPr lang="en-US" dirty="0"/>
          </a:p>
        </p:txBody>
      </p:sp>
      <p:sp>
        <p:nvSpPr>
          <p:cNvPr id="3" name="Content Placeholder 2"/>
          <p:cNvSpPr>
            <a:spLocks noGrp="1"/>
          </p:cNvSpPr>
          <p:nvPr>
            <p:ph idx="1"/>
          </p:nvPr>
        </p:nvSpPr>
        <p:spPr/>
        <p:txBody>
          <a:bodyPr/>
          <a:lstStyle/>
          <a:p>
            <a:r>
              <a:rPr lang="en-US" dirty="0" smtClean="0"/>
              <a:t>The background you select for your PowerPoint must also support your thesis. </a:t>
            </a:r>
          </a:p>
          <a:p>
            <a:endParaRPr lang="en-US" dirty="0" smtClean="0"/>
          </a:p>
          <a:p>
            <a:r>
              <a:rPr lang="en-US" dirty="0" smtClean="0"/>
              <a:t>Think about what colors could depict each of your moods or what background would add to your presentation.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pPr>
              <a:buNone/>
            </a:pPr>
            <a:endParaRPr lang="en-US" dirty="0" smtClean="0"/>
          </a:p>
          <a:p>
            <a:r>
              <a:rPr lang="en-US" sz="4000" dirty="0" smtClean="0"/>
              <a:t>Sample presentation</a:t>
            </a:r>
            <a:endParaRPr lang="en-US" sz="4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 Red, White, and Blue</a:t>
            </a:r>
            <a:endParaRPr lang="en-US" dirty="0"/>
          </a:p>
        </p:txBody>
      </p:sp>
      <p:sp>
        <p:nvSpPr>
          <p:cNvPr id="3" name="Content Placeholder 2"/>
          <p:cNvSpPr>
            <a:spLocks noGrp="1"/>
          </p:cNvSpPr>
          <p:nvPr>
            <p:ph idx="1"/>
          </p:nvPr>
        </p:nvSpPr>
        <p:spPr>
          <a:xfrm>
            <a:off x="2590800" y="1600200"/>
            <a:ext cx="8229600" cy="4709160"/>
          </a:xfrm>
        </p:spPr>
        <p:txBody>
          <a:bodyPr/>
          <a:lstStyle/>
          <a:p>
            <a:pPr algn="ctr">
              <a:buNone/>
            </a:pPr>
            <a:endParaRPr lang="en-US" dirty="0" smtClean="0"/>
          </a:p>
          <a:p>
            <a:pPr algn="ctr">
              <a:buNone/>
            </a:pPr>
            <a:endParaRPr lang="en-US" dirty="0" smtClean="0"/>
          </a:p>
          <a:p>
            <a:pPr algn="ctr">
              <a:buNone/>
            </a:pPr>
            <a:endParaRPr lang="en-US" dirty="0" smtClean="0"/>
          </a:p>
          <a:p>
            <a:pPr algn="ctr">
              <a:buNone/>
            </a:pPr>
            <a:r>
              <a:rPr lang="en-US" dirty="0" smtClean="0"/>
              <a:t>Elizabeth Example</a:t>
            </a:r>
          </a:p>
          <a:p>
            <a:pPr algn="ctr">
              <a:buNone/>
            </a:pPr>
            <a:r>
              <a:rPr lang="en-US" dirty="0" smtClean="0"/>
              <a:t>Mrs. Cavolt</a:t>
            </a:r>
          </a:p>
          <a:p>
            <a:pPr algn="ctr">
              <a:buNone/>
            </a:pPr>
            <a:r>
              <a:rPr lang="en-US" dirty="0" smtClean="0"/>
              <a:t>ELA 8</a:t>
            </a:r>
          </a:p>
          <a:p>
            <a:pPr algn="ctr">
              <a:buNone/>
            </a:pPr>
            <a:r>
              <a:rPr lang="en-US" dirty="0" smtClean="0"/>
              <a:t>10 May 2011</a:t>
            </a:r>
            <a:endParaRPr lang="en-US" dirty="0"/>
          </a:p>
        </p:txBody>
      </p:sp>
      <p:pic>
        <p:nvPicPr>
          <p:cNvPr id="54274" name="Picture 2" descr="http://new.tnpfineart.com/prodimages/selman/red2.jpg"/>
          <p:cNvPicPr>
            <a:picLocks noChangeAspect="1" noChangeArrowheads="1"/>
          </p:cNvPicPr>
          <p:nvPr/>
        </p:nvPicPr>
        <p:blipFill>
          <a:blip r:embed="rId2" cstate="print"/>
          <a:srcRect/>
          <a:stretch>
            <a:fillRect/>
          </a:stretch>
        </p:blipFill>
        <p:spPr bwMode="auto">
          <a:xfrm>
            <a:off x="685800" y="1371600"/>
            <a:ext cx="4191000" cy="5163313"/>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a:buNone/>
            </a:pPr>
            <a:r>
              <a:rPr lang="en-US" sz="3600" dirty="0" smtClean="0"/>
              <a:t>    In </a:t>
            </a:r>
            <a:r>
              <a:rPr lang="en-US" sz="3600" i="1" dirty="0" smtClean="0"/>
              <a:t>The Red Badge of Courage, </a:t>
            </a:r>
            <a:r>
              <a:rPr lang="en-US" sz="3600" dirty="0" smtClean="0"/>
              <a:t>Stephen Crane uses a variety of literary devices to depict the moods of fear, excitement, and sorrow.”</a:t>
            </a:r>
            <a:endParaRPr lang="en-US" sz="36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6000">
              <a:srgbClr val="1F1F1F"/>
            </a:gs>
            <a:gs pos="17999">
              <a:srgbClr val="FFFFFF"/>
            </a:gs>
            <a:gs pos="42000">
              <a:srgbClr val="636363"/>
            </a:gs>
            <a:gs pos="53000">
              <a:srgbClr val="CFCFCF"/>
            </a:gs>
            <a:gs pos="66000">
              <a:srgbClr val="CFCFCF"/>
            </a:gs>
            <a:gs pos="75999">
              <a:srgbClr val="1F1F1F"/>
            </a:gs>
            <a:gs pos="78999">
              <a:srgbClr val="FFFFFF"/>
            </a:gs>
            <a:gs pos="100000">
              <a:srgbClr val="7F7F7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smtClean="0"/>
              <a:t>    </a:t>
            </a:r>
            <a:r>
              <a:rPr lang="en-US" sz="3200" dirty="0" smtClean="0"/>
              <a:t>Crane utilizes onomatopoeias and similes to create the feeling of fear throughout the various Civil War battles.</a:t>
            </a:r>
            <a:endParaRPr lang="en-US" sz="3200" dirty="0"/>
          </a:p>
        </p:txBody>
      </p:sp>
      <p:pic>
        <p:nvPicPr>
          <p:cNvPr id="59394" name="Picture 2" descr="http://cache2.allpostersimages.com/p/LRG/29/2925/JE8RD00Z/posters/embleton-gerry-the-red-badge-of-courage.jpg"/>
          <p:cNvPicPr>
            <a:picLocks noChangeAspect="1" noChangeArrowheads="1"/>
          </p:cNvPicPr>
          <p:nvPr/>
        </p:nvPicPr>
        <p:blipFill>
          <a:blip r:embed="rId2" cstate="print"/>
          <a:srcRect/>
          <a:stretch>
            <a:fillRect/>
          </a:stretch>
        </p:blipFill>
        <p:spPr bwMode="auto">
          <a:xfrm>
            <a:off x="2590800" y="3276600"/>
            <a:ext cx="4419600" cy="3314700"/>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6000">
              <a:srgbClr val="1F1F1F"/>
            </a:gs>
            <a:gs pos="17999">
              <a:srgbClr val="FFFFFF"/>
            </a:gs>
            <a:gs pos="42000">
              <a:srgbClr val="636363"/>
            </a:gs>
            <a:gs pos="53000">
              <a:srgbClr val="CFCFCF"/>
            </a:gs>
            <a:gs pos="66000">
              <a:srgbClr val="CFCFCF"/>
            </a:gs>
            <a:gs pos="75999">
              <a:srgbClr val="1F1F1F"/>
            </a:gs>
            <a:gs pos="78999">
              <a:srgbClr val="FFFFFF"/>
            </a:gs>
            <a:gs pos="100000">
              <a:srgbClr val="7F7F7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381000" y="152400"/>
            <a:ext cx="8229600" cy="4709160"/>
          </a:xfrm>
        </p:spPr>
        <p:txBody>
          <a:bodyPr/>
          <a:lstStyle/>
          <a:p>
            <a:pPr>
              <a:buNone/>
            </a:pPr>
            <a:r>
              <a:rPr lang="en-US" dirty="0" smtClean="0"/>
              <a:t>     During the first battle, all of the men were running around in absolute fear and confusion, as they were not used to the constant dins and unbearable smoke that consumed the battle field.  As the youth frantically ran to avoid this chaos, “A shell screaming like a storm banshee went over the huddled heads of the reserves” (Crane 47).</a:t>
            </a:r>
            <a:endParaRPr lang="en-US" dirty="0"/>
          </a:p>
        </p:txBody>
      </p:sp>
      <p:pic>
        <p:nvPicPr>
          <p:cNvPr id="4" name="Picture 2" descr="http://myaudioschool.files.wordpress.com/2009/06/rbc-battle-of-antietam.png"/>
          <p:cNvPicPr>
            <a:picLocks noChangeAspect="1" noChangeArrowheads="1"/>
          </p:cNvPicPr>
          <p:nvPr/>
        </p:nvPicPr>
        <p:blipFill>
          <a:blip r:embed="rId2" cstate="print"/>
          <a:srcRect/>
          <a:stretch>
            <a:fillRect/>
          </a:stretch>
        </p:blipFill>
        <p:spPr bwMode="auto">
          <a:xfrm>
            <a:off x="3048000" y="3200400"/>
            <a:ext cx="4928965" cy="3437953"/>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6000">
              <a:srgbClr val="1F1F1F"/>
            </a:gs>
            <a:gs pos="17999">
              <a:srgbClr val="FFFFFF"/>
            </a:gs>
            <a:gs pos="42000">
              <a:srgbClr val="636363"/>
            </a:gs>
            <a:gs pos="53000">
              <a:srgbClr val="CFCFCF"/>
            </a:gs>
            <a:gs pos="66000">
              <a:srgbClr val="CFCFCF"/>
            </a:gs>
            <a:gs pos="75999">
              <a:srgbClr val="1F1F1F"/>
            </a:gs>
            <a:gs pos="78999">
              <a:srgbClr val="FFFFFF"/>
            </a:gs>
            <a:gs pos="100000">
              <a:srgbClr val="7F7F7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304800" y="304800"/>
            <a:ext cx="8229600" cy="4709160"/>
          </a:xfrm>
        </p:spPr>
        <p:txBody>
          <a:bodyPr/>
          <a:lstStyle/>
          <a:p>
            <a:pPr>
              <a:buNone/>
            </a:pPr>
            <a:r>
              <a:rPr lang="en-US" dirty="0" smtClean="0"/>
              <a:t>    As the troops began to relax after a battle, they were able to take in the peacefulness of the countryside.  However, suddenly, “A crimson roar came from the distance” and the regiments’ fears instantly took over them once again (Crane 79).</a:t>
            </a:r>
            <a:endParaRPr lang="en-US" dirty="0"/>
          </a:p>
        </p:txBody>
      </p:sp>
      <p:pic>
        <p:nvPicPr>
          <p:cNvPr id="4" name="Picture 2" descr="http://imagerepository.net/image/red-badge-of-courage/1.bp.blogspot.com/_Y8ZbcEX9tN0/TK49To3CIOI/AAAAAAAAAYo/zMHI8iRN538/s1600/red_badge.jpg"/>
          <p:cNvPicPr>
            <a:picLocks noChangeAspect="1" noChangeArrowheads="1"/>
          </p:cNvPicPr>
          <p:nvPr/>
        </p:nvPicPr>
        <p:blipFill>
          <a:blip r:embed="rId2" cstate="print"/>
          <a:srcRect/>
          <a:stretch>
            <a:fillRect/>
          </a:stretch>
        </p:blipFill>
        <p:spPr bwMode="auto">
          <a:xfrm>
            <a:off x="4114800" y="2540000"/>
            <a:ext cx="3105150" cy="4140200"/>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212</TotalTime>
  <Words>1284</Words>
  <Application>Microsoft Office PowerPoint</Application>
  <PresentationFormat>On-screen Show (4:3)</PresentationFormat>
  <Paragraphs>107</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Apex</vt:lpstr>
      <vt:lpstr>Introduction to Your Visual Essay</vt:lpstr>
      <vt:lpstr>Visual Essay</vt:lpstr>
      <vt:lpstr>Thesis</vt:lpstr>
      <vt:lpstr>Slide 4</vt:lpstr>
      <vt:lpstr>Topic Sentences</vt:lpstr>
      <vt:lpstr>Topic Sentences Continued</vt:lpstr>
      <vt:lpstr>Example</vt:lpstr>
      <vt:lpstr>Slide 8</vt:lpstr>
      <vt:lpstr>Evidence</vt:lpstr>
      <vt:lpstr>Evidence</vt:lpstr>
      <vt:lpstr>Evidence Example</vt:lpstr>
      <vt:lpstr>Slide 12</vt:lpstr>
      <vt:lpstr>Analysis</vt:lpstr>
      <vt:lpstr>Slide 14</vt:lpstr>
      <vt:lpstr>Example</vt:lpstr>
      <vt:lpstr>Slide 16</vt:lpstr>
      <vt:lpstr>STOP HERE</vt:lpstr>
      <vt:lpstr>Image Selection</vt:lpstr>
      <vt:lpstr>Background</vt:lpstr>
      <vt:lpstr>Slide 20</vt:lpstr>
      <vt:lpstr>The Red, White, and Blue</vt:lpstr>
      <vt:lpstr>Slide 22</vt:lpstr>
      <vt:lpstr>Slide 23</vt:lpstr>
      <vt:lpstr>Slide 24</vt:lpstr>
      <vt:lpstr>Slide 25</vt:lpstr>
    </vt:vector>
  </TitlesOfParts>
  <Company>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Your Visual Essay</dc:title>
  <dc:creator> </dc:creator>
  <cp:lastModifiedBy> </cp:lastModifiedBy>
  <cp:revision>4</cp:revision>
  <dcterms:created xsi:type="dcterms:W3CDTF">2011-05-04T15:37:32Z</dcterms:created>
  <dcterms:modified xsi:type="dcterms:W3CDTF">2011-05-08T01:40:12Z</dcterms:modified>
</cp:coreProperties>
</file>