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14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B58C-EBA7-4C81-B577-8B12921CF3BB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C222-9C9F-4E03-9F8C-C16A0CC065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B58C-EBA7-4C81-B577-8B12921CF3BB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C222-9C9F-4E03-9F8C-C16A0CC065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B58C-EBA7-4C81-B577-8B12921CF3BB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C222-9C9F-4E03-9F8C-C16A0CC065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B58C-EBA7-4C81-B577-8B12921CF3BB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C222-9C9F-4E03-9F8C-C16A0CC065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B58C-EBA7-4C81-B577-8B12921CF3BB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C222-9C9F-4E03-9F8C-C16A0CC065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B58C-EBA7-4C81-B577-8B12921CF3BB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C222-9C9F-4E03-9F8C-C16A0CC065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B58C-EBA7-4C81-B577-8B12921CF3BB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C222-9C9F-4E03-9F8C-C16A0CC065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B58C-EBA7-4C81-B577-8B12921CF3BB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C222-9C9F-4E03-9F8C-C16A0CC065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B58C-EBA7-4C81-B577-8B12921CF3BB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C222-9C9F-4E03-9F8C-C16A0CC065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B58C-EBA7-4C81-B577-8B12921CF3BB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C222-9C9F-4E03-9F8C-C16A0CC065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B58C-EBA7-4C81-B577-8B12921CF3BB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C222-9C9F-4E03-9F8C-C16A0CC065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8B58C-EBA7-4C81-B577-8B12921CF3BB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EC222-9C9F-4E03-9F8C-C16A0CC065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uzinger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12838"/>
          </a:xfrm>
        </p:spPr>
        <p:txBody>
          <a:bodyPr>
            <a:normAutofit fontScale="90000"/>
          </a:bodyPr>
          <a:lstStyle/>
          <a:p>
            <a:r>
              <a:rPr lang="en-US" dirty="0"/>
              <a:t>Advanced Placement United States History</a:t>
            </a:r>
            <a:br>
              <a:rPr lang="en-US" dirty="0"/>
            </a:br>
            <a:r>
              <a:rPr lang="en-US" dirty="0"/>
              <a:t>Teacher: Jeff </a:t>
            </a:r>
            <a:r>
              <a:rPr lang="en-US" dirty="0" err="1"/>
              <a:t>Hromadka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Who am I?</a:t>
            </a:r>
          </a:p>
          <a:p>
            <a:pPr lvl="1"/>
            <a:r>
              <a:rPr lang="en-US" dirty="0" smtClean="0"/>
              <a:t>I have been teaching at </a:t>
            </a:r>
            <a:r>
              <a:rPr lang="en-US" dirty="0" err="1" smtClean="0"/>
              <a:t>Leuzinger</a:t>
            </a:r>
            <a:r>
              <a:rPr lang="en-US" dirty="0" smtClean="0"/>
              <a:t> for over 15 years</a:t>
            </a:r>
          </a:p>
          <a:p>
            <a:pPr lvl="1"/>
            <a:r>
              <a:rPr lang="en-US" dirty="0" smtClean="0"/>
              <a:t>Graduated from USC in American Studies</a:t>
            </a:r>
          </a:p>
          <a:p>
            <a:pPr lvl="1"/>
            <a:r>
              <a:rPr lang="en-US" dirty="0" smtClean="0"/>
              <a:t>Married (my wife is English) with 2 sons age 13 and 10 years old, live in Hermosa Beach</a:t>
            </a:r>
          </a:p>
          <a:p>
            <a:pPr lvl="1"/>
            <a:r>
              <a:rPr lang="en-US" dirty="0" smtClean="0"/>
              <a:t>I surf!  For over 30 years,  LOVE BIG WAVES, paddleboard (paddled f. Catalina to coast twice) I love the ocean!</a:t>
            </a:r>
          </a:p>
          <a:p>
            <a:pPr lvl="1"/>
            <a:r>
              <a:rPr lang="en-US" dirty="0" smtClean="0"/>
              <a:t>I love to travel (esp. to surf) (I have been to over 30 countries- Europe, Latin America, Africa, Thailand, Tonga)</a:t>
            </a:r>
          </a:p>
          <a:p>
            <a:pPr lvl="2"/>
            <a:r>
              <a:rPr lang="en-US" dirty="0" smtClean="0"/>
              <a:t>Berlin Wall, Soviet Union under Communism, Kenya when Nairobi was bombed by Al Qaeda, El Salvador after the Civil War ended), Baja to surf every summer at Scorpion Bay</a:t>
            </a:r>
          </a:p>
          <a:p>
            <a:pPr lvl="2"/>
            <a:r>
              <a:rPr lang="en-US" dirty="0" smtClean="0"/>
              <a:t>D</a:t>
            </a:r>
            <a:r>
              <a:rPr lang="en-US" dirty="0" smtClean="0"/>
              <a:t>riven extensively around US in (25+ states)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/>
              <a:t>Welcome to AP US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college </a:t>
            </a:r>
            <a:r>
              <a:rPr lang="en-US" sz="2400" dirty="0"/>
              <a:t>level </a:t>
            </a:r>
            <a:r>
              <a:rPr lang="en-US" sz="2400" dirty="0" smtClean="0"/>
              <a:t>survey- This class is designed to prepare each student for the rigors of college </a:t>
            </a:r>
          </a:p>
          <a:p>
            <a:r>
              <a:rPr lang="en-US" sz="2400" dirty="0" smtClean="0"/>
              <a:t>You </a:t>
            </a:r>
            <a:r>
              <a:rPr lang="en-US" sz="2400" dirty="0"/>
              <a:t>will be expected to read the textbook, as well as, additional primary and secondary materials.  </a:t>
            </a:r>
            <a:endParaRPr lang="en-US" sz="2400" dirty="0" smtClean="0"/>
          </a:p>
          <a:p>
            <a:r>
              <a:rPr lang="en-US" sz="2400" dirty="0" smtClean="0"/>
              <a:t>You </a:t>
            </a:r>
            <a:r>
              <a:rPr lang="en-US" sz="2400" dirty="0"/>
              <a:t>will learn to analyze, read </a:t>
            </a:r>
            <a:r>
              <a:rPr lang="en-US" sz="2400" dirty="0" smtClean="0"/>
              <a:t>,  develop your own conclusions, and support </a:t>
            </a:r>
            <a:r>
              <a:rPr lang="en-US" sz="2400" dirty="0"/>
              <a:t>those conclusions based on events in US History. </a:t>
            </a:r>
            <a:endParaRPr lang="en-US" sz="2400" dirty="0" smtClean="0"/>
          </a:p>
          <a:p>
            <a:r>
              <a:rPr lang="en-US" sz="2400" dirty="0"/>
              <a:t>You will look at trends and cycles over time and see how they relate to today.  </a:t>
            </a:r>
            <a:endParaRPr lang="en-US" sz="2400" dirty="0" smtClean="0"/>
          </a:p>
          <a:p>
            <a:r>
              <a:rPr lang="en-US" sz="2400" dirty="0" smtClean="0"/>
              <a:t>This </a:t>
            </a:r>
            <a:r>
              <a:rPr lang="en-US" sz="2400" dirty="0"/>
              <a:t>course is meant to challenge your thinking about the history of this nation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The United States is known as the “Land of the Free” and by nationalists considered the greatest country ever.</a:t>
            </a:r>
          </a:p>
          <a:p>
            <a:pPr lvl="2"/>
            <a:r>
              <a:rPr lang="en-US" i="1" dirty="0" smtClean="0"/>
              <a:t>Can you identify several examples where the United States has fulfilled it’s mission of being a beacon of hope and freedom?</a:t>
            </a:r>
          </a:p>
          <a:p>
            <a:pPr lvl="2"/>
            <a:r>
              <a:rPr lang="en-US" i="1" dirty="0" smtClean="0"/>
              <a:t>Can you identify several examples where the US has fallen short of fulfilling those ideals?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Course </a:t>
            </a:r>
            <a:r>
              <a:rPr lang="en-US" dirty="0" smtClean="0"/>
              <a:t>Content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What is it that we will learn this year?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APUSH surveys the period beginning with </a:t>
            </a:r>
            <a:r>
              <a:rPr lang="en-US" b="1" dirty="0"/>
              <a:t>the first European settlement of the New World </a:t>
            </a:r>
            <a:r>
              <a:rPr lang="en-US" dirty="0"/>
              <a:t>and ending with </a:t>
            </a:r>
            <a:r>
              <a:rPr lang="en-US" b="1" dirty="0"/>
              <a:t>international and domestic affairs in the post-1945 period to the present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Provide </a:t>
            </a:r>
            <a:r>
              <a:rPr lang="en-US" dirty="0"/>
              <a:t>students </a:t>
            </a:r>
            <a:r>
              <a:rPr lang="en-US" b="1" dirty="0"/>
              <a:t>with analytical skills and factual knowledge</a:t>
            </a:r>
            <a:r>
              <a:rPr lang="en-US" dirty="0"/>
              <a:t> necessary to deal critically with problems and challenges in US History. </a:t>
            </a:r>
            <a:endParaRPr lang="en-US" dirty="0" smtClean="0"/>
          </a:p>
          <a:p>
            <a:r>
              <a:rPr lang="en-US" dirty="0"/>
              <a:t>Students learn to </a:t>
            </a:r>
            <a:r>
              <a:rPr lang="en-US" b="1" dirty="0"/>
              <a:t>assess historical materials</a:t>
            </a:r>
            <a:r>
              <a:rPr lang="en-US" dirty="0"/>
              <a:t>- their relevance to a given interpretive problem, their reliability, and their importance- and to weigh the evidence and interpretations presents in historical </a:t>
            </a:r>
            <a:r>
              <a:rPr lang="en-US" dirty="0" smtClean="0"/>
              <a:t>scholarship</a:t>
            </a:r>
          </a:p>
          <a:p>
            <a:r>
              <a:rPr lang="en-US" dirty="0"/>
              <a:t>The APUSH course </a:t>
            </a:r>
            <a:r>
              <a:rPr lang="en-US" b="1" dirty="0"/>
              <a:t>develops the skills necessary to reach conclusions on the basis of informed judgment</a:t>
            </a:r>
            <a:r>
              <a:rPr lang="en-US" dirty="0"/>
              <a:t>, and to present reasons and evidence clearly and persuasively </a:t>
            </a:r>
            <a:r>
              <a:rPr lang="en-US" b="1" dirty="0"/>
              <a:t>in essay form. </a:t>
            </a:r>
            <a:endParaRPr lang="en-US" b="1" dirty="0" smtClean="0"/>
          </a:p>
          <a:p>
            <a:r>
              <a:rPr lang="en-US" b="1" dirty="0"/>
              <a:t>This is a class designed to help students think and create their own informed opinions</a:t>
            </a:r>
            <a:r>
              <a:rPr lang="en-US" b="1" dirty="0" smtClean="0"/>
              <a:t>!</a:t>
            </a:r>
          </a:p>
          <a:p>
            <a:pPr lvl="1"/>
            <a:r>
              <a:rPr lang="en-US" i="1" dirty="0" smtClean="0"/>
              <a:t>You are camping with your friends and a bear enters the camp and starts chasing all of you.  How fast do you have to run to live?</a:t>
            </a:r>
            <a:endParaRPr lang="en-US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/>
              <a:t>Class Rules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60198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b="1" dirty="0" smtClean="0"/>
              <a:t>Be in your seat ready to work when the bell rings</a:t>
            </a:r>
            <a:r>
              <a:rPr lang="en-US" dirty="0" smtClean="0"/>
              <a:t>! (Be prompt, prepared, and on time)</a:t>
            </a:r>
          </a:p>
          <a:p>
            <a:pPr lvl="0"/>
            <a:r>
              <a:rPr lang="en-US" b="1" dirty="0" smtClean="0"/>
              <a:t>Do not talk while the teacher </a:t>
            </a:r>
            <a:r>
              <a:rPr lang="en-US" dirty="0" smtClean="0"/>
              <a:t>or another student who has been called on </a:t>
            </a:r>
            <a:r>
              <a:rPr lang="en-US" b="1" dirty="0" smtClean="0"/>
              <a:t>is talking</a:t>
            </a:r>
            <a:r>
              <a:rPr lang="en-US" dirty="0" smtClean="0"/>
              <a:t>! (Raise your hand)</a:t>
            </a:r>
          </a:p>
          <a:p>
            <a:pPr lvl="0"/>
            <a:r>
              <a:rPr lang="en-US" b="1" dirty="0" smtClean="0"/>
              <a:t>Respect the opinions and space of others</a:t>
            </a:r>
            <a:r>
              <a:rPr lang="en-US" dirty="0" smtClean="0"/>
              <a:t>!  (No touching, no hating)</a:t>
            </a:r>
          </a:p>
          <a:p>
            <a:r>
              <a:rPr lang="en-US" b="1" dirty="0" smtClean="0"/>
              <a:t>All school rules are enforced</a:t>
            </a:r>
            <a:r>
              <a:rPr lang="en-US" dirty="0" smtClean="0"/>
              <a:t>! No </a:t>
            </a:r>
            <a:r>
              <a:rPr lang="en-US" dirty="0" smtClean="0"/>
              <a:t>food, drinks, IPODs, mobile phones, texting, hats!  (Backpacks and bags off desk)</a:t>
            </a:r>
          </a:p>
          <a:p>
            <a:pPr lvl="0"/>
            <a:r>
              <a:rPr lang="en-US" b="1" dirty="0" smtClean="0"/>
              <a:t>Do not put you head down </a:t>
            </a:r>
            <a:r>
              <a:rPr lang="en-US" dirty="0" smtClean="0"/>
              <a:t>during videos! (No sleeping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Please expect to engaged from bell to bell</a:t>
            </a:r>
          </a:p>
          <a:p>
            <a:pPr lvl="1"/>
            <a:r>
              <a:rPr lang="en-US" b="1" dirty="0" smtClean="0"/>
              <a:t>Teacher’s rule- everyday I hope to keep you engaged, interested, and learning  (something new and of interest</a:t>
            </a:r>
            <a:r>
              <a:rPr lang="en-US" dirty="0" smtClean="0"/>
              <a:t>), as well as, the skills that you will need for college and to help to think for yourself!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12838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/>
              <a:t>Homework</a:t>
            </a:r>
            <a:r>
              <a:rPr lang="en-US" sz="2700" dirty="0"/>
              <a:t>: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b="1" dirty="0"/>
              <a:t>Those who are counting on doing little work outside of this class will most likely not pass this class.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/>
          </a:bodyPr>
          <a:lstStyle/>
          <a:p>
            <a:r>
              <a:rPr lang="en-US" dirty="0"/>
              <a:t>APUSH is a demanding course requiring daily homework</a:t>
            </a:r>
            <a:r>
              <a:rPr lang="en-US" b="1" dirty="0"/>
              <a:t>.  Students planning on earning an “A’ or “B” will discover that 5-10 hours of reading, homework, and studying </a:t>
            </a:r>
            <a:r>
              <a:rPr lang="en-US" dirty="0"/>
              <a:t>is expected and </a:t>
            </a:r>
            <a:r>
              <a:rPr lang="en-US" dirty="0" smtClean="0"/>
              <a:t>necessary</a:t>
            </a:r>
          </a:p>
          <a:p>
            <a:r>
              <a:rPr lang="en-US" dirty="0" smtClean="0">
                <a:hlinkClick r:id="rId2"/>
              </a:rPr>
              <a:t>http://www.leuzinger.org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 go </a:t>
            </a:r>
            <a:r>
              <a:rPr lang="en-US" dirty="0" smtClean="0"/>
              <a:t>to the school website to look up the agenda of what we did in class, what homework has been </a:t>
            </a:r>
            <a:r>
              <a:rPr lang="en-US" dirty="0" smtClean="0"/>
              <a:t>assigned, attachments </a:t>
            </a:r>
            <a:r>
              <a:rPr lang="en-US" dirty="0" smtClean="0"/>
              <a:t>that include the homework </a:t>
            </a:r>
            <a:r>
              <a:rPr lang="en-US" dirty="0" smtClean="0"/>
              <a:t>,and </a:t>
            </a:r>
            <a:r>
              <a:rPr lang="en-US" dirty="0" smtClean="0"/>
              <a:t>power points to help correct the homework or prepare for the exam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smtClean="0"/>
              <a:t>Chapter Insights</a:t>
            </a:r>
            <a:r>
              <a:rPr lang="en-US" sz="3100" dirty="0" smtClean="0"/>
              <a:t> are the standard assignment with one chapter assigned each week.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059363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The students are expected to </a:t>
            </a:r>
            <a:r>
              <a:rPr lang="en-US" b="1" dirty="0" smtClean="0"/>
              <a:t>read and analyze most of the chapter, and answer the accompanying questions</a:t>
            </a:r>
          </a:p>
          <a:p>
            <a:pPr lvl="1"/>
            <a:r>
              <a:rPr lang="en-US" dirty="0" smtClean="0"/>
              <a:t>Work is expected to be turned in on time.  </a:t>
            </a:r>
            <a:r>
              <a:rPr lang="en-US" b="1" dirty="0" smtClean="0"/>
              <a:t>Late work is minus 1 grade everyday late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.  </a:t>
            </a:r>
            <a:r>
              <a:rPr lang="en-US" b="1" dirty="0" smtClean="0"/>
              <a:t>Students can improve their original assignment grade one grade by correcting incorrect answers </a:t>
            </a:r>
            <a:r>
              <a:rPr lang="en-US" dirty="0" smtClean="0"/>
              <a:t>while class reviews answers to the insights and</a:t>
            </a:r>
            <a:r>
              <a:rPr lang="en-US" b="1" dirty="0" smtClean="0"/>
              <a:t> adding additional information from class discussions</a:t>
            </a:r>
            <a:r>
              <a:rPr lang="en-US" dirty="0" smtClean="0"/>
              <a:t>.</a:t>
            </a:r>
          </a:p>
          <a:p>
            <a:pPr lvl="2"/>
            <a:r>
              <a:rPr lang="en-US" dirty="0"/>
              <a:t>Students who never turned in the assignment can still write down answers reviewed in class for a partial grade  for 50% of the original credit.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Quizzes and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3641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Quizzes are </a:t>
            </a:r>
            <a:r>
              <a:rPr lang="en-US" b="1" dirty="0"/>
              <a:t>given in a variety of ways</a:t>
            </a:r>
            <a:r>
              <a:rPr lang="en-US" dirty="0"/>
              <a:t>.  Quizzes can be open note based on insights, closed note, individual, or taken as a group.  The students are expected to be prepared for each quiz, which are given once or twice a week</a:t>
            </a:r>
            <a:r>
              <a:rPr lang="en-US" b="1" dirty="0" smtClean="0"/>
              <a:t>.</a:t>
            </a:r>
          </a:p>
          <a:p>
            <a:pPr lvl="1"/>
            <a:r>
              <a:rPr lang="en-US" b="1" dirty="0"/>
              <a:t>Quizzes cannot be made up!  If you miss a quiz, your next test grade will count for the missing test grade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Tests</a:t>
            </a:r>
            <a:r>
              <a:rPr lang="en-US" dirty="0" smtClean="0"/>
              <a:t> </a:t>
            </a:r>
            <a:r>
              <a:rPr lang="en-US" dirty="0"/>
              <a:t>are given at the </a:t>
            </a:r>
            <a:r>
              <a:rPr lang="en-US" b="1" dirty="0"/>
              <a:t>end of each unit </a:t>
            </a:r>
            <a:r>
              <a:rPr lang="en-US" dirty="0"/>
              <a:t>and are always </a:t>
            </a:r>
            <a:r>
              <a:rPr lang="en-US" b="1" dirty="0"/>
              <a:t>closed note and taken individually</a:t>
            </a:r>
            <a:r>
              <a:rPr lang="en-US" b="1" dirty="0" smtClean="0"/>
              <a:t>.</a:t>
            </a:r>
          </a:p>
          <a:p>
            <a:pPr lvl="1"/>
            <a:r>
              <a:rPr lang="en-US" b="1" dirty="0"/>
              <a:t>If you are absent the day of the test, the student must come up to me and ask to take the exam.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ALL STUDENTS WILL PARTICPATE IN CLASS</a:t>
            </a:r>
            <a:r>
              <a:rPr lang="en-US" dirty="0"/>
              <a:t>.  Don’t worry; you will be called on at any moment, everyday! </a:t>
            </a:r>
            <a:endParaRPr lang="en-US" dirty="0" smtClean="0"/>
          </a:p>
          <a:p>
            <a:r>
              <a:rPr lang="en-US" dirty="0"/>
              <a:t>I make a note of how many correct </a:t>
            </a:r>
            <a:r>
              <a:rPr lang="en-US" dirty="0" smtClean="0"/>
              <a:t>and incorrect answers </a:t>
            </a:r>
            <a:r>
              <a:rPr lang="en-US" dirty="0"/>
              <a:t>a </a:t>
            </a:r>
            <a:r>
              <a:rPr lang="en-US" dirty="0" smtClean="0"/>
              <a:t>student gives throughout the semester, and </a:t>
            </a:r>
            <a:r>
              <a:rPr lang="en-US" b="1" dirty="0" smtClean="0"/>
              <a:t>voluntary answers (which I do not penalize if you give a wrong answer.)</a:t>
            </a:r>
          </a:p>
          <a:p>
            <a:r>
              <a:rPr lang="en-US" b="1" dirty="0" smtClean="0"/>
              <a:t>Students </a:t>
            </a:r>
            <a:r>
              <a:rPr lang="en-US" b="1" dirty="0"/>
              <a:t>will be in small groups </a:t>
            </a:r>
            <a:r>
              <a:rPr lang="en-US" dirty="0"/>
              <a:t>and will </a:t>
            </a:r>
            <a:r>
              <a:rPr lang="en-US" dirty="0" smtClean="0"/>
              <a:t>often </a:t>
            </a:r>
            <a:r>
              <a:rPr lang="en-US" dirty="0"/>
              <a:t>be able to discuss what the answer is with their group before I randomly select a student to provide the answer.</a:t>
            </a:r>
          </a:p>
          <a:p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Essays and Cheating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Students will </a:t>
            </a:r>
            <a:r>
              <a:rPr lang="en-US" dirty="0"/>
              <a:t>write extensively in class.  There is a certain way to write for a history class and </a:t>
            </a:r>
            <a:r>
              <a:rPr lang="en-US" b="1" dirty="0"/>
              <a:t>I will review every step of the writing process throughout the class</a:t>
            </a:r>
            <a:r>
              <a:rPr lang="en-US" b="1" dirty="0" smtClean="0"/>
              <a:t>.  </a:t>
            </a:r>
          </a:p>
          <a:p>
            <a:pPr lvl="1"/>
            <a:r>
              <a:rPr lang="en-US" b="1" dirty="0" smtClean="0"/>
              <a:t>In order to pass this class you must write!  </a:t>
            </a:r>
            <a:r>
              <a:rPr lang="en-US" dirty="0" smtClean="0"/>
              <a:t>With all essays, students will have time to develop, prepare, write, and edit</a:t>
            </a:r>
            <a:r>
              <a:rPr lang="en-US" b="1" dirty="0" smtClean="0"/>
              <a:t>.  </a:t>
            </a:r>
            <a:r>
              <a:rPr lang="en-US" dirty="0" smtClean="0"/>
              <a:t>Also, students will have the opportunity to replace an essay grade with a makeup if they felt they earned a low grade and want to replace the previous grade.  </a:t>
            </a:r>
            <a:r>
              <a:rPr lang="en-US" b="1" dirty="0" smtClean="0"/>
              <a:t>What is important to learn is the process of writing and students will not improve their writing if they do not write.</a:t>
            </a:r>
          </a:p>
          <a:p>
            <a:r>
              <a:rPr lang="en-US" dirty="0"/>
              <a:t>Cheating- DO NOT DO IT!!!  </a:t>
            </a:r>
            <a:r>
              <a:rPr lang="en-US" b="1" dirty="0"/>
              <a:t>If a student is caught cheating they will receive a zero on the assignment, minus the value of the assignment, and ZERO participation points on the next report card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Grades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A= 100-90% </a:t>
            </a:r>
            <a:endParaRPr lang="en-US" dirty="0" smtClean="0"/>
          </a:p>
          <a:p>
            <a:r>
              <a:rPr lang="en-US" dirty="0"/>
              <a:t>B= 89-80% </a:t>
            </a:r>
            <a:endParaRPr lang="en-US" dirty="0" smtClean="0"/>
          </a:p>
          <a:p>
            <a:r>
              <a:rPr lang="en-US" dirty="0"/>
              <a:t>C= 79-70% </a:t>
            </a:r>
            <a:endParaRPr lang="en-US" dirty="0" smtClean="0"/>
          </a:p>
          <a:p>
            <a:r>
              <a:rPr lang="en-US" dirty="0"/>
              <a:t>D= 69-60%	</a:t>
            </a:r>
            <a:endParaRPr lang="en-US" dirty="0" smtClean="0"/>
          </a:p>
          <a:p>
            <a:r>
              <a:rPr lang="en-US" dirty="0"/>
              <a:t>F= 59% and below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191000" y="609600"/>
            <a:ext cx="4953000" cy="6248400"/>
          </a:xfrm>
        </p:spPr>
        <p:txBody>
          <a:bodyPr>
            <a:normAutofit/>
          </a:bodyPr>
          <a:lstStyle/>
          <a:p>
            <a:r>
              <a:rPr lang="en-US" dirty="0"/>
              <a:t>Tests- 40</a:t>
            </a:r>
            <a:r>
              <a:rPr lang="en-US" dirty="0" smtClean="0"/>
              <a:t>% (25 pts)</a:t>
            </a:r>
            <a:endParaRPr lang="en-US" dirty="0"/>
          </a:p>
          <a:p>
            <a:r>
              <a:rPr lang="en-US" dirty="0"/>
              <a:t>Quizzes- 15</a:t>
            </a:r>
            <a:r>
              <a:rPr lang="en-US" dirty="0" smtClean="0"/>
              <a:t>% (5 pts group/open note, 10 pts solo)</a:t>
            </a:r>
            <a:endParaRPr lang="en-US" dirty="0"/>
          </a:p>
          <a:p>
            <a:r>
              <a:rPr lang="en-US" dirty="0"/>
              <a:t>CW/HW/Short Answer- 15</a:t>
            </a:r>
            <a:r>
              <a:rPr lang="en-US" dirty="0" smtClean="0"/>
              <a:t>% (6 pts per insight(5 for insight  w. 1 pt added for corrections)</a:t>
            </a:r>
          </a:p>
          <a:p>
            <a:pPr lvl="1"/>
            <a:r>
              <a:rPr lang="en-US" dirty="0" smtClean="0"/>
              <a:t>5-4-3-2-1 scale </a:t>
            </a:r>
          </a:p>
          <a:p>
            <a:r>
              <a:rPr lang="en-US" dirty="0"/>
              <a:t>Essays/Debates- 15</a:t>
            </a:r>
            <a:r>
              <a:rPr lang="en-US" dirty="0" smtClean="0"/>
              <a:t>% (20 pts each)</a:t>
            </a:r>
          </a:p>
          <a:p>
            <a:pPr lvl="1"/>
            <a:r>
              <a:rPr lang="en-US" dirty="0" smtClean="0"/>
              <a:t>5-4-3-2-1 scale</a:t>
            </a:r>
            <a:endParaRPr lang="en-US" dirty="0"/>
          </a:p>
          <a:p>
            <a:r>
              <a:rPr lang="en-US" dirty="0"/>
              <a:t>Participation- 15</a:t>
            </a:r>
            <a:r>
              <a:rPr lang="en-US" dirty="0" smtClean="0"/>
              <a:t>% (20 pts per 5 weeks)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Assignment- Test #1 on Monday on Chapters 2-6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Chapters 2-6 are at Leuzinger.org</a:t>
            </a:r>
          </a:p>
          <a:p>
            <a:pPr lvl="1"/>
            <a:r>
              <a:rPr lang="en-US" b="1" dirty="0" smtClean="0"/>
              <a:t>Look at power points </a:t>
            </a:r>
            <a:r>
              <a:rPr lang="en-US" b="1" dirty="0" smtClean="0"/>
              <a:t>. </a:t>
            </a:r>
            <a:r>
              <a:rPr lang="en-US" b="1" smtClean="0"/>
              <a:t>Answer </a:t>
            </a:r>
            <a:r>
              <a:rPr lang="en-US" b="1" i="1" dirty="0" smtClean="0"/>
              <a:t>italicized questions</a:t>
            </a:r>
            <a:r>
              <a:rPr lang="en-US" b="1" dirty="0" smtClean="0"/>
              <a:t> for each chapter for summer HW credit.</a:t>
            </a:r>
          </a:p>
          <a:p>
            <a:pPr lvl="2"/>
            <a:r>
              <a:rPr lang="en-US" dirty="0" smtClean="0"/>
              <a:t>Those who did the summer assignments will have their own grading scale inputted, but it will only help, not hurt your grade.</a:t>
            </a:r>
          </a:p>
          <a:p>
            <a:r>
              <a:rPr lang="en-US" dirty="0" smtClean="0"/>
              <a:t>Study Guide will be handed out on Thursday and Friday to help students focus on what they need to know for the test.</a:t>
            </a:r>
          </a:p>
          <a:p>
            <a:pPr lvl="1"/>
            <a:r>
              <a:rPr lang="en-US" b="1" dirty="0" smtClean="0"/>
              <a:t>Study Guide (5 pts)and </a:t>
            </a:r>
            <a:r>
              <a:rPr lang="en-US" b="1" i="1" dirty="0" smtClean="0"/>
              <a:t>Italicized questions (5 pts.)</a:t>
            </a:r>
            <a:r>
              <a:rPr lang="en-US" b="1" dirty="0" smtClean="0"/>
              <a:t> are due on Monday.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1332</Words>
  <Application>Microsoft Office PowerPoint</Application>
  <PresentationFormat>On-screen Show (4:3)</PresentationFormat>
  <Paragraphs>73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Advanced Placement United States History Teacher: Jeff Hromadka</vt:lpstr>
      <vt:lpstr>Welcome to AP US History</vt:lpstr>
      <vt:lpstr>Course Content What is it that we will learn this year?</vt:lpstr>
      <vt:lpstr>Class Rules </vt:lpstr>
      <vt:lpstr>Homework:  Those who are counting on doing little work outside of this class will most likely not pass this class. </vt:lpstr>
      <vt:lpstr>Chapter Insights are the standard assignment with one chapter assigned each week. </vt:lpstr>
      <vt:lpstr>Quizzes and Tests</vt:lpstr>
      <vt:lpstr>Participation</vt:lpstr>
      <vt:lpstr>Essays and Cheating</vt:lpstr>
      <vt:lpstr>Grades</vt:lpstr>
      <vt:lpstr>1st Assignment- Test #1 on Monday on Chapters 2-6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Placement United States History Teacher: Jeff Hromadka</dc:title>
  <dc:creator> </dc:creator>
  <cp:lastModifiedBy> </cp:lastModifiedBy>
  <cp:revision>3</cp:revision>
  <dcterms:created xsi:type="dcterms:W3CDTF">2014-08-18T23:15:49Z</dcterms:created>
  <dcterms:modified xsi:type="dcterms:W3CDTF">2014-08-19T01:22:01Z</dcterms:modified>
</cp:coreProperties>
</file>