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65" d="100"/>
          <a:sy n="65" d="100"/>
        </p:scale>
        <p:origin x="-120" y="-5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27094"/>
            <a:ext cx="7772400" cy="1470025"/>
          </a:xfrm>
        </p:spPr>
        <p:txBody>
          <a:bodyPr anchor="b" anchorCtr="0"/>
          <a:lstStyle>
            <a:lvl1pPr>
              <a:defRPr sz="5400">
                <a:gradFill>
                  <a:gsLst>
                    <a:gs pos="0">
                      <a:schemeClr val="tx2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1" y="3810000"/>
            <a:ext cx="7770812" cy="1752600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gradFill>
                  <a:gsLst>
                    <a:gs pos="0">
                      <a:schemeClr val="tx2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 scaled="0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pic>
        <p:nvPicPr>
          <p:cNvPr id="7" name="Picture 6" descr="CoverGlyp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0025" y="3048000"/>
            <a:ext cx="1123950" cy="771525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pic>
        <p:nvPicPr>
          <p:cNvPr id="9" name="Picture 8" descr="HR-Glyp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5225" y="1524000"/>
            <a:ext cx="1733550" cy="4286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26440"/>
            <a:ext cx="7770813" cy="1472184"/>
          </a:xfrm>
        </p:spPr>
        <p:txBody>
          <a:bodyPr anchor="b" anchorCtr="0"/>
          <a:lstStyle>
            <a:lvl1pPr algn="ctr">
              <a:defRPr sz="5400" b="0" i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3813048"/>
            <a:ext cx="7770813" cy="1755648"/>
          </a:xfrm>
        </p:spPr>
        <p:txBody>
          <a:bodyPr anchor="t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pic>
        <p:nvPicPr>
          <p:cNvPr id="7" name="Picture 6" descr="Glyph-Section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3174066"/>
            <a:ext cx="1066800" cy="5905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209801"/>
            <a:ext cx="3657600" cy="36576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209801"/>
            <a:ext cx="3657600" cy="36576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pic>
        <p:nvPicPr>
          <p:cNvPr id="11" name="Picture 10" descr="HR-Glyp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5225" y="1524000"/>
            <a:ext cx="1733550" cy="4286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27238"/>
            <a:ext cx="3657600" cy="639762"/>
          </a:xfrm>
        </p:spPr>
        <p:txBody>
          <a:bodyPr anchor="ctr" anchorCtr="0"/>
          <a:lstStyle>
            <a:lvl1pPr marL="0" indent="0" algn="ctr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819400"/>
            <a:ext cx="3657600" cy="3048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2027238"/>
            <a:ext cx="3657600" cy="639762"/>
          </a:xfrm>
        </p:spPr>
        <p:txBody>
          <a:bodyPr anchor="ctr" anchorCtr="0"/>
          <a:lstStyle>
            <a:lvl1pPr marL="0" indent="0" algn="ctr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00600" y="2819400"/>
            <a:ext cx="3657600" cy="3048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pic>
        <p:nvPicPr>
          <p:cNvPr id="13" name="Picture 12" descr="HR-Glyp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5225" y="1524000"/>
            <a:ext cx="1733550" cy="4286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pic>
        <p:nvPicPr>
          <p:cNvPr id="7" name="Picture 6" descr="HR-Glyp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5225" y="1524000"/>
            <a:ext cx="1733550" cy="4286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906" y="914400"/>
            <a:ext cx="3657600" cy="1162050"/>
          </a:xfrm>
        </p:spPr>
        <p:txBody>
          <a:bodyPr anchor="b"/>
          <a:lstStyle>
            <a:lvl1pPr algn="ctr">
              <a:defRPr sz="3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6118" y="457199"/>
            <a:ext cx="3657600" cy="541020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906" y="2590799"/>
            <a:ext cx="3657600" cy="2895601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pic>
        <p:nvPicPr>
          <p:cNvPr id="9" name="Picture 8" descr="HR-Glyp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0931" y="2119312"/>
            <a:ext cx="1733550" cy="4286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9013" y="914400"/>
            <a:ext cx="3657600" cy="1161288"/>
          </a:xfrm>
          <a:effectLst/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800" b="0" kern="1200">
                <a:solidFill>
                  <a:schemeClr val="tx2"/>
                </a:solidFill>
                <a:effectLst>
                  <a:outerShdw blurRad="38100" dist="127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58906" y="457200"/>
            <a:ext cx="3657600" cy="5413248"/>
          </a:xfrm>
          <a:ln w="101600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99013" y="2587752"/>
            <a:ext cx="3657600" cy="2898648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accent3"/>
              </a:buClr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pic>
        <p:nvPicPr>
          <p:cNvPr id="10" name="Picture 9" descr="HR-Glyp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1576" y="2119312"/>
            <a:ext cx="1733550" cy="4286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738282"/>
            <a:ext cx="7770813" cy="1048870"/>
          </a:xfrm>
          <a:effectLst/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800" b="0" kern="1200">
                <a:solidFill>
                  <a:schemeClr val="tx2"/>
                </a:solidFill>
                <a:effectLst>
                  <a:outerShdw blurRad="38100" dist="127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0" y="457200"/>
            <a:ext cx="4572000" cy="3173506"/>
          </a:xfrm>
          <a:ln w="101600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181600"/>
            <a:ext cx="7770813" cy="6858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accent3"/>
              </a:buClr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8/30/2013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pic>
        <p:nvPicPr>
          <p:cNvPr id="10" name="Picture 9" descr="HR-Glyp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5225" y="4793316"/>
            <a:ext cx="1733550" cy="4286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pic>
        <p:nvPicPr>
          <p:cNvPr id="8" name="Picture 7" descr="HR-Glyp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5225" y="1524000"/>
            <a:ext cx="1733550" cy="4286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537882"/>
            <a:ext cx="1524000" cy="532503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537882"/>
            <a:ext cx="5889812" cy="532503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pic>
        <p:nvPicPr>
          <p:cNvPr id="8" name="Picture 7" descr="HR-Glyp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093479" y="3214688"/>
            <a:ext cx="1733550" cy="428625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289115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67236"/>
            <a:ext cx="7770813" cy="1371600"/>
          </a:xfrm>
          <a:prstGeom prst="rect">
            <a:avLst/>
          </a:prstGeom>
          <a:effectLst/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9800"/>
            <a:ext cx="7770813" cy="3657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289115"/>
            <a:ext cx="23756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8/30/2013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9624" y="6289115"/>
            <a:ext cx="3155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5000" kern="1200">
          <a:solidFill>
            <a:schemeClr val="tx2"/>
          </a:solidFill>
          <a:effectLst>
            <a:outerShdw blurRad="38100" dist="12700" algn="l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2000"/>
        </a:spcBef>
        <a:buClr>
          <a:schemeClr val="accent3"/>
        </a:buClr>
        <a:buFont typeface="Wingdings" pitchFamily="2" charset="2"/>
        <a:buChar char="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Clr>
          <a:schemeClr val="accent3">
            <a:lumMod val="50000"/>
          </a:schemeClr>
        </a:buClr>
        <a:buFont typeface="Wingdings" pitchFamily="2" charset="2"/>
        <a:buChar char="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600"/>
        </a:spcBef>
        <a:buClr>
          <a:schemeClr val="accent3"/>
        </a:buClr>
        <a:buFont typeface="Wingdings" pitchFamily="2" charset="2"/>
        <a:buChar char="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600"/>
        </a:spcBef>
        <a:buClr>
          <a:schemeClr val="accent3">
            <a:lumMod val="50000"/>
          </a:schemeClr>
        </a:buClr>
        <a:buFont typeface="Wingdings" pitchFamily="2" charset="2"/>
        <a:buChar char="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600"/>
        </a:spcBef>
        <a:buClr>
          <a:schemeClr val="accent3"/>
        </a:buClr>
        <a:buFont typeface="Wingdings" pitchFamily="2" charset="2"/>
        <a:buChar char="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Thesis Statement Examples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Check the following for the key elements of a thesis</a:t>
            </a:r>
          </a:p>
          <a:p>
            <a:r>
              <a:rPr lang="en-US" sz="2400" dirty="0" smtClean="0"/>
              <a:t>(The Thesis Formula)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763000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Which of these include proper Thesis Formula? </a:t>
            </a:r>
            <a:br>
              <a:rPr lang="en-US" sz="3200" dirty="0" smtClean="0"/>
            </a:br>
            <a:r>
              <a:rPr lang="en-US" sz="3200" dirty="0" smtClean="0"/>
              <a:t>Topic + Debatable Opinion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Ebenezer Scrooge is forced to remember events of the past.</a:t>
            </a:r>
          </a:p>
          <a:p>
            <a:pPr marL="514350" indent="-514350">
              <a:buAutoNum type="arabicPeriod"/>
            </a:pPr>
            <a:r>
              <a:rPr lang="en-US" dirty="0" smtClean="0"/>
              <a:t>Huck and Jim’s path toward friendship moves through three stages: the meeting, the challenge to survive, and love.</a:t>
            </a:r>
          </a:p>
          <a:p>
            <a:pPr marL="514350" indent="-514350">
              <a:buAutoNum type="arabicPeriod"/>
            </a:pPr>
            <a:r>
              <a:rPr lang="en-US" dirty="0" smtClean="0"/>
              <a:t>Dickens repeats images of “hands” throughout the novel.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763000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Which of these include proper Thesis Formula? </a:t>
            </a:r>
            <a:br>
              <a:rPr lang="en-US" sz="3200" dirty="0" smtClean="0"/>
            </a:br>
            <a:r>
              <a:rPr lang="en-US" sz="3200" dirty="0" smtClean="0"/>
              <a:t>Topic + Debatable Opinion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Ebenezer Scrooge is forced to remember events of the past. </a:t>
            </a:r>
            <a:r>
              <a:rPr lang="en-US" dirty="0" smtClean="0">
                <a:solidFill>
                  <a:srgbClr val="FF0000"/>
                </a:solidFill>
              </a:rPr>
              <a:t>(No debatable opinion)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Huck and Jim’s path toward friendship moves through three stages: the meeting, the challenge to survive, and love.</a:t>
            </a:r>
          </a:p>
          <a:p>
            <a:pPr marL="514350" indent="-514350">
              <a:buAutoNum type="arabicPeriod"/>
            </a:pPr>
            <a:r>
              <a:rPr lang="en-US" dirty="0" smtClean="0"/>
              <a:t>Dickens repeats images of “hands” throughout the novel. </a:t>
            </a:r>
            <a:r>
              <a:rPr lang="en-US" dirty="0" smtClean="0">
                <a:solidFill>
                  <a:srgbClr val="FF0000"/>
                </a:solidFill>
              </a:rPr>
              <a:t>(No debatable opinion)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 smtClean="0"/>
              <a:t>Which of these include proper Thesis Formula? </a:t>
            </a:r>
            <a:br>
              <a:rPr lang="en-US" sz="3200" dirty="0" smtClean="0"/>
            </a:br>
            <a:r>
              <a:rPr lang="en-US" sz="3200" dirty="0" smtClean="0"/>
              <a:t>Topic + Debatable Opinion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4. Huck and Jim experience several conflicts during their travel down the river.</a:t>
            </a:r>
          </a:p>
          <a:p>
            <a:pPr>
              <a:buNone/>
            </a:pPr>
            <a:r>
              <a:rPr lang="en-US" dirty="0" smtClean="0"/>
              <a:t>5. There are many symbols in this novel.</a:t>
            </a:r>
          </a:p>
          <a:p>
            <a:pPr>
              <a:buNone/>
            </a:pPr>
            <a:r>
              <a:rPr lang="en-US" dirty="0" smtClean="0"/>
              <a:t>6. Matthew Arnold uses a metaphor involving the sea in his poem. 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 smtClean="0"/>
              <a:t>Which of these include proper Thesis Formula? </a:t>
            </a:r>
            <a:br>
              <a:rPr lang="en-US" sz="3200" dirty="0" smtClean="0"/>
            </a:br>
            <a:r>
              <a:rPr lang="en-US" sz="3200" dirty="0" smtClean="0"/>
              <a:t>Topic + Debatable Opinion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4. Huck and Jim experience several conflicts during their travel down the river.</a:t>
            </a:r>
          </a:p>
          <a:p>
            <a:pPr>
              <a:buNone/>
            </a:pPr>
            <a:r>
              <a:rPr lang="en-US" dirty="0" smtClean="0"/>
              <a:t>5. There are many symbols in this novel.</a:t>
            </a:r>
          </a:p>
          <a:p>
            <a:pPr marL="514350" indent="-514350">
              <a:buAutoNum type="arabicPeriod" startAt="6"/>
            </a:pPr>
            <a:r>
              <a:rPr lang="en-US" dirty="0" smtClean="0"/>
              <a:t>Matthew Arnold uses a metaphor involving the sea in his poem.</a:t>
            </a:r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r>
              <a:rPr lang="en-US" dirty="0" smtClean="0">
                <a:solidFill>
                  <a:srgbClr val="FF0000"/>
                </a:solidFill>
              </a:rPr>
              <a:t>Not one of these includes a debatable opinion.</a:t>
            </a:r>
            <a:r>
              <a:rPr lang="en-US" dirty="0" smtClean="0"/>
              <a:t> 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improve one: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Incomplete Thesis: Ebenezer Scrooge is forced to remember events of the past.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Better Thesis: Scrooge’s encounters with ghosts depict memory’s transformative power and force Scrooge to reflect on his crimes against his fellow man.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improve another: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Incomplete Thesis: Matthew Arnold uses a metaphor involving the sea in his poem.  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Better Thesis: Matthew Arnold uses the sea metaphor to develop critical commentary about the Victorian Age, a time in which man is isolated and lacks religious conviction, a situation which can only be rectified with love.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Now you try 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Incomplete Thesis: Janie goes on a journey in Hurston’s </a:t>
            </a:r>
            <a:r>
              <a:rPr lang="en-US" i="1" dirty="0" smtClean="0"/>
              <a:t>Their Eyes were Watching God</a:t>
            </a:r>
            <a:r>
              <a:rPr lang="en-US" dirty="0" smtClean="0"/>
              <a:t>.</a:t>
            </a:r>
          </a:p>
          <a:p>
            <a:r>
              <a:rPr lang="en-US" dirty="0" smtClean="0"/>
              <a:t>Incomplete Thesis: </a:t>
            </a:r>
            <a:r>
              <a:rPr lang="en-US" i="1" dirty="0" smtClean="0"/>
              <a:t>Brave New World </a:t>
            </a:r>
            <a:r>
              <a:rPr lang="en-US" dirty="0" smtClean="0"/>
              <a:t>depicts a dystopian society.  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After the thesis, what’s next?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en-US" sz="2400" dirty="0" smtClean="0"/>
              <a:t>Organizing the Evidence</a:t>
            </a:r>
          </a:p>
          <a:p>
            <a:pPr marL="342900" indent="-342900">
              <a:buAutoNum type="arabicPeriod"/>
            </a:pPr>
            <a:r>
              <a:rPr lang="en-US" sz="2400" dirty="0" smtClean="0"/>
              <a:t>Creating Topic Sentences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Organize the evidence</a:t>
            </a:r>
            <a:br>
              <a:rPr lang="en-US" sz="3600" dirty="0" smtClean="0"/>
            </a:br>
            <a:r>
              <a:rPr lang="en-US" sz="3600" dirty="0" smtClean="0"/>
              <a:t>(the details, diction, and imagery)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Look for patterns in the evidence that help you decide how to group your evidence</a:t>
            </a:r>
          </a:p>
          <a:p>
            <a:r>
              <a:rPr lang="en-US" dirty="0" smtClean="0"/>
              <a:t>The typical organizations are as follows:</a:t>
            </a:r>
          </a:p>
          <a:p>
            <a:pPr lvl="1"/>
            <a:r>
              <a:rPr lang="en-US" dirty="0" smtClean="0"/>
              <a:t>Time (chronological)</a:t>
            </a:r>
          </a:p>
          <a:p>
            <a:pPr lvl="1"/>
            <a:r>
              <a:rPr lang="en-US" dirty="0" smtClean="0"/>
              <a:t>Place or setting in the text</a:t>
            </a:r>
          </a:p>
          <a:p>
            <a:pPr lvl="1"/>
            <a:r>
              <a:rPr lang="en-US" dirty="0" smtClean="0"/>
              <a:t>Idea (such as by definition of concept – evil, justice, fatherhood --  or by comparison or relationship)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Topic Sentences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Write Topic Sentences to support your thesis statement, that will be backed up by the evidence you gathered.</a:t>
            </a:r>
          </a:p>
          <a:p>
            <a:r>
              <a:rPr lang="en-US" dirty="0" smtClean="0"/>
              <a:t>Topic Sentence (TS) = Organizing Element + Aspect of Thesis</a:t>
            </a:r>
          </a:p>
          <a:p>
            <a:r>
              <a:rPr lang="en-US" dirty="0" smtClean="0"/>
              <a:t>TS ≠ Plot detail only</a:t>
            </a:r>
          </a:p>
          <a:p>
            <a:pPr lvl="1"/>
            <a:r>
              <a:rPr lang="en-US" dirty="0" smtClean="0"/>
              <a:t>Ex: Piggy discovers the conch near the lagoon in Chapter One.  (Not a topic sentence </a:t>
            </a:r>
            <a:r>
              <a:rPr lang="en-US" dirty="0" err="1" smtClean="0"/>
              <a:t>b/c</a:t>
            </a:r>
            <a:r>
              <a:rPr lang="en-US" dirty="0" smtClean="0"/>
              <a:t> it is simply a plot detail)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Organized by Time (chronology)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09800"/>
            <a:ext cx="7770813" cy="41910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Thesis: The conch in </a:t>
            </a:r>
            <a:r>
              <a:rPr lang="en-US" i="1" dirty="0" smtClean="0"/>
              <a:t>Lord of the Flies </a:t>
            </a:r>
            <a:r>
              <a:rPr lang="en-US" dirty="0" smtClean="0"/>
              <a:t>represents the decay of order and civilization.</a:t>
            </a:r>
          </a:p>
          <a:p>
            <a:r>
              <a:rPr lang="en-US" dirty="0" smtClean="0"/>
              <a:t>TS1: In </a:t>
            </a:r>
            <a:r>
              <a:rPr lang="en-US" b="1" dirty="0" smtClean="0"/>
              <a:t>chapter one</a:t>
            </a:r>
            <a:r>
              <a:rPr lang="en-US" dirty="0" smtClean="0"/>
              <a:t>, the </a:t>
            </a:r>
            <a:r>
              <a:rPr lang="en-US" u="sng" dirty="0" smtClean="0"/>
              <a:t>conch </a:t>
            </a:r>
            <a:r>
              <a:rPr lang="en-US" dirty="0" smtClean="0"/>
              <a:t>is discovered and revered for its power to </a:t>
            </a:r>
            <a:r>
              <a:rPr lang="en-US" u="sng" dirty="0" smtClean="0"/>
              <a:t>organize </a:t>
            </a:r>
            <a:r>
              <a:rPr lang="en-US" dirty="0" smtClean="0"/>
              <a:t>the </a:t>
            </a:r>
            <a:r>
              <a:rPr lang="en-US" u="sng" dirty="0" smtClean="0"/>
              <a:t>community </a:t>
            </a:r>
            <a:r>
              <a:rPr lang="en-US" dirty="0" smtClean="0"/>
              <a:t>of children.</a:t>
            </a:r>
          </a:p>
          <a:p>
            <a:r>
              <a:rPr lang="en-US" dirty="0" smtClean="0"/>
              <a:t>TS2: In </a:t>
            </a:r>
            <a:r>
              <a:rPr lang="en-US" b="1" dirty="0" smtClean="0"/>
              <a:t>chapter three</a:t>
            </a:r>
            <a:r>
              <a:rPr lang="en-US" dirty="0" smtClean="0"/>
              <a:t>, the conch shows signs of losing its </a:t>
            </a:r>
            <a:r>
              <a:rPr lang="en-US" u="sng" dirty="0" smtClean="0"/>
              <a:t>civilizing </a:t>
            </a:r>
            <a:r>
              <a:rPr lang="en-US" dirty="0" smtClean="0"/>
              <a:t>power.</a:t>
            </a:r>
          </a:p>
          <a:p>
            <a:r>
              <a:rPr lang="en-US" dirty="0" smtClean="0"/>
              <a:t>TS3: In </a:t>
            </a:r>
            <a:r>
              <a:rPr lang="en-US" b="1" dirty="0" smtClean="0"/>
              <a:t>chapter six</a:t>
            </a:r>
            <a:r>
              <a:rPr lang="en-US" dirty="0" smtClean="0"/>
              <a:t>,…</a:t>
            </a:r>
          </a:p>
          <a:p>
            <a:r>
              <a:rPr lang="en-US" dirty="0" smtClean="0"/>
              <a:t>Note: </a:t>
            </a:r>
            <a:r>
              <a:rPr lang="en-US" b="1" dirty="0" smtClean="0"/>
              <a:t>Bold</a:t>
            </a:r>
            <a:r>
              <a:rPr lang="en-US" dirty="0" smtClean="0"/>
              <a:t> words demonstrate the organization style; </a:t>
            </a:r>
            <a:r>
              <a:rPr lang="en-US" u="sng" dirty="0" smtClean="0"/>
              <a:t>underlined words </a:t>
            </a:r>
            <a:r>
              <a:rPr lang="en-US" dirty="0" smtClean="0"/>
              <a:t>are the glue tying the TS to the thesis.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Organized by Place (location/setting)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Thesis: In The Scarlett Letter, Hester models the emotional strength uncharacteristic of a stereotypical seventeenth century woman.  </a:t>
            </a:r>
          </a:p>
          <a:p>
            <a:r>
              <a:rPr lang="en-US" dirty="0" smtClean="0"/>
              <a:t>TS1: </a:t>
            </a:r>
            <a:r>
              <a:rPr lang="en-US" b="1" dirty="0" smtClean="0"/>
              <a:t>Exiting the prison door</a:t>
            </a:r>
            <a:r>
              <a:rPr lang="en-US" dirty="0" smtClean="0"/>
              <a:t>, Hester’s </a:t>
            </a:r>
            <a:r>
              <a:rPr lang="en-US" u="sng" dirty="0" smtClean="0"/>
              <a:t>demeanor </a:t>
            </a:r>
            <a:r>
              <a:rPr lang="en-US" dirty="0" smtClean="0"/>
              <a:t>shows the reader her </a:t>
            </a:r>
            <a:r>
              <a:rPr lang="en-US" u="sng" dirty="0" smtClean="0"/>
              <a:t>assertiveness</a:t>
            </a:r>
            <a:r>
              <a:rPr lang="en-US" dirty="0" smtClean="0"/>
              <a:t>.</a:t>
            </a:r>
          </a:p>
          <a:p>
            <a:r>
              <a:rPr lang="en-US" dirty="0" smtClean="0"/>
              <a:t>TS2: </a:t>
            </a:r>
            <a:r>
              <a:rPr lang="en-US" b="1" dirty="0" smtClean="0"/>
              <a:t>At the governor's house</a:t>
            </a:r>
            <a:r>
              <a:rPr lang="en-US" dirty="0" smtClean="0"/>
              <a:t>, Hester </a:t>
            </a:r>
            <a:r>
              <a:rPr lang="en-US" u="sng" dirty="0" smtClean="0"/>
              <a:t>forcefully displays her confidence</a:t>
            </a:r>
            <a:r>
              <a:rPr lang="en-US" dirty="0" smtClean="0"/>
              <a:t>.</a:t>
            </a:r>
          </a:p>
          <a:p>
            <a:r>
              <a:rPr lang="en-US" dirty="0" smtClean="0"/>
              <a:t>TS3: …(or more)   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Organized by Idea (Aristotle)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09800"/>
            <a:ext cx="7770813" cy="4191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In his play </a:t>
            </a:r>
            <a:r>
              <a:rPr lang="en-US" i="1" dirty="0" smtClean="0"/>
              <a:t>Romeo and Juliet</a:t>
            </a:r>
            <a:r>
              <a:rPr lang="en-US" dirty="0" smtClean="0"/>
              <a:t>, Shakespeare examines the dark heart of “fair Verona,” a community whose leaders fail to act in a decisive and forthright manner.  </a:t>
            </a:r>
          </a:p>
          <a:p>
            <a:r>
              <a:rPr lang="en-US" dirty="0" smtClean="0"/>
              <a:t>TS1: </a:t>
            </a:r>
            <a:r>
              <a:rPr lang="en-US" b="1" dirty="0" smtClean="0"/>
              <a:t>The political leader of Verona</a:t>
            </a:r>
            <a:r>
              <a:rPr lang="en-US" dirty="0" smtClean="0"/>
              <a:t>, Prince </a:t>
            </a:r>
            <a:r>
              <a:rPr lang="en-US" dirty="0" err="1" smtClean="0"/>
              <a:t>Escalus</a:t>
            </a:r>
            <a:r>
              <a:rPr lang="en-US" dirty="0" smtClean="0"/>
              <a:t>, </a:t>
            </a:r>
            <a:r>
              <a:rPr lang="en-US" u="sng" dirty="0" smtClean="0"/>
              <a:t>“winks” at the discord</a:t>
            </a:r>
            <a:r>
              <a:rPr lang="en-US" dirty="0" smtClean="0"/>
              <a:t> in the community </a:t>
            </a:r>
            <a:r>
              <a:rPr lang="en-US" u="sng" dirty="0" smtClean="0"/>
              <a:t>rather than acting immediately</a:t>
            </a:r>
            <a:r>
              <a:rPr lang="en-US" dirty="0" smtClean="0"/>
              <a:t> to resolve the escalating hostilities.</a:t>
            </a:r>
          </a:p>
          <a:p>
            <a:r>
              <a:rPr lang="en-US" dirty="0" smtClean="0"/>
              <a:t>TS2: </a:t>
            </a:r>
            <a:r>
              <a:rPr lang="en-US" b="1" dirty="0" smtClean="0"/>
              <a:t>The spiritual head of Verona</a:t>
            </a:r>
            <a:r>
              <a:rPr lang="en-US" dirty="0" smtClean="0"/>
              <a:t>, Friar Laurence, concocts a solution to the crisis that requires </a:t>
            </a:r>
            <a:r>
              <a:rPr lang="en-US" u="sng" dirty="0" smtClean="0"/>
              <a:t>deception and secrecy</a:t>
            </a:r>
            <a:r>
              <a:rPr lang="en-US" dirty="0" smtClean="0"/>
              <a:t>, two features ensuring disaster.</a:t>
            </a:r>
          </a:p>
          <a:p>
            <a:r>
              <a:rPr lang="en-US" dirty="0" smtClean="0"/>
              <a:t>TS3…  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7236"/>
            <a:ext cx="8382000" cy="1371600"/>
          </a:xfrm>
        </p:spPr>
        <p:txBody>
          <a:bodyPr/>
          <a:lstStyle/>
          <a:p>
            <a:r>
              <a:rPr lang="en-US" sz="3800" dirty="0" smtClean="0"/>
              <a:t>Identify the “Word Glue” </a:t>
            </a:r>
            <a:br>
              <a:rPr lang="en-US" sz="3800" dirty="0" smtClean="0"/>
            </a:br>
            <a:r>
              <a:rPr lang="en-US" sz="3800" dirty="0" smtClean="0"/>
              <a:t>(the words that tie the TS to the thesis)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382000" cy="44196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Thesis: </a:t>
            </a:r>
            <a:r>
              <a:rPr lang="en-US" i="1" dirty="0" smtClean="0"/>
              <a:t>To Kill a Mockingbird </a:t>
            </a:r>
            <a:r>
              <a:rPr lang="en-US" dirty="0" smtClean="0"/>
              <a:t>by Harper Lee focuses the attention of the astute reader on Scout’s growth as she transforms from a carefree child into a true lady, one who is a lady at heart, not just a lady in appearance.</a:t>
            </a:r>
          </a:p>
          <a:p>
            <a:r>
              <a:rPr lang="en-US" dirty="0" smtClean="0"/>
              <a:t>TS1: As Scout’s father, Atticus plays a pivotal role in teaching her important values that a true lady must possess.  </a:t>
            </a:r>
          </a:p>
          <a:p>
            <a:r>
              <a:rPr lang="en-US" dirty="0" smtClean="0"/>
              <a:t>TS2: In addition to Atticus’ lessons, Miss </a:t>
            </a:r>
            <a:r>
              <a:rPr lang="en-US" dirty="0" err="1" smtClean="0"/>
              <a:t>Maudie</a:t>
            </a:r>
            <a:r>
              <a:rPr lang="en-US" dirty="0" smtClean="0"/>
              <a:t> Atkinson, Scout’s influential neighbor, helps her grow up to be a true lady.</a:t>
            </a:r>
          </a:p>
          <a:p>
            <a:r>
              <a:rPr lang="en-US" dirty="0" smtClean="0"/>
              <a:t>TS3: Contradictory values of character and appearance confront Scout as she becomes a lady of character.        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7236"/>
            <a:ext cx="8382000" cy="1371600"/>
          </a:xfrm>
        </p:spPr>
        <p:txBody>
          <a:bodyPr/>
          <a:lstStyle/>
          <a:p>
            <a:r>
              <a:rPr lang="en-US" sz="3800" dirty="0" smtClean="0"/>
              <a:t>Identify the “Word Glue” </a:t>
            </a:r>
            <a:br>
              <a:rPr lang="en-US" sz="3800" dirty="0" smtClean="0"/>
            </a:br>
            <a:r>
              <a:rPr lang="en-US" sz="3800" dirty="0" smtClean="0"/>
              <a:t>(the words that tie the TS to the thesis)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382000" cy="3657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Thesis: </a:t>
            </a:r>
            <a:r>
              <a:rPr lang="en-US" i="1" dirty="0" smtClean="0"/>
              <a:t>To Kill a Mockingbird </a:t>
            </a:r>
            <a:r>
              <a:rPr lang="en-US" dirty="0" smtClean="0"/>
              <a:t>by Harper Lee focuses the attention of the astute reader on Scout’s growth as she transforms from a carefree child into a true lady, one who is a lady at heart, not just a lady in appearance.</a:t>
            </a:r>
          </a:p>
          <a:p>
            <a:r>
              <a:rPr lang="en-US" dirty="0" smtClean="0"/>
              <a:t>TS1: As Scout’s father, Atticus plays a pivotal role in teaching her important </a:t>
            </a:r>
            <a:r>
              <a:rPr lang="en-US" u="sng" dirty="0" smtClean="0"/>
              <a:t>values that a true lady </a:t>
            </a:r>
            <a:r>
              <a:rPr lang="en-US" dirty="0" smtClean="0"/>
              <a:t>must possess.  </a:t>
            </a:r>
          </a:p>
          <a:p>
            <a:r>
              <a:rPr lang="en-US" dirty="0" smtClean="0"/>
              <a:t>TS2: In addition to Atticus’ lessons, Miss </a:t>
            </a:r>
            <a:r>
              <a:rPr lang="en-US" dirty="0" err="1" smtClean="0"/>
              <a:t>Maudie</a:t>
            </a:r>
            <a:r>
              <a:rPr lang="en-US" dirty="0" smtClean="0"/>
              <a:t> Atkinson, Scout’s influential neighbor, helps her </a:t>
            </a:r>
            <a:r>
              <a:rPr lang="en-US" u="sng" dirty="0" smtClean="0"/>
              <a:t>grow up to be a true lady</a:t>
            </a:r>
            <a:r>
              <a:rPr lang="en-US" dirty="0" smtClean="0"/>
              <a:t>.</a:t>
            </a:r>
          </a:p>
          <a:p>
            <a:r>
              <a:rPr lang="en-US" dirty="0" smtClean="0"/>
              <a:t>TS3: Contradictory values of character and </a:t>
            </a:r>
            <a:r>
              <a:rPr lang="en-US" u="sng" dirty="0" smtClean="0"/>
              <a:t>appearance </a:t>
            </a:r>
            <a:r>
              <a:rPr lang="en-US" dirty="0" smtClean="0"/>
              <a:t>confront Scout as she </a:t>
            </a:r>
            <a:r>
              <a:rPr lang="en-US" u="sng" dirty="0" smtClean="0"/>
              <a:t>becomes a lady of character</a:t>
            </a:r>
            <a:r>
              <a:rPr lang="en-US" dirty="0" smtClean="0"/>
              <a:t>.        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7236"/>
            <a:ext cx="8382000" cy="1371600"/>
          </a:xfrm>
        </p:spPr>
        <p:txBody>
          <a:bodyPr/>
          <a:lstStyle/>
          <a:p>
            <a:r>
              <a:rPr lang="en-US" sz="3800" dirty="0" smtClean="0"/>
              <a:t>Identify the “Word Glue” </a:t>
            </a:r>
            <a:br>
              <a:rPr lang="en-US" sz="3800" dirty="0" smtClean="0"/>
            </a:br>
            <a:r>
              <a:rPr lang="en-US" sz="3800" dirty="0" smtClean="0"/>
              <a:t>(the words that tie the TS to the thesis)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382000" cy="4419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Thesis: In</a:t>
            </a:r>
            <a:r>
              <a:rPr lang="en-US" i="1" dirty="0" smtClean="0"/>
              <a:t> Romeo and Juliet,</a:t>
            </a:r>
            <a:r>
              <a:rPr lang="en-US" dirty="0" smtClean="0"/>
              <a:t> William Shakespeare’s skillful use of imagery borrowed from the world of nature paints a vivid portrait of the emotional and physical make up of mankind.  </a:t>
            </a:r>
            <a:r>
              <a:rPr lang="en-US" i="1" dirty="0" smtClean="0"/>
              <a:t> </a:t>
            </a:r>
            <a:endParaRPr lang="en-US" dirty="0" smtClean="0"/>
          </a:p>
          <a:p>
            <a:r>
              <a:rPr lang="en-US" dirty="0" smtClean="0"/>
              <a:t>TS1: Various light images taken from nature reveal Juliet’s brilliant beauty and suggest her growing fears.  </a:t>
            </a:r>
          </a:p>
          <a:p>
            <a:r>
              <a:rPr lang="en-US" dirty="0" smtClean="0"/>
              <a:t>TS2: Shakespeare’s ingenious utilization of bird imagery creates a lucid picture of man’s physical qualities.  </a:t>
            </a:r>
          </a:p>
          <a:p>
            <a:r>
              <a:rPr lang="en-US" dirty="0" smtClean="0"/>
              <a:t>TS3: Shakespeare also uses bird imagery to portray man’s emotional characteristics.</a:t>
            </a:r>
          </a:p>
          <a:p>
            <a:r>
              <a:rPr lang="en-US" dirty="0" smtClean="0"/>
              <a:t>TS4: The use of other animal imagery produces a clear model of the complex emotional nature of man.</a:t>
            </a:r>
            <a:r>
              <a:rPr lang="en-US" u="sng" dirty="0" smtClean="0"/>
              <a:t>    </a:t>
            </a:r>
            <a:endParaRPr lang="en-US" u="sng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7236"/>
            <a:ext cx="8382000" cy="1371600"/>
          </a:xfrm>
        </p:spPr>
        <p:txBody>
          <a:bodyPr/>
          <a:lstStyle/>
          <a:p>
            <a:r>
              <a:rPr lang="en-US" sz="3800" dirty="0" smtClean="0"/>
              <a:t>Identify the “Word Glue” </a:t>
            </a:r>
            <a:br>
              <a:rPr lang="en-US" sz="3800" dirty="0" smtClean="0"/>
            </a:br>
            <a:r>
              <a:rPr lang="en-US" sz="3800" dirty="0" smtClean="0"/>
              <a:t>(the words that tie the TS to the thesis)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382000" cy="4419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Thesis: In</a:t>
            </a:r>
            <a:r>
              <a:rPr lang="en-US" i="1" dirty="0" smtClean="0"/>
              <a:t> Romeo and Juliet,</a:t>
            </a:r>
            <a:r>
              <a:rPr lang="en-US" dirty="0" smtClean="0"/>
              <a:t> William Shakespeare’s skillful use of imagery borrowed from the world of nature paints a vivid portrait of the emotional and physical make up of mankind.  </a:t>
            </a:r>
            <a:r>
              <a:rPr lang="en-US" i="1" dirty="0" smtClean="0"/>
              <a:t> </a:t>
            </a:r>
            <a:endParaRPr lang="en-US" dirty="0" smtClean="0"/>
          </a:p>
          <a:p>
            <a:r>
              <a:rPr lang="en-US" dirty="0" smtClean="0"/>
              <a:t>TS1: Various </a:t>
            </a:r>
            <a:r>
              <a:rPr lang="en-US" u="sng" dirty="0" smtClean="0"/>
              <a:t>light images taken from nature </a:t>
            </a:r>
            <a:r>
              <a:rPr lang="en-US" dirty="0" smtClean="0"/>
              <a:t>reveal Juliet’s brilliant beauty and suggest her </a:t>
            </a:r>
            <a:r>
              <a:rPr lang="en-US" u="sng" dirty="0" smtClean="0"/>
              <a:t>growing fears</a:t>
            </a:r>
            <a:r>
              <a:rPr lang="en-US" dirty="0" smtClean="0"/>
              <a:t>.  </a:t>
            </a:r>
          </a:p>
          <a:p>
            <a:r>
              <a:rPr lang="en-US" dirty="0" smtClean="0"/>
              <a:t>TS2: Shakespeare’s ingenious utilization of </a:t>
            </a:r>
            <a:r>
              <a:rPr lang="en-US" u="sng" dirty="0" smtClean="0"/>
              <a:t>bird imagery </a:t>
            </a:r>
            <a:r>
              <a:rPr lang="en-US" dirty="0" smtClean="0"/>
              <a:t>creates a lucid picture of man’s </a:t>
            </a:r>
            <a:r>
              <a:rPr lang="en-US" u="sng" dirty="0" smtClean="0"/>
              <a:t>physical qualities</a:t>
            </a:r>
            <a:r>
              <a:rPr lang="en-US" dirty="0" smtClean="0"/>
              <a:t>.  </a:t>
            </a:r>
          </a:p>
          <a:p>
            <a:r>
              <a:rPr lang="en-US" dirty="0" smtClean="0"/>
              <a:t>TS3: Shakespeare also uses </a:t>
            </a:r>
            <a:r>
              <a:rPr lang="en-US" u="sng" dirty="0" smtClean="0"/>
              <a:t>bird imagery </a:t>
            </a:r>
            <a:r>
              <a:rPr lang="en-US" dirty="0" smtClean="0"/>
              <a:t>to portray man’s </a:t>
            </a:r>
            <a:r>
              <a:rPr lang="en-US" u="sng" dirty="0" smtClean="0"/>
              <a:t>emotional characteristics</a:t>
            </a:r>
            <a:r>
              <a:rPr lang="en-US" dirty="0" smtClean="0"/>
              <a:t>.</a:t>
            </a:r>
          </a:p>
          <a:p>
            <a:r>
              <a:rPr lang="en-US" dirty="0" smtClean="0"/>
              <a:t>TS4: The use of other </a:t>
            </a:r>
            <a:r>
              <a:rPr lang="en-US" u="sng" dirty="0" smtClean="0"/>
              <a:t>animal imagery</a:t>
            </a:r>
            <a:r>
              <a:rPr lang="en-US" dirty="0" smtClean="0"/>
              <a:t> produces a clear model of </a:t>
            </a:r>
            <a:r>
              <a:rPr lang="en-US" u="sng" dirty="0" smtClean="0"/>
              <a:t>the complex emotional nature of man.    </a:t>
            </a:r>
            <a:endParaRPr lang="en-US" u="sng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many paragraphs?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cannot answer that for you.  I can say that many college instructors are anti 5-paragraph essays, although I have yet to hear one </a:t>
            </a:r>
            <a:r>
              <a:rPr lang="en-US" smtClean="0"/>
              <a:t>articulate why.</a:t>
            </a:r>
          </a:p>
          <a:p>
            <a:r>
              <a:rPr lang="en-US" dirty="0" smtClean="0"/>
              <a:t>You must decide how many paragraphs are needed to prove or illustrate your argument (thesis).</a:t>
            </a:r>
          </a:p>
          <a:p>
            <a:r>
              <a:rPr lang="en-US" dirty="0" smtClean="0"/>
              <a:t>Each aspect of your thesis will be equivalent to one or more paragraphs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Folio">
  <a:themeElements>
    <a:clrScheme name="Folio">
      <a:dk1>
        <a:sysClr val="windowText" lastClr="000000"/>
      </a:dk1>
      <a:lt1>
        <a:sysClr val="window" lastClr="FFFFFF"/>
      </a:lt1>
      <a:dk2>
        <a:srgbClr val="2D2F2B"/>
      </a:dk2>
      <a:lt2>
        <a:srgbClr val="DEDED7"/>
      </a:lt2>
      <a:accent1>
        <a:srgbClr val="294171"/>
      </a:accent1>
      <a:accent2>
        <a:srgbClr val="748CBC"/>
      </a:accent2>
      <a:accent3>
        <a:srgbClr val="8E887C"/>
      </a:accent3>
      <a:accent4>
        <a:srgbClr val="834736"/>
      </a:accent4>
      <a:accent5>
        <a:srgbClr val="5A1705"/>
      </a:accent5>
      <a:accent6>
        <a:srgbClr val="A0A16A"/>
      </a:accent6>
      <a:hlink>
        <a:srgbClr val="74B6BC"/>
      </a:hlink>
      <a:folHlink>
        <a:srgbClr val="7F95A4"/>
      </a:folHlink>
    </a:clrScheme>
    <a:fontScheme name="Folio">
      <a:majorFont>
        <a:latin typeface="Calisto MT"/>
        <a:ea typeface=""/>
        <a:cs typeface=""/>
        <a:font script="Jpan" typeface="ＭＳ 明朝"/>
      </a:majorFont>
      <a:minorFont>
        <a:latin typeface="Calisto MT"/>
        <a:ea typeface=""/>
        <a:cs typeface=""/>
        <a:font script="Jpan" typeface="ＭＳ 明朝"/>
      </a:minorFont>
    </a:fontScheme>
    <a:fmtScheme name="Folio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350000"/>
                <a:lumMod val="11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40000"/>
                <a:satMod val="120000"/>
              </a:schemeClr>
              <a:schemeClr val="phClr">
                <a:tint val="70000"/>
                <a:satMod val="300000"/>
                <a:lumMod val="110000"/>
              </a:schemeClr>
            </a:duotone>
          </a:blip>
          <a:tile tx="0" ty="0" sx="50000" sy="50000" flip="none" algn="tl"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8100" dist="25400" dir="5400000" algn="br" rotWithShape="0">
              <a:srgbClr val="000000">
                <a:alpha val="50000"/>
              </a:srgbClr>
            </a:outerShdw>
          </a:effectLst>
        </a:effectStyle>
        <a:effectStyle>
          <a:effectLst>
            <a:innerShdw blurRad="190500" dist="25400">
              <a:srgbClr val="000000">
                <a:alpha val="50000"/>
              </a:srgbClr>
            </a:innerShdw>
          </a:effectLst>
        </a:effectStyle>
      </a:effectStyleLst>
      <a:bgFillStyleLst>
        <a:blipFill rotWithShape="1">
          <a:blip xmlns:r="http://schemas.openxmlformats.org/officeDocument/2006/relationships" r:embed="rId3">
            <a:duotone>
              <a:schemeClr val="phClr">
                <a:shade val="10000"/>
                <a:satMod val="125000"/>
              </a:schemeClr>
              <a:schemeClr val="phClr">
                <a:tint val="70000"/>
                <a:satMod val="350000"/>
                <a:lumMod val="110000"/>
              </a:schemeClr>
            </a:duotone>
          </a:blip>
          <a:stretch/>
        </a:blipFill>
        <a:blipFill rotWithShape="1">
          <a:blip xmlns:r="http://schemas.openxmlformats.org/officeDocument/2006/relationships" r:embed="rId4">
            <a:duotone>
              <a:schemeClr val="phClr">
                <a:shade val="10000"/>
                <a:satMod val="125000"/>
              </a:schemeClr>
              <a:schemeClr val="phClr">
                <a:tint val="70000"/>
                <a:satMod val="350000"/>
                <a:lumMod val="110000"/>
              </a:schemeClr>
            </a:duotone>
          </a:blip>
          <a:stretch/>
        </a:blipFill>
        <a:blipFill rotWithShape="1">
          <a:blip xmlns:r="http://schemas.openxmlformats.org/officeDocument/2006/relationships" r:embed="rId5">
            <a:duotone>
              <a:schemeClr val="phClr">
                <a:shade val="3000"/>
                <a:lumMod val="10000"/>
              </a:schemeClr>
              <a:schemeClr val="phClr">
                <a:tint val="91000"/>
                <a:satMod val="500000"/>
                <a:lumMod val="125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Folio.thmx</Template>
  <TotalTime>132</TotalTime>
  <Words>1268</Words>
  <Application>Microsoft Office PowerPoint</Application>
  <PresentationFormat>On-screen Show (4:3)</PresentationFormat>
  <Paragraphs>88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Folio</vt:lpstr>
      <vt:lpstr>Thesis Statement Examples</vt:lpstr>
      <vt:lpstr>Which of these include proper Thesis Formula?  Topic + Debatable Opinion</vt:lpstr>
      <vt:lpstr>Which of these include proper Thesis Formula?  Topic + Debatable Opinion</vt:lpstr>
      <vt:lpstr>Which of these include proper Thesis Formula?  Topic + Debatable Opinion</vt:lpstr>
      <vt:lpstr>Which of these include proper Thesis Formula?  Topic + Debatable Opinion</vt:lpstr>
      <vt:lpstr>Let’s improve one:</vt:lpstr>
      <vt:lpstr>Let’s improve another:</vt:lpstr>
      <vt:lpstr>Now you try it</vt:lpstr>
      <vt:lpstr>After the thesis, what’s next?</vt:lpstr>
      <vt:lpstr>Organize the evidence (the details, diction, and imagery)</vt:lpstr>
      <vt:lpstr>Create Topic Sentences</vt:lpstr>
      <vt:lpstr>Example: Organized by Time (chronology) </vt:lpstr>
      <vt:lpstr>Example: Organized by Place (location/setting)</vt:lpstr>
      <vt:lpstr>Example: Organized by Idea (Aristotle)</vt:lpstr>
      <vt:lpstr>Identify the “Word Glue”  (the words that tie the TS to the thesis)</vt:lpstr>
      <vt:lpstr>Identify the “Word Glue”  (the words that tie the TS to the thesis)</vt:lpstr>
      <vt:lpstr>Identify the “Word Glue”  (the words that tie the TS to the thesis)</vt:lpstr>
      <vt:lpstr>Identify the “Word Glue”  (the words that tie the TS to the thesis)</vt:lpstr>
      <vt:lpstr>How many paragraphs?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Thesis Statement Examples</dc:title>
  <dc:creator>Sheri Zoratti</dc:creator>
  <cp:lastModifiedBy>infosys</cp:lastModifiedBy>
  <cp:revision>23</cp:revision>
  <dcterms:created xsi:type="dcterms:W3CDTF">2013-08-27T01:47:38Z</dcterms:created>
  <dcterms:modified xsi:type="dcterms:W3CDTF">2013-08-30T14:18:46Z</dcterms:modified>
</cp:coreProperties>
</file>