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12/1/2011</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12/1/2011</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12/1/2011</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12/1/2011</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12/1/2011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81400"/>
            <a:ext cx="8305800" cy="2895600"/>
          </a:xfrm>
        </p:spPr>
        <p:txBody>
          <a:bodyPr/>
          <a:lstStyle/>
          <a:p>
            <a:r>
              <a:rPr lang="en-US" b="1" dirty="0" smtClean="0">
                <a:solidFill>
                  <a:schemeClr val="bg2">
                    <a:lumMod val="40000"/>
                    <a:lumOff val="60000"/>
                  </a:schemeClr>
                </a:solidFill>
              </a:rPr>
              <a:t>Reader’s Journal: Pretend you are one of the boys on the island. Write a letter home in which you describe the events, conflicts, setting, characters, etc. Include your feelings and point-of-view about the other boys and about what has happened so far. Include specific details from the novel. Be sure to sign your name—Ralph, Jack, Piggy, or Simon—at the end of your letter. Address the letter to someone specific from home. </a:t>
            </a:r>
            <a:endParaRPr lang="en-US" b="1" dirty="0">
              <a:solidFill>
                <a:schemeClr val="bg2">
                  <a:lumMod val="40000"/>
                  <a:lumOff val="60000"/>
                </a:schemeClr>
              </a:solidFill>
            </a:endParaRPr>
          </a:p>
        </p:txBody>
      </p:sp>
      <p:sp>
        <p:nvSpPr>
          <p:cNvPr id="2" name="Title 1"/>
          <p:cNvSpPr>
            <a:spLocks noGrp="1"/>
          </p:cNvSpPr>
          <p:nvPr>
            <p:ph type="ctrTitle"/>
          </p:nvPr>
        </p:nvSpPr>
        <p:spPr>
          <a:xfrm>
            <a:off x="2895600" y="914400"/>
            <a:ext cx="5867400" cy="1676400"/>
          </a:xfrm>
        </p:spPr>
        <p:txBody>
          <a:bodyPr/>
          <a:lstStyle/>
          <a:p>
            <a:r>
              <a:rPr lang="en-US" b="1" i="1" dirty="0" smtClean="0">
                <a:solidFill>
                  <a:schemeClr val="accent1">
                    <a:lumMod val="50000"/>
                  </a:schemeClr>
                </a:solidFill>
              </a:rPr>
              <a:t>The Lord of </a:t>
            </a:r>
            <a:r>
              <a:rPr lang="en-US" b="1" i="1" smtClean="0">
                <a:solidFill>
                  <a:schemeClr val="accent1">
                    <a:lumMod val="50000"/>
                  </a:schemeClr>
                </a:solidFill>
              </a:rPr>
              <a:t>the Flies:</a:t>
            </a:r>
            <a:r>
              <a:rPr lang="en-US" b="1" i="1" dirty="0" smtClean="0">
                <a:solidFill>
                  <a:schemeClr val="accent1">
                    <a:lumMod val="50000"/>
                  </a:schemeClr>
                </a:solidFill>
              </a:rPr>
              <a:t/>
            </a:r>
            <a:br>
              <a:rPr lang="en-US" b="1" i="1" dirty="0" smtClean="0">
                <a:solidFill>
                  <a:schemeClr val="accent1">
                    <a:lumMod val="50000"/>
                  </a:schemeClr>
                </a:solidFill>
              </a:rPr>
            </a:br>
            <a:r>
              <a:rPr lang="en-US" b="1" i="1" smtClean="0">
                <a:solidFill>
                  <a:schemeClr val="accent1">
                    <a:lumMod val="50000"/>
                  </a:schemeClr>
                </a:solidFill>
              </a:rPr>
              <a:t>Letter Home</a:t>
            </a:r>
            <a:endParaRPr lang="en-US" b="1" i="1" dirty="0">
              <a:solidFill>
                <a:schemeClr val="accent1">
                  <a:lumMod val="50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66184" y="685800"/>
            <a:ext cx="2488978" cy="2590800"/>
          </a:xfrm>
          <a:prstGeom prst="rect">
            <a:avLst/>
          </a:prstGeom>
        </p:spPr>
      </p:pic>
    </p:spTree>
    <p:extLst>
      <p:ext uri="{BB962C8B-B14F-4D97-AF65-F5344CB8AC3E}">
        <p14:creationId xmlns:p14="http://schemas.microsoft.com/office/powerpoint/2010/main" val="2091803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7620000" cy="4419600"/>
          </a:xfrm>
        </p:spPr>
        <p:txBody>
          <a:bodyPr/>
          <a:lstStyle/>
          <a:p>
            <a:pPr marL="0" indent="0">
              <a:buNone/>
            </a:pPr>
            <a:endParaRPr lang="en-US" dirty="0" smtClean="0">
              <a:solidFill>
                <a:schemeClr val="tx2">
                  <a:lumMod val="75000"/>
                </a:schemeClr>
              </a:solidFill>
            </a:endParaRPr>
          </a:p>
          <a:p>
            <a:r>
              <a:rPr lang="en-US" dirty="0" smtClean="0">
                <a:solidFill>
                  <a:schemeClr val="tx2">
                    <a:lumMod val="75000"/>
                  </a:schemeClr>
                </a:solidFill>
              </a:rPr>
              <a:t>Considering all that has happened </a:t>
            </a:r>
          </a:p>
          <a:p>
            <a:pPr marL="0" indent="0">
              <a:buNone/>
            </a:pPr>
            <a:r>
              <a:rPr lang="en-US" dirty="0" smtClean="0">
                <a:solidFill>
                  <a:schemeClr val="tx2">
                    <a:lumMod val="75000"/>
                  </a:schemeClr>
                </a:solidFill>
              </a:rPr>
              <a:t>in the novel so far, what could be done </a:t>
            </a:r>
          </a:p>
          <a:p>
            <a:pPr marL="0" indent="0">
              <a:buNone/>
            </a:pPr>
            <a:r>
              <a:rPr lang="en-US" dirty="0" smtClean="0">
                <a:solidFill>
                  <a:schemeClr val="tx2">
                    <a:lumMod val="75000"/>
                  </a:schemeClr>
                </a:solidFill>
              </a:rPr>
              <a:t>to save the boys’ civilization, to bring </a:t>
            </a:r>
          </a:p>
          <a:p>
            <a:pPr marL="0" indent="0">
              <a:buNone/>
            </a:pPr>
            <a:r>
              <a:rPr lang="en-US" dirty="0" smtClean="0">
                <a:solidFill>
                  <a:schemeClr val="tx2">
                    <a:lumMod val="75000"/>
                  </a:schemeClr>
                </a:solidFill>
              </a:rPr>
              <a:t>it back together?</a:t>
            </a:r>
          </a:p>
          <a:p>
            <a:r>
              <a:rPr lang="en-US" dirty="0" smtClean="0">
                <a:solidFill>
                  <a:schemeClr val="tx2">
                    <a:lumMod val="75000"/>
                  </a:schemeClr>
                </a:solidFill>
              </a:rPr>
              <a:t>Suggest a solution or plan of action. Explain how your plan would work. </a:t>
            </a:r>
          </a:p>
          <a:p>
            <a:r>
              <a:rPr lang="en-US" dirty="0" smtClean="0">
                <a:solidFill>
                  <a:schemeClr val="tx2">
                    <a:lumMod val="75000"/>
                  </a:schemeClr>
                </a:solidFill>
              </a:rPr>
              <a:t>Reflect on the plan’s effectiveness. What are its strengths, its drawbacks, its consequences?</a:t>
            </a:r>
            <a:endParaRPr lang="en-US" dirty="0">
              <a:solidFill>
                <a:schemeClr val="tx2">
                  <a:lumMod val="75000"/>
                </a:schemeClr>
              </a:solidFill>
            </a:endParaRPr>
          </a:p>
        </p:txBody>
      </p:sp>
      <p:sp>
        <p:nvSpPr>
          <p:cNvPr id="3" name="Title 2"/>
          <p:cNvSpPr>
            <a:spLocks noGrp="1"/>
          </p:cNvSpPr>
          <p:nvPr>
            <p:ph type="title"/>
          </p:nvPr>
        </p:nvSpPr>
        <p:spPr>
          <a:xfrm>
            <a:off x="457200" y="152400"/>
            <a:ext cx="8229600" cy="1447800"/>
          </a:xfrm>
        </p:spPr>
        <p:txBody>
          <a:bodyPr/>
          <a:lstStyle/>
          <a:p>
            <a:r>
              <a:rPr lang="en-US" b="1" dirty="0" smtClean="0">
                <a:solidFill>
                  <a:schemeClr val="bg2">
                    <a:lumMod val="60000"/>
                    <a:lumOff val="40000"/>
                  </a:schemeClr>
                </a:solidFill>
              </a:rPr>
              <a:t>Civilization</a:t>
            </a:r>
            <a:endParaRPr lang="en-US" b="1" dirty="0">
              <a:solidFill>
                <a:schemeClr val="bg2">
                  <a:lumMod val="60000"/>
                  <a:lumOff val="40000"/>
                </a:schemeClr>
              </a:solidFill>
            </a:endParaRP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6172200" y="914400"/>
            <a:ext cx="2488978" cy="2590800"/>
          </a:xfrm>
          <a:prstGeom prst="rect">
            <a:avLst/>
          </a:prstGeom>
        </p:spPr>
      </p:pic>
    </p:spTree>
    <p:extLst>
      <p:ext uri="{BB962C8B-B14F-4D97-AF65-F5344CB8AC3E}">
        <p14:creationId xmlns:p14="http://schemas.microsoft.com/office/powerpoint/2010/main" val="3875291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514600"/>
            <a:ext cx="7239000" cy="3657600"/>
          </a:xfrm>
        </p:spPr>
        <p:txBody>
          <a:bodyPr/>
          <a:lstStyle/>
          <a:p>
            <a:r>
              <a:rPr lang="en-US" b="1" dirty="0" smtClean="0">
                <a:solidFill>
                  <a:schemeClr val="tx2">
                    <a:lumMod val="25000"/>
                  </a:schemeClr>
                </a:solidFill>
              </a:rPr>
              <a:t>Pretend you are either Ralph or Piggy. It’s the morning after Simon has been murdered. Write a diary entry explaining how Simon was killed and why you think it happened. Use specific details from the story. Include your feelings about his death and your feelings about your own participation or non-participation in it. </a:t>
            </a:r>
            <a:endParaRPr lang="en-US" b="1" dirty="0">
              <a:solidFill>
                <a:schemeClr val="tx2">
                  <a:lumMod val="25000"/>
                </a:schemeClr>
              </a:solidFill>
            </a:endParaRPr>
          </a:p>
        </p:txBody>
      </p:sp>
      <p:sp>
        <p:nvSpPr>
          <p:cNvPr id="3" name="Title 2"/>
          <p:cNvSpPr>
            <a:spLocks noGrp="1"/>
          </p:cNvSpPr>
          <p:nvPr>
            <p:ph type="title"/>
          </p:nvPr>
        </p:nvSpPr>
        <p:spPr>
          <a:xfrm>
            <a:off x="381000" y="457200"/>
            <a:ext cx="4419600" cy="1600200"/>
          </a:xfrm>
        </p:spPr>
        <p:txBody>
          <a:bodyPr/>
          <a:lstStyle/>
          <a:p>
            <a:r>
              <a:rPr lang="en-US" dirty="0" smtClean="0">
                <a:solidFill>
                  <a:schemeClr val="tx2">
                    <a:lumMod val="25000"/>
                  </a:schemeClr>
                </a:solidFill>
              </a:rPr>
              <a:t>Simon’s Death</a:t>
            </a:r>
            <a:endParaRPr lang="en-US" dirty="0">
              <a:solidFill>
                <a:schemeClr val="tx2">
                  <a:lumMod val="25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724400" y="457200"/>
            <a:ext cx="1967557" cy="2048048"/>
          </a:xfrm>
          <a:prstGeom prst="rect">
            <a:avLst/>
          </a:prstGeom>
        </p:spPr>
      </p:pic>
    </p:spTree>
    <p:extLst>
      <p:ext uri="{BB962C8B-B14F-4D97-AF65-F5344CB8AC3E}">
        <p14:creationId xmlns:p14="http://schemas.microsoft.com/office/powerpoint/2010/main" val="178330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does it mean to be civilized, and what is it that makes us civilized? Justify your answer. </a:t>
            </a:r>
          </a:p>
          <a:p>
            <a:r>
              <a:rPr lang="en-US" dirty="0" smtClean="0"/>
              <a:t>John F. Kennedy said, “The </a:t>
            </a:r>
            <a:r>
              <a:rPr lang="en-US" dirty="0"/>
              <a:t>course of civilization is a race between catastrophe and education. In a democracy like ours, we must make sure education wins the race</a:t>
            </a:r>
            <a:r>
              <a:rPr lang="en-US" dirty="0" smtClean="0"/>
              <a:t>.” What do you think he meant by this statement, and in what way can we apply this idea to </a:t>
            </a:r>
            <a:r>
              <a:rPr lang="en-US" i="1" dirty="0" smtClean="0"/>
              <a:t>The Lord of the Flies?</a:t>
            </a:r>
            <a:endParaRPr lang="en-US" dirty="0"/>
          </a:p>
        </p:txBody>
      </p:sp>
      <p:sp>
        <p:nvSpPr>
          <p:cNvPr id="3" name="Title 2"/>
          <p:cNvSpPr>
            <a:spLocks noGrp="1"/>
          </p:cNvSpPr>
          <p:nvPr>
            <p:ph type="title"/>
          </p:nvPr>
        </p:nvSpPr>
        <p:spPr/>
        <p:txBody>
          <a:bodyPr/>
          <a:lstStyle/>
          <a:p>
            <a:r>
              <a:rPr lang="en-US" dirty="0" smtClean="0"/>
              <a:t>Civilization 2</a:t>
            </a:r>
            <a:endParaRPr lang="en-US" dirty="0"/>
          </a:p>
        </p:txBody>
      </p:sp>
    </p:spTree>
    <p:extLst>
      <p:ext uri="{BB962C8B-B14F-4D97-AF65-F5344CB8AC3E}">
        <p14:creationId xmlns:p14="http://schemas.microsoft.com/office/powerpoint/2010/main" val="564302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Think of “The Most Dangerous Game,” “The Interlopers,” and </a:t>
            </a:r>
            <a:r>
              <a:rPr lang="en-US" i="1" dirty="0" smtClean="0"/>
              <a:t>The Lord of the Flies</a:t>
            </a:r>
            <a:r>
              <a:rPr lang="en-US" dirty="0" smtClean="0"/>
              <a:t>.</a:t>
            </a:r>
          </a:p>
          <a:p>
            <a:endParaRPr lang="en-US" dirty="0"/>
          </a:p>
          <a:p>
            <a:r>
              <a:rPr lang="en-US" dirty="0" smtClean="0"/>
              <a:t>What inferences can we make about the message across these three works? How do they each convey a theme about human nature and/or society? How do they compare (how are they similar and how are they different) in their presentation </a:t>
            </a:r>
            <a:r>
              <a:rPr lang="en-US" smtClean="0"/>
              <a:t>of </a:t>
            </a:r>
            <a:r>
              <a:rPr lang="en-US" smtClean="0"/>
              <a:t>this </a:t>
            </a:r>
            <a:r>
              <a:rPr lang="en-US" dirty="0" smtClean="0"/>
              <a:t>theme?</a:t>
            </a:r>
            <a:endParaRPr lang="en-US" dirty="0"/>
          </a:p>
        </p:txBody>
      </p:sp>
      <p:sp>
        <p:nvSpPr>
          <p:cNvPr id="3" name="Title 2"/>
          <p:cNvSpPr>
            <a:spLocks noGrp="1"/>
          </p:cNvSpPr>
          <p:nvPr>
            <p:ph type="title"/>
          </p:nvPr>
        </p:nvSpPr>
        <p:spPr/>
        <p:txBody>
          <a:bodyPr/>
          <a:lstStyle/>
          <a:p>
            <a:r>
              <a:rPr lang="en-US" dirty="0" smtClean="0"/>
              <a:t>Hunting		</a:t>
            </a:r>
            <a:endParaRPr lang="en-US" dirty="0"/>
          </a:p>
        </p:txBody>
      </p:sp>
    </p:spTree>
    <p:extLst>
      <p:ext uri="{BB962C8B-B14F-4D97-AF65-F5344CB8AC3E}">
        <p14:creationId xmlns:p14="http://schemas.microsoft.com/office/powerpoint/2010/main" val="2656478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Discuss the Golding’s use of setting in Chapter Nine when Simon’s body is carried out to sea. Describe how the author uses imagery to create mood and reflect specific aspects of Simon’s character. Finally, discuss the </a:t>
            </a:r>
            <a:r>
              <a:rPr lang="en-US" smtClean="0"/>
              <a:t>author’s universal </a:t>
            </a:r>
            <a:r>
              <a:rPr lang="en-US" dirty="0" smtClean="0"/>
              <a:t>ideas about humankind and society as revealed through his use of setting in this section. </a:t>
            </a:r>
            <a:endParaRPr lang="en-US" dirty="0"/>
          </a:p>
        </p:txBody>
      </p:sp>
      <p:sp>
        <p:nvSpPr>
          <p:cNvPr id="3" name="Title 2"/>
          <p:cNvSpPr>
            <a:spLocks noGrp="1"/>
          </p:cNvSpPr>
          <p:nvPr>
            <p:ph type="title"/>
          </p:nvPr>
        </p:nvSpPr>
        <p:spPr/>
        <p:txBody>
          <a:bodyPr/>
          <a:lstStyle/>
          <a:p>
            <a:r>
              <a:rPr lang="en-US" dirty="0" smtClean="0"/>
              <a:t>Simon’s Funeral</a:t>
            </a:r>
            <a:endParaRPr lang="en-US" dirty="0"/>
          </a:p>
        </p:txBody>
      </p:sp>
    </p:spTree>
    <p:extLst>
      <p:ext uri="{BB962C8B-B14F-4D97-AF65-F5344CB8AC3E}">
        <p14:creationId xmlns:p14="http://schemas.microsoft.com/office/powerpoint/2010/main" val="31660598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134</TotalTime>
  <Words>422</Words>
  <Application>Microsoft Office PowerPoint</Application>
  <PresentationFormat>On-screen Show (4:3)</PresentationFormat>
  <Paragraphs>21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Paper</vt:lpstr>
      <vt:lpstr>The Lord of the Flies: Letter Home</vt:lpstr>
      <vt:lpstr>Civilization</vt:lpstr>
      <vt:lpstr>Simon’s Death</vt:lpstr>
      <vt:lpstr>Civilization 2</vt:lpstr>
      <vt:lpstr>Hunting  </vt:lpstr>
      <vt:lpstr>Simon’s Funeral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of the Flies</dc:title>
  <dc:creator/>
  <cp:lastModifiedBy>Zamira Skalkottas</cp:lastModifiedBy>
  <cp:revision>16</cp:revision>
  <dcterms:created xsi:type="dcterms:W3CDTF">2006-08-16T00:00:00Z</dcterms:created>
  <dcterms:modified xsi:type="dcterms:W3CDTF">2011-12-02T01:00:10Z</dcterms:modified>
</cp:coreProperties>
</file>