
<file path=[Content_Types].xml><?xml version="1.0" encoding="utf-8"?>
<Types xmlns="http://schemas.openxmlformats.org/package/2006/content-types"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handoutMasters/handoutMaster1.xml" ContentType="application/vnd.openxmlformats-officedocument.presentationml.handout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handoutMasterIdLst>
    <p:handoutMasterId r:id="rId8"/>
  </p:handoutMasterIdLst>
  <p:sldIdLst>
    <p:sldId id="256" r:id="rId2"/>
    <p:sldId id="257" r:id="rId3"/>
    <p:sldId id="258" r:id="rId4"/>
    <p:sldId id="259" r:id="rId5"/>
    <p:sldId id="260" r:id="rId6"/>
    <p:sldId id="261" r:id="rId7"/>
  </p:sldIdLst>
  <p:sldSz cx="9144000" cy="6858000" type="screen4x3"/>
  <p:notesSz cx="6858000" cy="9312275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>
      <p:cViewPr varScale="1">
        <p:scale>
          <a:sx n="69" d="100"/>
          <a:sy n="69" d="100"/>
        </p:scale>
        <p:origin x="-546" y="-96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handoutMaster" Target="handoutMasters/handoutMaster1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tableStyles" Target="tableStyle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theme" Target="theme/theme1.xml"/><Relationship Id="rId5" Type="http://schemas.openxmlformats.org/officeDocument/2006/relationships/slide" Target="slides/slide4.xml"/><Relationship Id="rId10" Type="http://schemas.openxmlformats.org/officeDocument/2006/relationships/viewProps" Target="viewProps.xml"/><Relationship Id="rId4" Type="http://schemas.openxmlformats.org/officeDocument/2006/relationships/slide" Target="slides/slide3.xml"/><Relationship Id="rId9" Type="http://schemas.openxmlformats.org/officeDocument/2006/relationships/presProps" Target="presProps.xml"/></Relationship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6513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quarter" idx="1"/>
          </p:nvPr>
        </p:nvSpPr>
        <p:spPr>
          <a:xfrm>
            <a:off x="3884613" y="0"/>
            <a:ext cx="2971800" cy="46513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9CAF72AA-43AF-4405-985E-29F3E9704EB4}" type="datetimeFigureOut">
              <a:rPr lang="en-US" smtClean="0"/>
              <a:t>2/8/2012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2"/>
          </p:nvPr>
        </p:nvSpPr>
        <p:spPr>
          <a:xfrm>
            <a:off x="0" y="8845550"/>
            <a:ext cx="2971800" cy="465138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3"/>
          </p:nvPr>
        </p:nvSpPr>
        <p:spPr>
          <a:xfrm>
            <a:off x="3884613" y="8845550"/>
            <a:ext cx="2971800" cy="465138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7B464C03-3FE4-4E8C-BFE4-53F2179B617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28602002"/>
      </p:ext>
    </p:extLst>
  </p:cSld>
  <p:clrMap bg1="lt1" tx1="dk1" bg2="lt2" tx2="dk2" accent1="accent1" accent2="accent2" accent3="accent3" accent4="accent4" accent5="accent5" accent6="accent6" hlink="hlink" folHlink="folHlink"/>
</p:handoutMaster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575825B-011D-4E3D-A37E-61FE761AA85F}" type="datetimeFigureOut">
              <a:rPr lang="en-US" smtClean="0"/>
              <a:pPr/>
              <a:t>2/8/2012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E3B15F6-7B71-4F0E-96A6-4ACEF81DB6D5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575825B-011D-4E3D-A37E-61FE761AA85F}" type="datetimeFigureOut">
              <a:rPr lang="en-US" smtClean="0"/>
              <a:pPr/>
              <a:t>2/8/2012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E3B15F6-7B71-4F0E-96A6-4ACEF81DB6D5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575825B-011D-4E3D-A37E-61FE761AA85F}" type="datetimeFigureOut">
              <a:rPr lang="en-US" smtClean="0"/>
              <a:pPr/>
              <a:t>2/8/2012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E3B15F6-7B71-4F0E-96A6-4ACEF81DB6D5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575825B-011D-4E3D-A37E-61FE761AA85F}" type="datetimeFigureOut">
              <a:rPr lang="en-US" smtClean="0"/>
              <a:pPr/>
              <a:t>2/8/2012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E3B15F6-7B71-4F0E-96A6-4ACEF81DB6D5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575825B-011D-4E3D-A37E-61FE761AA85F}" type="datetimeFigureOut">
              <a:rPr lang="en-US" smtClean="0"/>
              <a:pPr/>
              <a:t>2/8/2012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E3B15F6-7B71-4F0E-96A6-4ACEF81DB6D5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575825B-011D-4E3D-A37E-61FE761AA85F}" type="datetimeFigureOut">
              <a:rPr lang="en-US" smtClean="0"/>
              <a:pPr/>
              <a:t>2/8/2012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E3B15F6-7B71-4F0E-96A6-4ACEF81DB6D5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575825B-011D-4E3D-A37E-61FE761AA85F}" type="datetimeFigureOut">
              <a:rPr lang="en-US" smtClean="0"/>
              <a:pPr/>
              <a:t>2/8/2012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E3B15F6-7B71-4F0E-96A6-4ACEF81DB6D5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575825B-011D-4E3D-A37E-61FE761AA85F}" type="datetimeFigureOut">
              <a:rPr lang="en-US" smtClean="0"/>
              <a:pPr/>
              <a:t>2/8/2012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E3B15F6-7B71-4F0E-96A6-4ACEF81DB6D5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575825B-011D-4E3D-A37E-61FE761AA85F}" type="datetimeFigureOut">
              <a:rPr lang="en-US" smtClean="0"/>
              <a:pPr/>
              <a:t>2/8/2012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E3B15F6-7B71-4F0E-96A6-4ACEF81DB6D5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575825B-011D-4E3D-A37E-61FE761AA85F}" type="datetimeFigureOut">
              <a:rPr lang="en-US" smtClean="0"/>
              <a:pPr/>
              <a:t>2/8/2012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E3B15F6-7B71-4F0E-96A6-4ACEF81DB6D5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575825B-011D-4E3D-A37E-61FE761AA85F}" type="datetimeFigureOut">
              <a:rPr lang="en-US" smtClean="0"/>
              <a:pPr/>
              <a:t>2/8/2012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E3B15F6-7B71-4F0E-96A6-4ACEF81DB6D5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7575825B-011D-4E3D-A37E-61FE761AA85F}" type="datetimeFigureOut">
              <a:rPr lang="en-US" smtClean="0"/>
              <a:pPr/>
              <a:t>2/8/2012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E3B15F6-7B71-4F0E-96A6-4ACEF81DB6D5}" type="slidenum">
              <a:rPr lang="en-US" smtClean="0"/>
              <a:pPr/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en-US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Ch. 7 Key Issue 3</a:t>
            </a:r>
            <a:endParaRPr lang="en-US" b="1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r>
              <a:rPr lang="en-US" b="1" dirty="0" smtClean="0">
                <a:solidFill>
                  <a:schemeClr val="tx1"/>
                </a:solidFill>
              </a:rPr>
              <a:t>Why do ethnicities clash?</a:t>
            </a:r>
            <a:endParaRPr lang="en-US" b="1" dirty="0">
              <a:solidFill>
                <a:schemeClr val="tx1"/>
              </a:solidFill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792162"/>
          </a:xfrm>
        </p:spPr>
        <p:txBody>
          <a:bodyPr>
            <a:normAutofit/>
          </a:bodyPr>
          <a:lstStyle/>
          <a:p>
            <a:r>
              <a:rPr lang="en-US" sz="3200" b="1" dirty="0" smtClean="0"/>
              <a:t>Ethnic competition to dominate nationality</a:t>
            </a:r>
            <a:endParaRPr lang="en-US" sz="3200" b="1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990600"/>
            <a:ext cx="8229600" cy="5638800"/>
          </a:xfrm>
        </p:spPr>
        <p:txBody>
          <a:bodyPr>
            <a:normAutofit fontScale="92500" lnSpcReduction="20000"/>
          </a:bodyPr>
          <a:lstStyle/>
          <a:p>
            <a:r>
              <a:rPr lang="en-US" dirty="0" smtClean="0"/>
              <a:t>Sub-Saharan Africa has been plagued with ethnic conflicts.</a:t>
            </a:r>
          </a:p>
          <a:p>
            <a:pPr lvl="1"/>
            <a:r>
              <a:rPr lang="en-US" dirty="0" smtClean="0"/>
              <a:t>Ethiopia and Eritrea: Eritrea won freedom from Ethiopia in 1991 yet conflicts arose over the border regions. Eritrea has 9 major ethnicities</a:t>
            </a:r>
          </a:p>
          <a:p>
            <a:pPr lvl="1"/>
            <a:r>
              <a:rPr lang="en-US" dirty="0" smtClean="0"/>
              <a:t>Sudan: civil war among black Christian and animist rebels and Arab-Muslim government forces. Government forced segregation among men and women. Darfur- ethnic war black Africans rebelled against discrimination and neglect= government crushed the rebellion= 450,000 have been killed, 2.5 million live in refugee camps.</a:t>
            </a:r>
          </a:p>
          <a:p>
            <a:pPr lvl="1"/>
            <a:r>
              <a:rPr lang="en-US" dirty="0" smtClean="0"/>
              <a:t>Somalia: 6 major ethnic groups (clans), then divided into </a:t>
            </a:r>
            <a:r>
              <a:rPr lang="en-US" dirty="0" err="1" smtClean="0"/>
              <a:t>subclans</a:t>
            </a:r>
            <a:r>
              <a:rPr lang="en-US" dirty="0" smtClean="0"/>
              <a:t>. Famine and warfare  among clans has killed over 300,000 </a:t>
            </a:r>
            <a:r>
              <a:rPr lang="en-US" dirty="0" err="1" smtClean="0"/>
              <a:t>Somalians</a:t>
            </a:r>
            <a:r>
              <a:rPr lang="en-US" dirty="0" smtClean="0"/>
              <a:t>.</a:t>
            </a:r>
          </a:p>
          <a:p>
            <a:pPr lvl="1"/>
            <a:endParaRPr lang="en-US" dirty="0"/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4" dur="1000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5" dur="10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" dur="10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1" dur="1000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2" dur="1000" fill="hold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3" dur="1000" fill="hold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715962"/>
          </a:xfrm>
        </p:spPr>
        <p:txBody>
          <a:bodyPr>
            <a:normAutofit/>
          </a:bodyPr>
          <a:lstStyle/>
          <a:p>
            <a:r>
              <a:rPr lang="en-US" sz="3200" b="1" dirty="0" smtClean="0"/>
              <a:t>Ethnic competition in Lebanon</a:t>
            </a:r>
            <a:endParaRPr lang="en-US" sz="3200" b="1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914400"/>
            <a:ext cx="8229600" cy="5211763"/>
          </a:xfrm>
        </p:spPr>
        <p:txBody>
          <a:bodyPr>
            <a:normAutofit fontScale="92500" lnSpcReduction="10000"/>
          </a:bodyPr>
          <a:lstStyle/>
          <a:p>
            <a:r>
              <a:rPr lang="en-US" dirty="0" smtClean="0"/>
              <a:t>Lebanon has been damaged by fighting </a:t>
            </a:r>
            <a:r>
              <a:rPr lang="en-US" dirty="0" smtClean="0"/>
              <a:t>among </a:t>
            </a:r>
            <a:r>
              <a:rPr lang="en-US" dirty="0" smtClean="0"/>
              <a:t>religious groups since 1970s.</a:t>
            </a:r>
          </a:p>
          <a:p>
            <a:r>
              <a:rPr lang="en-US" dirty="0" smtClean="0"/>
              <a:t>Christians are most numerous with </a:t>
            </a:r>
            <a:r>
              <a:rPr lang="en-US" dirty="0" err="1" smtClean="0"/>
              <a:t>Maronites</a:t>
            </a:r>
            <a:r>
              <a:rPr lang="en-US" dirty="0" smtClean="0"/>
              <a:t>, Greek Orthodox, Greek Catholic, Armenian, Syrian Orthodox, and Chaldeans.</a:t>
            </a:r>
          </a:p>
          <a:p>
            <a:r>
              <a:rPr lang="en-US" dirty="0" smtClean="0"/>
              <a:t>2/3of Lebanon’s Muslims are from the Shiite sect.</a:t>
            </a:r>
          </a:p>
          <a:p>
            <a:r>
              <a:rPr lang="en-US" dirty="0" smtClean="0"/>
              <a:t>Each religion is represented in the Chamber of Deputies, however Christians constitute the majority, Muslims demanded political and economic equality. Each religious group formed a private army to guard its territory.</a:t>
            </a:r>
            <a:endParaRPr lang="en-US" dirty="0"/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4" dur="1000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5" dur="10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" dur="10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1" dur="1000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2" dur="10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3" dur="10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4" fill="hold">
                      <p:stCondLst>
                        <p:cond delay="indefinite"/>
                      </p:stCondLst>
                      <p:childTnLst>
                        <p:par>
                          <p:cTn id="25" fill="hold">
                            <p:stCondLst>
                              <p:cond delay="0"/>
                            </p:stCondLst>
                            <p:childTnLst>
                              <p:par>
                                <p:cTn id="26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8" dur="1000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9" dur="1000" fill="hold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0" dur="1000" fill="hold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sz="3200" b="1" dirty="0" smtClean="0"/>
              <a:t>Dividing ethnicities among more than one state</a:t>
            </a:r>
            <a:endParaRPr lang="en-US" sz="3200" b="1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1219200"/>
            <a:ext cx="8229600" cy="5105400"/>
          </a:xfrm>
        </p:spPr>
        <p:txBody>
          <a:bodyPr>
            <a:normAutofit/>
          </a:bodyPr>
          <a:lstStyle/>
          <a:p>
            <a:r>
              <a:rPr lang="en-US" dirty="0" smtClean="0"/>
              <a:t>Conflicts arise when an ethnicity is split among more than one country.</a:t>
            </a:r>
          </a:p>
          <a:p>
            <a:r>
              <a:rPr lang="en-US" dirty="0" smtClean="0"/>
              <a:t>South Asia: India gained independence from Britain in 1947, the country was divided into 2 countries- India (Hindu) &amp; Pakistan (Muslim). Hinduism is a national unity in India, Muslims have fought for territory and control. Gandhi tried to reconcile peace among both religions but was assassinated- never was achieved.</a:t>
            </a:r>
            <a:endParaRPr lang="en-US" dirty="0"/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4" dur="1000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5" dur="10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" dur="10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sz="3200" b="1" dirty="0" smtClean="0"/>
              <a:t>Forced Migration</a:t>
            </a:r>
            <a:endParaRPr lang="en-US" sz="3200" b="1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 smtClean="0"/>
              <a:t>17 million people felt compelled to migrate during the late 1940s.</a:t>
            </a:r>
          </a:p>
          <a:p>
            <a:r>
              <a:rPr lang="en-US" dirty="0"/>
              <a:t>7</a:t>
            </a:r>
            <a:r>
              <a:rPr lang="en-US" dirty="0" smtClean="0"/>
              <a:t> million Muslims moved from India to Pakistan</a:t>
            </a:r>
          </a:p>
          <a:p>
            <a:r>
              <a:rPr lang="en-US" dirty="0" smtClean="0"/>
              <a:t>As they moved, Hindus' and Muslims attacked and killed each other</a:t>
            </a:r>
            <a:endParaRPr lang="en-US" dirty="0"/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sz="3200" b="1" dirty="0" smtClean="0"/>
              <a:t>Dividing Sri Lanka among ethnicities</a:t>
            </a:r>
            <a:endParaRPr lang="en-US" sz="3200" b="1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 lnSpcReduction="10000"/>
          </a:bodyPr>
          <a:lstStyle/>
          <a:p>
            <a:r>
              <a:rPr lang="en-US" dirty="0" smtClean="0"/>
              <a:t>Fighting between Sinhalese and Tamils since 1983, 60,000 have died in the conflict.</a:t>
            </a:r>
          </a:p>
          <a:p>
            <a:r>
              <a:rPr lang="en-US" dirty="0" smtClean="0"/>
              <a:t>Sinhalese: 74% of total population, Buddhist, Indo-European language</a:t>
            </a:r>
          </a:p>
          <a:p>
            <a:r>
              <a:rPr lang="en-US" dirty="0" smtClean="0"/>
              <a:t>Tamils: 18% of population, Hindus, Tamil is part of the Dravidian family.</a:t>
            </a:r>
          </a:p>
          <a:p>
            <a:r>
              <a:rPr lang="en-US" dirty="0" smtClean="0"/>
              <a:t>Dispute goes back 2,000 years. Sinhalese dominate government military and commerce. Tamils feel discriminated.</a:t>
            </a:r>
            <a:endParaRPr lang="en-US" dirty="0"/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500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" dur="500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338</TotalTime>
  <Words>385</Words>
  <Application>Microsoft Office PowerPoint</Application>
  <PresentationFormat>On-screen Show (4:3)</PresentationFormat>
  <Paragraphs>24</Paragraphs>
  <Slides>6</Slides>
  <Notes>0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6</vt:i4>
      </vt:variant>
    </vt:vector>
  </HeadingPairs>
  <TitlesOfParts>
    <vt:vector size="7" baseType="lpstr">
      <vt:lpstr>Office Theme</vt:lpstr>
      <vt:lpstr>Ch. 7 Key Issue 3</vt:lpstr>
      <vt:lpstr>Ethnic competition to dominate nationality</vt:lpstr>
      <vt:lpstr>Ethnic competition in Lebanon</vt:lpstr>
      <vt:lpstr>Dividing ethnicities among more than one state</vt:lpstr>
      <vt:lpstr>Forced Migration</vt:lpstr>
      <vt:lpstr>Dividing Sri Lanka among ethnicities</vt:lpstr>
    </vt:vector>
  </TitlesOfParts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Ch. 7 Key Issue 3</dc:title>
  <dc:creator>Heather</dc:creator>
  <cp:lastModifiedBy>Janiak Heather</cp:lastModifiedBy>
  <cp:revision>7</cp:revision>
  <dcterms:created xsi:type="dcterms:W3CDTF">2010-01-31T21:13:21Z</dcterms:created>
  <dcterms:modified xsi:type="dcterms:W3CDTF">2012-02-08T20:01:41Z</dcterms:modified>
</cp:coreProperties>
</file>