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68AA-CAE0-4D34-BD62-BC7B7CFF6153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7F7D-A5CD-4C8B-8C4B-1637DEFCCE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68AA-CAE0-4D34-BD62-BC7B7CFF6153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7F7D-A5CD-4C8B-8C4B-1637DEFCC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68AA-CAE0-4D34-BD62-BC7B7CFF6153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7F7D-A5CD-4C8B-8C4B-1637DEFCC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68AA-CAE0-4D34-BD62-BC7B7CFF6153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7F7D-A5CD-4C8B-8C4B-1637DEFCC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68AA-CAE0-4D34-BD62-BC7B7CFF6153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7F7D-A5CD-4C8B-8C4B-1637DEFCCE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68AA-CAE0-4D34-BD62-BC7B7CFF6153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7F7D-A5CD-4C8B-8C4B-1637DEFCC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68AA-CAE0-4D34-BD62-BC7B7CFF6153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7F7D-A5CD-4C8B-8C4B-1637DEFCC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68AA-CAE0-4D34-BD62-BC7B7CFF6153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E07F7D-A5CD-4C8B-8C4B-1637DEFCCE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68AA-CAE0-4D34-BD62-BC7B7CFF6153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7F7D-A5CD-4C8B-8C4B-1637DEFCC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68AA-CAE0-4D34-BD62-BC7B7CFF6153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3E07F7D-A5CD-4C8B-8C4B-1637DEFCC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FE068AA-CAE0-4D34-BD62-BC7B7CFF6153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7F7D-A5CD-4C8B-8C4B-1637DEFCC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FE068AA-CAE0-4D34-BD62-BC7B7CFF6153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E07F7D-A5CD-4C8B-8C4B-1637DEFCCE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5105400" cy="352044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Immune system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95800"/>
            <a:ext cx="8763000" cy="1752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EQ: How are the non-specific and specific immune responses different from each other?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70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7467600" cy="1143000"/>
          </a:xfrm>
        </p:spPr>
        <p:txBody>
          <a:bodyPr/>
          <a:lstStyle/>
          <a:p>
            <a:r>
              <a:rPr lang="en-US" dirty="0" smtClean="0"/>
              <a:t>Specific Immune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Humoral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immunity uses B cells to produce antibodies</a:t>
            </a:r>
          </a:p>
          <a:p>
            <a:pPr lvl="1"/>
            <a:r>
              <a:rPr lang="en-US" dirty="0" smtClean="0"/>
              <a:t>Antibodies attach to bacteria or virus and inactivates the pathogen.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00525"/>
            <a:ext cx="64262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63888"/>
            <a:ext cx="15240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6" y="3141231"/>
            <a:ext cx="26273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0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76"/>
            <a:ext cx="74676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System Disorders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Leukemia – cancer of the white blood cells</a:t>
            </a:r>
          </a:p>
          <a:p>
            <a:pPr lvl="1"/>
            <a:r>
              <a:rPr lang="en-US" i="1" dirty="0" smtClean="0"/>
              <a:t>White </a:t>
            </a:r>
            <a:r>
              <a:rPr lang="en-US" dirty="0" smtClean="0"/>
              <a:t>blood cells cannot fight infections</a:t>
            </a:r>
          </a:p>
          <a:p>
            <a:pPr lvl="1"/>
            <a:r>
              <a:rPr lang="en-US" dirty="0" smtClean="0"/>
              <a:t>If immune system were healthy, would fight these infections 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448056" lvl="1" indent="0">
              <a:buNone/>
            </a:pPr>
            <a:endParaRPr lang="en-US" dirty="0"/>
          </a:p>
          <a:p>
            <a:pPr marL="146304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17451"/>
            <a:ext cx="4989513" cy="337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2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System Disorders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r>
              <a:rPr lang="en-US" b="1" u="sng" dirty="0" smtClean="0"/>
              <a:t>HIV targets the immune system</a:t>
            </a:r>
          </a:p>
          <a:p>
            <a:pPr lvl="1"/>
            <a:r>
              <a:rPr lang="en-US" dirty="0" smtClean="0"/>
              <a:t>Attacks and weakens the immune system</a:t>
            </a:r>
          </a:p>
          <a:p>
            <a:pPr lvl="1"/>
            <a:r>
              <a:rPr lang="en-US" dirty="0" smtClean="0"/>
              <a:t>Is transmitted by mixing infected blood with a bodily fluid.</a:t>
            </a:r>
          </a:p>
          <a:p>
            <a:r>
              <a:rPr lang="en-US" b="1" u="sng" dirty="0" smtClean="0"/>
              <a:t>HIV infection leads to AIDS</a:t>
            </a:r>
          </a:p>
          <a:p>
            <a:pPr lvl="1"/>
            <a:r>
              <a:rPr lang="en-US" dirty="0" smtClean="0"/>
              <a:t>HIV reproduces in white blood cells and destroys them and the body cannot replace the cells fast enough.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7917"/>
            <a:ext cx="206057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95" y="4794907"/>
            <a:ext cx="20542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71" y="4794907"/>
            <a:ext cx="22256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90" y="4815042"/>
            <a:ext cx="22129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1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System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sz="3600" dirty="0" smtClean="0"/>
              <a:t>:</a:t>
            </a:r>
          </a:p>
          <a:p>
            <a:pPr lvl="1"/>
            <a:r>
              <a:rPr lang="en-US" sz="3600" dirty="0" smtClean="0"/>
              <a:t>White blood cells, thymus, spleen</a:t>
            </a:r>
          </a:p>
          <a:p>
            <a:endParaRPr lang="en-US" sz="3600" dirty="0"/>
          </a:p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sz="3600" dirty="0" smtClean="0"/>
              <a:t>:</a:t>
            </a:r>
          </a:p>
          <a:p>
            <a:pPr lvl="1"/>
            <a:r>
              <a:rPr lang="en-US" sz="3600" dirty="0" smtClean="0"/>
              <a:t>Protects against disease, stores and generates white blood cells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30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620000" cy="9144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9144000" cy="5105400"/>
          </a:xfrm>
        </p:spPr>
        <p:txBody>
          <a:bodyPr/>
          <a:lstStyle/>
          <a:p>
            <a:r>
              <a:rPr lang="en-US" dirty="0" smtClean="0"/>
              <a:t>Literally means </a:t>
            </a:r>
            <a:r>
              <a:rPr lang="en-US" b="1" u="sng" dirty="0" smtClean="0"/>
              <a:t>producer of suffering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Different types of pathogens</a:t>
            </a:r>
          </a:p>
          <a:p>
            <a:pPr lvl="1"/>
            <a:r>
              <a:rPr lang="en-US" b="1" dirty="0" smtClean="0"/>
              <a:t>Bacteria</a:t>
            </a:r>
            <a:r>
              <a:rPr lang="en-US" dirty="0" smtClean="0"/>
              <a:t> – single-celled organism (alive)</a:t>
            </a:r>
          </a:p>
          <a:p>
            <a:pPr lvl="1"/>
            <a:r>
              <a:rPr lang="en-US" b="1" dirty="0" smtClean="0"/>
              <a:t>Viruses</a:t>
            </a:r>
            <a:r>
              <a:rPr lang="en-US" dirty="0" smtClean="0"/>
              <a:t> – genetic material surrounded by protein coat (not alive)</a:t>
            </a:r>
          </a:p>
          <a:p>
            <a:pPr lvl="1"/>
            <a:r>
              <a:rPr lang="en-US" b="1" dirty="0" smtClean="0"/>
              <a:t>Parasites</a:t>
            </a:r>
            <a:r>
              <a:rPr lang="en-US" dirty="0" smtClean="0"/>
              <a:t> – multicellular organism that feeds on host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834" y="334536"/>
            <a:ext cx="1941512" cy="21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704745" cy="203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73" y="3970859"/>
            <a:ext cx="1974158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8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8420"/>
            <a:ext cx="7696200" cy="104078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Pathogens can be transferred by direct or indirect contact.</a:t>
            </a:r>
          </a:p>
          <a:p>
            <a:r>
              <a:rPr lang="en-US" sz="3200" dirty="0" smtClean="0"/>
              <a:t>Indirect contact does not require touching an infected individual.</a:t>
            </a:r>
          </a:p>
          <a:p>
            <a:pPr lvl="1"/>
            <a:r>
              <a:rPr lang="en-US" sz="3200" dirty="0" smtClean="0"/>
              <a:t>Touching an infected surface</a:t>
            </a:r>
          </a:p>
          <a:p>
            <a:pPr lvl="1"/>
            <a:r>
              <a:rPr lang="en-US" sz="3200" dirty="0" smtClean="0"/>
              <a:t>Breathing in infected air.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22" y="3124200"/>
            <a:ext cx="2836196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Pathogens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59363"/>
          </a:xfrm>
        </p:spPr>
        <p:txBody>
          <a:bodyPr/>
          <a:lstStyle/>
          <a:p>
            <a:r>
              <a:rPr lang="en-US" dirty="0" smtClean="0"/>
              <a:t>Immune system fights off pathogens</a:t>
            </a:r>
          </a:p>
          <a:p>
            <a:r>
              <a:rPr lang="en-US" dirty="0" smtClean="0"/>
              <a:t>Other tissues and systems help out the immune system.</a:t>
            </a:r>
          </a:p>
          <a:p>
            <a:pPr lvl="1"/>
            <a:r>
              <a:rPr lang="en-US" dirty="0" smtClean="0"/>
              <a:t>Skin is a barrier to infection</a:t>
            </a:r>
          </a:p>
          <a:p>
            <a:pPr lvl="1"/>
            <a:r>
              <a:rPr lang="en-US" dirty="0" smtClean="0"/>
              <a:t>Mucous traps pathogens entering the body.</a:t>
            </a:r>
          </a:p>
          <a:p>
            <a:pPr lvl="1"/>
            <a:r>
              <a:rPr lang="en-US" dirty="0" smtClean="0"/>
              <a:t>The circulatory system transports immune cells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320094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1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0668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Pathogens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59363"/>
          </a:xfrm>
        </p:spPr>
        <p:txBody>
          <a:bodyPr/>
          <a:lstStyle/>
          <a:p>
            <a:r>
              <a:rPr lang="en-US" dirty="0" smtClean="0"/>
              <a:t>There are cells and proteins that fight the body’s infections</a:t>
            </a:r>
          </a:p>
          <a:p>
            <a:pPr lvl="1"/>
            <a:r>
              <a:rPr lang="en-US" dirty="0" smtClean="0"/>
              <a:t>White blood cells attack infections inside the body</a:t>
            </a:r>
          </a:p>
          <a:p>
            <a:pPr lvl="2"/>
            <a:r>
              <a:rPr lang="en-US" b="1" dirty="0" smtClean="0"/>
              <a:t>Phagocytes</a:t>
            </a:r>
            <a:r>
              <a:rPr lang="en-US" dirty="0" smtClean="0"/>
              <a:t> engulf and destroy pathogens</a:t>
            </a:r>
          </a:p>
          <a:p>
            <a:pPr lvl="2"/>
            <a:r>
              <a:rPr lang="en-US" b="1" dirty="0" smtClean="0"/>
              <a:t>T cells </a:t>
            </a:r>
            <a:r>
              <a:rPr lang="en-US" dirty="0" smtClean="0"/>
              <a:t>destroy infected cells</a:t>
            </a:r>
          </a:p>
          <a:p>
            <a:pPr lvl="2"/>
            <a:r>
              <a:rPr lang="en-US" b="1" dirty="0" smtClean="0"/>
              <a:t>B cells </a:t>
            </a:r>
            <a:r>
              <a:rPr lang="en-US" dirty="0" smtClean="0"/>
              <a:t>produce antibodies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4024313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5844"/>
            <a:ext cx="3581400" cy="25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5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Non-Specific Immune Response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135563"/>
          </a:xfrm>
        </p:spPr>
        <p:txBody>
          <a:bodyPr/>
          <a:lstStyle/>
          <a:p>
            <a:r>
              <a:rPr lang="en-US" dirty="0" smtClean="0"/>
              <a:t>Nonspecific responses </a:t>
            </a:r>
            <a:r>
              <a:rPr lang="en-US" b="1" u="sng" dirty="0" smtClean="0"/>
              <a:t>are the same for every pathogen</a:t>
            </a:r>
            <a:r>
              <a:rPr lang="en-US" dirty="0" smtClean="0"/>
              <a:t>. Contains the first and second line of defense against pathogens</a:t>
            </a:r>
            <a:endParaRPr lang="en-US" dirty="0"/>
          </a:p>
          <a:p>
            <a:endParaRPr lang="en-US" dirty="0" smtClean="0"/>
          </a:p>
          <a:p>
            <a:r>
              <a:rPr lang="en-US" b="1" u="sng" dirty="0" smtClean="0"/>
              <a:t>First line of defense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Skin, mucous , chemicals found in body fluids</a:t>
            </a:r>
          </a:p>
          <a:p>
            <a:r>
              <a:rPr lang="en-US" b="1" u="sng" dirty="0" smtClean="0"/>
              <a:t>Second line of defense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Inflammatory response, fever</a:t>
            </a:r>
          </a:p>
          <a:p>
            <a:pPr lvl="1"/>
            <a:r>
              <a:rPr lang="en-US" dirty="0" smtClean="0"/>
              <a:t>Phagocytes or natural killer cells try to destroy anything in sight. </a:t>
            </a:r>
          </a:p>
          <a:p>
            <a:pPr marL="448056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Immune Response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r>
              <a:rPr lang="en-US" b="1" dirty="0" smtClean="0"/>
              <a:t>Specific immune response can identify and destroy specific pathogens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Begins with detection of antigens on the bacteria or virus.</a:t>
            </a:r>
          </a:p>
          <a:p>
            <a:pPr lvl="1"/>
            <a:r>
              <a:rPr lang="en-US" dirty="0" smtClean="0"/>
              <a:t>Antigens are surface proteins on pathogens</a:t>
            </a:r>
          </a:p>
          <a:p>
            <a:pPr lvl="1"/>
            <a:r>
              <a:rPr lang="en-US" dirty="0" smtClean="0"/>
              <a:t>Each pathogen has a different antigen.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76" y="4082175"/>
            <a:ext cx="2746375" cy="274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1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219200"/>
          </a:xfrm>
        </p:spPr>
        <p:txBody>
          <a:bodyPr/>
          <a:lstStyle/>
          <a:p>
            <a:r>
              <a:rPr lang="en-US" dirty="0" smtClean="0"/>
              <a:t>Specific Immune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There are two types of specific immune responses.</a:t>
            </a:r>
          </a:p>
          <a:p>
            <a:pPr lvl="1"/>
            <a:r>
              <a:rPr lang="en-US" b="1" dirty="0" smtClean="0"/>
              <a:t>Cellular immunity uses T cells to destroy infected body cells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84408"/>
            <a:ext cx="5486400" cy="373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6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171</TotalTime>
  <Words>396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Immune system</vt:lpstr>
      <vt:lpstr>Immune System</vt:lpstr>
      <vt:lpstr>Pathogens</vt:lpstr>
      <vt:lpstr>Pathogens</vt:lpstr>
      <vt:lpstr> Protection from Pathogens</vt:lpstr>
      <vt:lpstr>Protection from Pathogens</vt:lpstr>
      <vt:lpstr>Non-Specific Immune Response</vt:lpstr>
      <vt:lpstr>Specific Immune Response</vt:lpstr>
      <vt:lpstr>Specific Immune Response</vt:lpstr>
      <vt:lpstr>Specific Immune Response</vt:lpstr>
      <vt:lpstr>Immune System Disorders</vt:lpstr>
      <vt:lpstr>Immune System Disorders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2012-04-08T20:24:06Z</dcterms:created>
  <dcterms:modified xsi:type="dcterms:W3CDTF">2012-04-09T01:27:44Z</dcterms:modified>
</cp:coreProperties>
</file>