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notesMasterIdLst>
    <p:notesMasterId r:id="rId10"/>
  </p:notesMasterIdLst>
  <p:handoutMasterIdLst>
    <p:handoutMasterId r:id="rId11"/>
  </p:handoutMasterIdLst>
  <p:sldIdLst>
    <p:sldId id="256" r:id="rId3"/>
    <p:sldId id="258" r:id="rId4"/>
    <p:sldId id="282" r:id="rId5"/>
    <p:sldId id="283" r:id="rId6"/>
    <p:sldId id="284" r:id="rId7"/>
    <p:sldId id="285" r:id="rId8"/>
    <p:sldId id="286" r:id="rId9"/>
  </p:sldIdLst>
  <p:sldSz cx="9144000" cy="6858000" type="screen4x3"/>
  <p:notesSz cx="6858000" cy="9144000"/>
  <p:embeddedFontLst>
    <p:embeddedFont>
      <p:font typeface="Century Gothic" pitchFamily="34" charset="0"/>
      <p:regular r:id="rId12"/>
      <p:bold r:id="rId13"/>
      <p:italic r:id="rId14"/>
      <p:boldItalic r:id="rId15"/>
    </p:embeddedFont>
    <p:embeddedFont>
      <p:font typeface="Segoe UI" pitchFamily="34" charset="0"/>
      <p:regular r:id="rId16"/>
      <p:bold r:id="rId17"/>
      <p:italic r:id="rId18"/>
      <p:boldItalic r:id="rId19"/>
    </p:embeddedFont>
    <p:embeddedFont>
      <p:font typeface="Perpetua" pitchFamily="18" charset="0"/>
      <p:regular r:id="rId20"/>
      <p:bold r:id="rId21"/>
      <p:italic r:id="rId22"/>
      <p:boldItalic r:id="rId23"/>
    </p:embeddedFont>
    <p:embeddedFont>
      <p:font typeface="Calibri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4995" autoAdjust="0"/>
    <p:restoredTop sz="94650" autoAdjust="0"/>
  </p:normalViewPr>
  <p:slideViewPr>
    <p:cSldViewPr>
      <p:cViewPr>
        <p:scale>
          <a:sx n="70" d="100"/>
          <a:sy n="70" d="100"/>
        </p:scale>
        <p:origin x="-23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1.xml"/><Relationship Id="rId21" Type="http://schemas.openxmlformats.org/officeDocument/2006/relationships/font" Target="fonts/font10.fntdata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Master" Target="slideMasters/slideMaster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font" Target="fonts/font13.fntdata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8B8DF-24AD-4F40-BBFC-89725AEAF415}" type="datetimeFigureOut">
              <a:rPr lang="en-US" smtClean="0"/>
              <a:pPr/>
              <a:t>1/6/2012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352DE-026B-4B56-8316-D39959E3B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30261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9D4B4-0EC2-42AE-ABEC-26842DCC58CF}" type="datetimeFigureOut">
              <a:rPr lang="en-US" smtClean="0"/>
              <a:pPr/>
              <a:t>1/6/2012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105E4-9E70-4B8C-B294-1B0219D999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1684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na_strand_border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 descr="dna_large_no_shadow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 rot="8746652">
            <a:off x="5798690" y="-1324736"/>
            <a:ext cx="3002965" cy="3931869"/>
          </a:xfrm>
          <a:prstGeom prst="rect">
            <a:avLst/>
          </a:prstGeom>
        </p:spPr>
      </p:pic>
      <p:pic>
        <p:nvPicPr>
          <p:cNvPr id="10" name="Picture 9" descr="dna_large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-609600" y="-195943"/>
            <a:ext cx="6705600" cy="7663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400" y="2862601"/>
            <a:ext cx="7772400" cy="860425"/>
          </a:xfrm>
        </p:spPr>
        <p:txBody>
          <a:bodyPr anchor="b" anchorCtr="0"/>
          <a:lstStyle>
            <a:lvl1pPr algn="l">
              <a:buFontTx/>
              <a:buNone/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81000" y="3581400"/>
            <a:ext cx="7753800" cy="1752600"/>
          </a:xfrm>
          <a:effectLst>
            <a:reflection blurRad="6350" stA="52000" endA="300" endPos="35000" dir="5400000" sy="-100000" algn="bl" rotWithShape="0"/>
          </a:effectLst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22435"/>
            <a:ext cx="8305800" cy="4525965"/>
          </a:xfrm>
        </p:spPr>
        <p:txBody>
          <a:bodyPr/>
          <a:lstStyle>
            <a:lvl1pPr marL="173038" indent="-173038">
              <a:lnSpc>
                <a:spcPts val="2600"/>
              </a:lnSpc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2400" b="0">
                <a:solidFill>
                  <a:schemeClr val="accent6">
                    <a:lumMod val="75000"/>
                  </a:schemeClr>
                </a:solidFill>
              </a:defRPr>
            </a:lvl1pPr>
            <a:lvl2pPr marL="684213" indent="-227013">
              <a:lnSpc>
                <a:spcPts val="2600"/>
              </a:lnSpc>
              <a:buClr>
                <a:schemeClr val="accent6">
                  <a:lumMod val="50000"/>
                </a:schemeClr>
              </a:buClr>
              <a:defRPr sz="2000">
                <a:solidFill>
                  <a:schemeClr val="accent6">
                    <a:lumMod val="75000"/>
                  </a:schemeClr>
                </a:solidFill>
              </a:defRPr>
            </a:lvl2pPr>
            <a:lvl3pPr marL="1087438" indent="-173038">
              <a:lnSpc>
                <a:spcPts val="2600"/>
              </a:lnSpc>
              <a:buClr>
                <a:schemeClr val="accent6">
                  <a:lumMod val="50000"/>
                </a:schemeClr>
              </a:buClr>
              <a:defRPr sz="1800">
                <a:solidFill>
                  <a:schemeClr val="accent6">
                    <a:lumMod val="75000"/>
                  </a:schemeClr>
                </a:solidFill>
              </a:defRPr>
            </a:lvl3pPr>
            <a:lvl4pPr marL="1541463" indent="-169863">
              <a:lnSpc>
                <a:spcPts val="2600"/>
              </a:lnSpc>
              <a:buClr>
                <a:schemeClr val="accent6">
                  <a:lumMod val="50000"/>
                </a:schemeClr>
              </a:buClr>
              <a:defRPr sz="1600">
                <a:solidFill>
                  <a:schemeClr val="accent6">
                    <a:lumMod val="75000"/>
                  </a:schemeClr>
                </a:solidFill>
              </a:defRPr>
            </a:lvl4pPr>
            <a:lvl5pPr marL="2001838" indent="-173038">
              <a:lnSpc>
                <a:spcPts val="2600"/>
              </a:lnSpc>
              <a:buClr>
                <a:schemeClr val="accent6">
                  <a:lumMod val="50000"/>
                </a:schemeClr>
              </a:buClr>
              <a:defRPr sz="1400"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533400"/>
            <a:ext cx="8251200" cy="457200"/>
          </a:xfrm>
        </p:spPr>
        <p:txBody>
          <a:bodyPr>
            <a:normAutofit/>
          </a:bodyPr>
          <a:lstStyle>
            <a:lvl1pPr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304800" y="16200"/>
            <a:ext cx="8229600" cy="639763"/>
          </a:xfrm>
        </p:spPr>
        <p:txBody>
          <a:bodyPr/>
          <a:lstStyle>
            <a:lvl1pPr>
              <a:buClr>
                <a:schemeClr val="accent6">
                  <a:lumMod val="50000"/>
                </a:schemeClr>
              </a:buCl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2133600" y="2749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16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11800" y="533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2133600" y="1330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2133600" y="20400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2133600" y="3388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2133600" y="40974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2133600" y="4876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7178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716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038600" cy="4525964"/>
          </a:xfrm>
        </p:spPr>
        <p:txBody>
          <a:bodyPr/>
          <a:lstStyle>
            <a:lvl1pPr>
              <a:buClr>
                <a:schemeClr val="accent6">
                  <a:lumMod val="50000"/>
                </a:schemeClr>
              </a:buClr>
              <a:defRPr sz="2400"/>
            </a:lvl1pPr>
            <a:lvl2pPr>
              <a:buClr>
                <a:schemeClr val="accent6">
                  <a:lumMod val="50000"/>
                </a:schemeClr>
              </a:buClr>
              <a:defRPr sz="2000"/>
            </a:lvl2pPr>
            <a:lvl3pPr>
              <a:buClr>
                <a:schemeClr val="accent6">
                  <a:lumMod val="50000"/>
                </a:schemeClr>
              </a:buClr>
              <a:defRPr sz="2000"/>
            </a:lvl3pPr>
            <a:lvl4pPr>
              <a:buClr>
                <a:schemeClr val="accent6">
                  <a:lumMod val="50000"/>
                </a:schemeClr>
              </a:buClr>
              <a:defRPr sz="1800"/>
            </a:lvl4pPr>
            <a:lvl5pPr>
              <a:buClr>
                <a:schemeClr val="accent6">
                  <a:lumMod val="50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722436"/>
            <a:ext cx="4038600" cy="4525964"/>
          </a:xfrm>
        </p:spPr>
        <p:txBody>
          <a:bodyPr/>
          <a:lstStyle>
            <a:lvl1pPr>
              <a:buClr>
                <a:schemeClr val="accent6">
                  <a:lumMod val="50000"/>
                </a:schemeClr>
              </a:buClr>
              <a:defRPr sz="2400"/>
            </a:lvl1pPr>
            <a:lvl2pPr>
              <a:buClr>
                <a:schemeClr val="accent6">
                  <a:lumMod val="50000"/>
                </a:schemeClr>
              </a:buClr>
              <a:defRPr sz="2000"/>
            </a:lvl2pPr>
            <a:lvl3pPr>
              <a:buClr>
                <a:schemeClr val="accent6">
                  <a:lumMod val="50000"/>
                </a:schemeClr>
              </a:buClr>
              <a:defRPr sz="2000"/>
            </a:lvl3pPr>
            <a:lvl4pPr>
              <a:buClr>
                <a:schemeClr val="accent6">
                  <a:lumMod val="50000"/>
                </a:schemeClr>
              </a:buClr>
              <a:defRPr sz="1800"/>
            </a:lvl4pPr>
            <a:lvl5pPr>
              <a:buClr>
                <a:schemeClr val="accent6">
                  <a:lumMod val="50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457200" y="6638075"/>
            <a:ext cx="2133600" cy="365125"/>
          </a:xfrm>
        </p:spPr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-600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11800" y="4572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23622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2971800" y="1905000"/>
            <a:ext cx="57150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3505199"/>
            <a:ext cx="23622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2971800" y="3505199"/>
            <a:ext cx="57150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-76200" y="-600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30800" y="4572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762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28575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56388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762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28575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56388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-76200" y="-76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30800" y="4410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143000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447800"/>
            <a:ext cx="4040188" cy="4068763"/>
          </a:xfrm>
        </p:spPr>
        <p:txBody>
          <a:bodyPr/>
          <a:lstStyle>
            <a:lvl1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 sz="200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 sz="2000">
                <a:solidFill>
                  <a:schemeClr val="accent6">
                    <a:lumMod val="75000"/>
                  </a:schemeClr>
                </a:solidFill>
              </a:defRPr>
            </a:lvl2pPr>
            <a:lvl3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 sz="1800">
                <a:solidFill>
                  <a:schemeClr val="accent6">
                    <a:lumMod val="75000"/>
                  </a:schemeClr>
                </a:solidFill>
              </a:defRPr>
            </a:lvl3pPr>
            <a:lvl4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 sz="1600">
                <a:solidFill>
                  <a:schemeClr val="accent6">
                    <a:lumMod val="75000"/>
                  </a:schemeClr>
                </a:solidFill>
              </a:defRPr>
            </a:lvl4pPr>
            <a:lvl5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 sz="1600">
                <a:solidFill>
                  <a:schemeClr val="accent6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5839" y="1447800"/>
            <a:ext cx="4041775" cy="4068763"/>
          </a:xfrm>
        </p:spPr>
        <p:txBody>
          <a:bodyPr/>
          <a:lstStyle>
            <a:lvl1pPr>
              <a:buClr>
                <a:schemeClr val="accent6">
                  <a:lumMod val="50000"/>
                </a:schemeClr>
              </a:buClr>
              <a:defRPr sz="200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buClr>
                <a:schemeClr val="accent6">
                  <a:lumMod val="50000"/>
                </a:schemeClr>
              </a:buClr>
              <a:defRPr sz="2000">
                <a:solidFill>
                  <a:schemeClr val="accent6">
                    <a:lumMod val="75000"/>
                  </a:schemeClr>
                </a:solidFill>
              </a:defRPr>
            </a:lvl2pPr>
            <a:lvl3pPr>
              <a:buClr>
                <a:schemeClr val="accent6">
                  <a:lumMod val="50000"/>
                </a:schemeClr>
              </a:buClr>
              <a:defRPr sz="1800">
                <a:solidFill>
                  <a:schemeClr val="accent6">
                    <a:lumMod val="75000"/>
                  </a:schemeClr>
                </a:solidFill>
              </a:defRPr>
            </a:lvl3pPr>
            <a:lvl4pPr>
              <a:buClr>
                <a:schemeClr val="accent6">
                  <a:lumMod val="50000"/>
                </a:schemeClr>
              </a:buClr>
              <a:defRPr sz="1600">
                <a:solidFill>
                  <a:schemeClr val="accent6">
                    <a:lumMod val="75000"/>
                  </a:schemeClr>
                </a:solidFill>
              </a:defRPr>
            </a:lvl4pPr>
            <a:lvl5pPr>
              <a:buClr>
                <a:schemeClr val="accent6">
                  <a:lumMod val="50000"/>
                </a:schemeClr>
              </a:buClr>
              <a:defRPr sz="1600">
                <a:solidFill>
                  <a:schemeClr val="accent6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2"/>
          </p:nvPr>
        </p:nvSpPr>
        <p:spPr>
          <a:xfrm>
            <a:off x="4799012" y="1143001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04800" y="-76200"/>
            <a:ext cx="8229600" cy="639763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11800" y="4410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9200" y="457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14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93836"/>
            <a:ext cx="5111750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798637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04800" y="-76200"/>
            <a:ext cx="8229600" cy="639763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11800" y="4410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111750" cy="4678363"/>
          </a:xfrm>
        </p:spPr>
        <p:txBody>
          <a:bodyPr/>
          <a:lstStyle>
            <a:lvl1pPr>
              <a:buClr>
                <a:schemeClr val="tx1">
                  <a:lumMod val="95000"/>
                  <a:lumOff val="5000"/>
                </a:schemeClr>
              </a:buClr>
              <a:defRPr sz="32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buClr>
                <a:schemeClr val="tx1">
                  <a:lumMod val="95000"/>
                  <a:lumOff val="5000"/>
                </a:schemeClr>
              </a:buClr>
              <a:defRPr sz="2800"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buClr>
                <a:schemeClr val="tx1">
                  <a:lumMod val="95000"/>
                  <a:lumOff val="5000"/>
                </a:schemeClr>
              </a:buClr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buClr>
                <a:schemeClr val="tx1">
                  <a:lumMod val="95000"/>
                  <a:lumOff val="5000"/>
                </a:schemeClr>
              </a:buClr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buClr>
                <a:schemeClr val="tx1">
                  <a:lumMod val="95000"/>
                  <a:lumOff val="5000"/>
                </a:schemeClr>
              </a:buClr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2600" y="1524000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81000" y="457200"/>
            <a:ext cx="6858000" cy="639763"/>
          </a:xfrm>
        </p:spPr>
        <p:txBody>
          <a:bodyPr/>
          <a:lstStyle>
            <a:lvl1pPr>
              <a:buClr>
                <a:schemeClr val="tx1">
                  <a:lumMod val="95000"/>
                  <a:lumOff val="5000"/>
                </a:schemeClr>
              </a:buClr>
              <a:defRPr sz="28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91600" y="974400"/>
            <a:ext cx="6876000" cy="457200"/>
          </a:xfrm>
        </p:spPr>
        <p:txBody>
          <a:bodyPr>
            <a:normAutofit/>
          </a:bodyPr>
          <a:lstStyle>
            <a:lvl1pPr>
              <a:buFontTx/>
              <a:buNone/>
              <a:defRPr sz="20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4724400"/>
            <a:ext cx="3962400" cy="33813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304800"/>
            <a:ext cx="6934200" cy="4267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5029201"/>
            <a:ext cx="3962400" cy="804863"/>
          </a:xfrm>
        </p:spPr>
        <p:txBody>
          <a:bodyPr>
            <a:normAutofit/>
          </a:bodyPr>
          <a:lstStyle>
            <a:lvl1pPr marL="0" indent="0">
              <a:lnSpc>
                <a:spcPts val="14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dna_strand_b_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657600" y="762000"/>
            <a:ext cx="600075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503239"/>
            <a:ext cx="1219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03237"/>
            <a:ext cx="7162800" cy="6278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na_strand_b_w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3657600" y="762000"/>
            <a:ext cx="600075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732164"/>
            <a:ext cx="8229600" cy="5059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2895600"/>
            <a:ext cx="1219200" cy="106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2667000"/>
            <a:ext cx="1447800" cy="1371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61" r:id="rId6"/>
    <p:sldLayoutId id="2147483662" r:id="rId7"/>
    <p:sldLayoutId id="2147483653" r:id="rId8"/>
    <p:sldLayoutId id="2147483654" r:id="rId9"/>
    <p:sldLayoutId id="2147483655" r:id="rId10"/>
    <p:sldLayoutId id="2147483656" r:id="rId11"/>
    <p:sldLayoutId id="2147483664" r:id="rId12"/>
    <p:sldLayoutId id="2147483657" r:id="rId13"/>
    <p:sldLayoutId id="2147483658" r:id="rId14"/>
    <p:sldLayoutId id="2147483659" r:id="rId1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Clr>
          <a:schemeClr val="accent6">
            <a:lumMod val="50000"/>
          </a:schemeClr>
        </a:buClr>
        <a:buFont typeface="Arial" pitchFamily="34" charset="0"/>
        <a:buChar char="•"/>
        <a:defRPr sz="3600" b="1" kern="1200" baseline="0">
          <a:solidFill>
            <a:schemeClr val="accent6">
              <a:lumMod val="50000"/>
            </a:schemeClr>
          </a:solidFill>
          <a:latin typeface="+mj-lt"/>
          <a:ea typeface="+mj-ea"/>
          <a:cs typeface="Segoe UI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6">
            <a:lumMod val="50000"/>
          </a:schemeClr>
        </a:buClr>
        <a:buSzPct val="70000"/>
        <a:buFont typeface="Arial" pitchFamily="34" charset="0"/>
        <a:buChar char="•"/>
        <a:defRPr sz="3200" kern="1200">
          <a:solidFill>
            <a:schemeClr val="accent6">
              <a:lumMod val="75000"/>
            </a:schemeClr>
          </a:solidFill>
          <a:latin typeface="+mn-lt"/>
          <a:ea typeface="+mn-ea"/>
          <a:cs typeface="Segoe UI" pitchFamily="34" charset="0"/>
        </a:defRPr>
      </a:lvl1pPr>
      <a:lvl2pPr marL="627063" indent="-169863" algn="l" defTabSz="914400" rtl="0" eaLnBrk="1" latinLnBrk="0" hangingPunct="1">
        <a:lnSpc>
          <a:spcPct val="100000"/>
        </a:lnSpc>
        <a:spcBef>
          <a:spcPct val="20000"/>
        </a:spcBef>
        <a:buClr>
          <a:schemeClr val="accent6">
            <a:lumMod val="50000"/>
          </a:schemeClr>
        </a:buClr>
        <a:buSzPct val="70000"/>
        <a:buFont typeface="Arial" pitchFamily="34" charset="0"/>
        <a:buChar char="•"/>
        <a:defRPr sz="2800" kern="1200">
          <a:solidFill>
            <a:schemeClr val="accent6">
              <a:lumMod val="75000"/>
            </a:schemeClr>
          </a:solidFill>
          <a:latin typeface="+mn-lt"/>
          <a:ea typeface="+mn-ea"/>
          <a:cs typeface="Segoe UI" pitchFamily="34" charset="0"/>
        </a:defRPr>
      </a:lvl2pPr>
      <a:lvl3pPr marL="10302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6">
            <a:lumMod val="50000"/>
          </a:schemeClr>
        </a:buClr>
        <a:buSzPct val="70000"/>
        <a:buFont typeface="Arial" pitchFamily="34" charset="0"/>
        <a:buChar char="•"/>
        <a:defRPr sz="2400" kern="1200">
          <a:solidFill>
            <a:schemeClr val="accent6">
              <a:lumMod val="75000"/>
            </a:schemeClr>
          </a:solidFill>
          <a:latin typeface="+mn-lt"/>
          <a:ea typeface="+mn-ea"/>
          <a:cs typeface="Segoe UI" pitchFamily="34" charset="0"/>
        </a:defRPr>
      </a:lvl3pPr>
      <a:lvl4pPr marL="1482725" indent="-111125" algn="l" defTabSz="914400" rtl="0" eaLnBrk="1" latinLnBrk="0" hangingPunct="1">
        <a:lnSpc>
          <a:spcPct val="100000"/>
        </a:lnSpc>
        <a:spcBef>
          <a:spcPct val="20000"/>
        </a:spcBef>
        <a:buClr>
          <a:schemeClr val="accent6">
            <a:lumMod val="50000"/>
          </a:schemeClr>
        </a:buClr>
        <a:buSzPct val="70000"/>
        <a:buFont typeface="Arial" pitchFamily="34" charset="0"/>
        <a:buChar char="•"/>
        <a:defRPr sz="2000" kern="1200">
          <a:solidFill>
            <a:schemeClr val="accent6">
              <a:lumMod val="75000"/>
            </a:schemeClr>
          </a:solidFill>
          <a:latin typeface="+mn-lt"/>
          <a:ea typeface="+mn-ea"/>
          <a:cs typeface="Segoe UI" pitchFamily="34" charset="0"/>
        </a:defRPr>
      </a:lvl4pPr>
      <a:lvl5pPr marL="19446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6">
            <a:lumMod val="50000"/>
          </a:schemeClr>
        </a:buClr>
        <a:buSzPct val="70000"/>
        <a:buFont typeface="Arial" pitchFamily="34" charset="0"/>
        <a:buChar char="•"/>
        <a:defRPr sz="2000" kern="1200">
          <a:solidFill>
            <a:schemeClr val="accent6">
              <a:lumMod val="75000"/>
            </a:schemeClr>
          </a:solidFill>
          <a:latin typeface="+mn-lt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ermedia.com/mspp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x.com/devlyn_henriques/mitosi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Mitosis/Meiosis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effectLst/>
        </p:spPr>
        <p:txBody>
          <a:bodyPr>
            <a:normAutofit/>
          </a:bodyPr>
          <a:lstStyle/>
          <a:p>
            <a:endParaRPr lang="en-US" sz="2000" dirty="0" smtClean="0"/>
          </a:p>
          <a:p>
            <a:r>
              <a:rPr lang="en-US" sz="2000" dirty="0" smtClean="0"/>
              <a:t>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quarter project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6324600"/>
            <a:ext cx="2362200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400" dirty="0"/>
              <a:t>By </a:t>
            </a:r>
            <a:r>
              <a:rPr lang="en-US" sz="1400" b="1" dirty="0">
                <a:hlinkClick r:id="rId2"/>
              </a:rPr>
              <a:t>PresenterMedia.com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dna_strand_small_no_bord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9900384">
            <a:off x="6772281" y="489673"/>
            <a:ext cx="2438400" cy="3192668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838200"/>
            <a:ext cx="5715000" cy="4983165"/>
          </a:xfrm>
        </p:spPr>
        <p:txBody>
          <a:bodyPr/>
          <a:lstStyle/>
          <a:p>
            <a:r>
              <a:rPr lang="en-US" b="1" dirty="0" smtClean="0"/>
              <a:t>The project – </a:t>
            </a:r>
            <a:r>
              <a:rPr lang="en-US" dirty="0" smtClean="0"/>
              <a:t>you and another person (1 or 2 people per group) will create </a:t>
            </a:r>
            <a:r>
              <a:rPr lang="en-US" u="sng" dirty="0" smtClean="0"/>
              <a:t>models</a:t>
            </a:r>
            <a:r>
              <a:rPr lang="en-US" dirty="0" smtClean="0"/>
              <a:t> that show the different stages of mitosis/meiosis.  In addition to your models there are </a:t>
            </a:r>
            <a:r>
              <a:rPr lang="en-US" u="sng" dirty="0" smtClean="0"/>
              <a:t>3</a:t>
            </a:r>
            <a:r>
              <a:rPr lang="en-US" dirty="0" smtClean="0"/>
              <a:t> additional parts that must be completed along with your models.  Read on for more information.  </a:t>
            </a:r>
            <a:endParaRPr lang="en-US" b="1" i="1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Phase of Mitosis/Meiosis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3429000" y="4953000"/>
            <a:ext cx="2362200" cy="14478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</a:rPr>
              <a:t>Part 2 &amp; 3 the cards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09600" y="4953000"/>
            <a:ext cx="2362200" cy="144780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Part 1 the model</a:t>
            </a:r>
            <a:endParaRPr lang="en-U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248400" y="4953000"/>
            <a:ext cx="2362200" cy="14478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</a:rPr>
              <a:t>Part 4 the website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9" name="Picture 18" descr="dna_strand_sli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38225" y="-381000"/>
            <a:ext cx="2076450" cy="830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6" grpId="0"/>
      <p:bldP spid="12" grpId="0" animBg="1"/>
      <p:bldP spid="10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With this option you will create 3 dimensional models of an </a:t>
            </a:r>
            <a:r>
              <a:rPr lang="en-US" u="sng" dirty="0" smtClean="0"/>
              <a:t>animal</a:t>
            </a:r>
            <a:r>
              <a:rPr lang="en-US" dirty="0" smtClean="0"/>
              <a:t> cell going through the stages of </a:t>
            </a:r>
            <a:r>
              <a:rPr lang="en-US" u="sng" dirty="0" smtClean="0"/>
              <a:t>mitosis</a:t>
            </a:r>
            <a:r>
              <a:rPr lang="en-US" dirty="0" smtClean="0"/>
              <a:t>.  Your models should depict each phase of mitosis as realistically as possible.  Your models must include all the </a:t>
            </a:r>
            <a:r>
              <a:rPr lang="en-US" u="sng" dirty="0" smtClean="0"/>
              <a:t>organelles</a:t>
            </a:r>
            <a:r>
              <a:rPr lang="en-US" dirty="0" smtClean="0"/>
              <a:t> </a:t>
            </a:r>
            <a:r>
              <a:rPr lang="en-US" b="1" i="1" dirty="0" smtClean="0"/>
              <a:t>directly</a:t>
            </a:r>
            <a:r>
              <a:rPr lang="en-US" dirty="0" smtClean="0"/>
              <a:t> involved in each stage of mitosis.  In this option, your models must be </a:t>
            </a:r>
            <a:r>
              <a:rPr lang="en-US" u="sng" dirty="0" smtClean="0"/>
              <a:t>edible</a:t>
            </a:r>
            <a:r>
              <a:rPr lang="en-US" dirty="0" smtClean="0"/>
              <a:t>!  That’s right, we should be able to eat your phases of mitosis!  You can build your models out of cakes, brownies, </a:t>
            </a:r>
            <a:r>
              <a:rPr lang="en-US" dirty="0" err="1" smtClean="0"/>
              <a:t>jello</a:t>
            </a:r>
            <a:r>
              <a:rPr lang="en-US" dirty="0" smtClean="0"/>
              <a:t>, pizza, pancakes, candies, pasta, bread, fruits, vegetables, rice, etc.  The list goes on and on!  Just be sure that after the presentation of your model, we can eat it! </a:t>
            </a:r>
          </a:p>
          <a:p>
            <a:r>
              <a:rPr lang="en-US" dirty="0" smtClean="0"/>
              <a:t> 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smtClean="0"/>
              <a:t>The </a:t>
            </a:r>
            <a:r>
              <a:rPr lang="en-US" b="1" u="sng" dirty="0" smtClean="0"/>
              <a:t>Edible Models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1, Option 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600201"/>
            <a:ext cx="8305800" cy="4648200"/>
          </a:xfrm>
        </p:spPr>
        <p:txBody>
          <a:bodyPr/>
          <a:lstStyle/>
          <a:p>
            <a:r>
              <a:rPr lang="en-US" dirty="0" smtClean="0"/>
              <a:t>With this option, you will create 3 dimensional </a:t>
            </a:r>
            <a:r>
              <a:rPr lang="en-US" u="sng" dirty="0" smtClean="0"/>
              <a:t>models</a:t>
            </a:r>
            <a:r>
              <a:rPr lang="en-US" dirty="0" smtClean="0"/>
              <a:t> of an animal </a:t>
            </a:r>
            <a:r>
              <a:rPr lang="en-US" u="sng" dirty="0" smtClean="0"/>
              <a:t>cell</a:t>
            </a:r>
            <a:r>
              <a:rPr lang="en-US" dirty="0" smtClean="0"/>
              <a:t> going through the </a:t>
            </a:r>
            <a:r>
              <a:rPr lang="en-US" u="sng" dirty="0" smtClean="0"/>
              <a:t>stages</a:t>
            </a:r>
            <a:r>
              <a:rPr lang="en-US" dirty="0" smtClean="0"/>
              <a:t> of mitosis.  Your models should depict each phase of mitosis as realistically as possible.  Your models must include all the organelles </a:t>
            </a:r>
            <a:r>
              <a:rPr lang="en-US" b="1" i="1" u="sng" dirty="0" smtClean="0"/>
              <a:t>directly</a:t>
            </a:r>
            <a:r>
              <a:rPr lang="en-US" dirty="0" smtClean="0"/>
              <a:t> involved in each stage of mitosis.  In this option, your models will be made of out non-perishable items.  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smtClean="0"/>
              <a:t>The </a:t>
            </a:r>
            <a:r>
              <a:rPr lang="en-US" b="1" u="sng" dirty="0" smtClean="0"/>
              <a:t>Non-perishable</a:t>
            </a:r>
            <a:r>
              <a:rPr lang="en-US" b="1" dirty="0" smtClean="0"/>
              <a:t> Model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1, Option 2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this part of your project you will have description cards.  There is no size limit on your description cards.  The cards have to be able to </a:t>
            </a:r>
            <a:r>
              <a:rPr lang="en-US" u="sng" dirty="0" smtClean="0"/>
              <a:t>stand</a:t>
            </a:r>
            <a:r>
              <a:rPr lang="en-US" dirty="0" smtClean="0"/>
              <a:t> upright and must large enough to include the following requirements.</a:t>
            </a:r>
          </a:p>
          <a:p>
            <a:pPr lvl="0"/>
            <a:r>
              <a:rPr lang="en-US" u="sng" dirty="0" smtClean="0"/>
              <a:t>Title</a:t>
            </a:r>
            <a:r>
              <a:rPr lang="en-US" dirty="0" smtClean="0"/>
              <a:t> of the stage.</a:t>
            </a:r>
          </a:p>
          <a:p>
            <a:pPr lvl="0"/>
            <a:r>
              <a:rPr lang="en-US" u="sng" dirty="0" smtClean="0"/>
              <a:t>Illustration</a:t>
            </a:r>
            <a:r>
              <a:rPr lang="en-US" dirty="0" smtClean="0"/>
              <a:t> (hand drawn or from internet) of the stage</a:t>
            </a:r>
          </a:p>
          <a:p>
            <a:r>
              <a:rPr lang="en-US" dirty="0" smtClean="0"/>
              <a:t>The main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16200"/>
            <a:ext cx="8229600" cy="1355400"/>
          </a:xfrm>
        </p:spPr>
        <p:txBody>
          <a:bodyPr/>
          <a:lstStyle/>
          <a:p>
            <a:r>
              <a:rPr lang="en-US" u="sng" dirty="0" smtClean="0"/>
              <a:t>Part 2, the description card for each stage of mitosis</a:t>
            </a:r>
            <a:endParaRPr lang="en-US" dirty="0"/>
          </a:p>
        </p:txBody>
      </p:sp>
      <p:pic>
        <p:nvPicPr>
          <p:cNvPr id="1026" name="Picture 2" descr="place_cards2-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4038600"/>
            <a:ext cx="3365771" cy="2533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</a:t>
            </a:r>
            <a:r>
              <a:rPr lang="en-US" dirty="0" smtClean="0"/>
              <a:t>this section you will create a description card that describes “what” represents each </a:t>
            </a:r>
            <a:r>
              <a:rPr lang="en-US" u="sng" dirty="0" smtClean="0"/>
              <a:t>organelle</a:t>
            </a:r>
            <a:r>
              <a:rPr lang="en-US" dirty="0" smtClean="0"/>
              <a:t> during the different stages of </a:t>
            </a:r>
            <a:r>
              <a:rPr lang="en-US" u="sng" dirty="0" smtClean="0"/>
              <a:t>mitosis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For example if my models were cakes:</a:t>
            </a:r>
          </a:p>
          <a:p>
            <a:pPr lvl="1"/>
            <a:r>
              <a:rPr lang="en-US" dirty="0" smtClean="0"/>
              <a:t>Cytoplasm – vanilla frosting</a:t>
            </a:r>
          </a:p>
          <a:p>
            <a:pPr lvl="1"/>
            <a:r>
              <a:rPr lang="en-US" dirty="0" smtClean="0"/>
              <a:t>Nucleus – blue frosting</a:t>
            </a:r>
          </a:p>
          <a:p>
            <a:pPr lvl="1"/>
            <a:r>
              <a:rPr lang="en-US" dirty="0" err="1" smtClean="0"/>
              <a:t>Centrioles</a:t>
            </a:r>
            <a:r>
              <a:rPr lang="en-US" dirty="0" smtClean="0"/>
              <a:t> – red liquorish</a:t>
            </a:r>
          </a:p>
          <a:p>
            <a:pPr lvl="1"/>
            <a:r>
              <a:rPr lang="en-US" dirty="0" smtClean="0"/>
              <a:t>Spindle fibers – </a:t>
            </a:r>
            <a:r>
              <a:rPr lang="en-US" dirty="0" err="1" smtClean="0"/>
              <a:t>twizzlers</a:t>
            </a:r>
            <a:endParaRPr lang="en-US" dirty="0" smtClean="0"/>
          </a:p>
          <a:p>
            <a:pPr lvl="1"/>
            <a:r>
              <a:rPr lang="en-US" dirty="0" smtClean="0"/>
              <a:t>Cell membrane – cake</a:t>
            </a:r>
          </a:p>
          <a:p>
            <a:pPr lvl="1"/>
            <a:r>
              <a:rPr lang="en-US" dirty="0" smtClean="0"/>
              <a:t>Chromosomes - </a:t>
            </a:r>
            <a:r>
              <a:rPr lang="en-US" dirty="0" err="1" smtClean="0"/>
              <a:t>twix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16200"/>
            <a:ext cx="8229600" cy="1355400"/>
          </a:xfrm>
        </p:spPr>
        <p:txBody>
          <a:bodyPr/>
          <a:lstStyle/>
          <a:p>
            <a:r>
              <a:rPr lang="en-US" u="sng" dirty="0" smtClean="0"/>
              <a:t>Part 3, a description card with the key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u="sng" dirty="0" smtClean="0"/>
              <a:t>Take </a:t>
            </a:r>
            <a:r>
              <a:rPr lang="en-US" u="sng" dirty="0" smtClean="0"/>
              <a:t>a picture of each model with its description card.</a:t>
            </a:r>
            <a:endParaRPr lang="en-US" sz="2800" u="sng" dirty="0" smtClean="0"/>
          </a:p>
          <a:p>
            <a:pPr lvl="0"/>
            <a:r>
              <a:rPr lang="en-US" u="sng" dirty="0" smtClean="0"/>
              <a:t>In an organized manner, place the picture of each stage of meiosis I.  For each picture you must have the following</a:t>
            </a:r>
            <a:endParaRPr lang="en-US" sz="2800" u="sng" dirty="0" smtClean="0"/>
          </a:p>
          <a:p>
            <a:pPr lvl="1"/>
            <a:r>
              <a:rPr lang="en-US" u="sng" dirty="0" smtClean="0"/>
              <a:t>Title</a:t>
            </a:r>
            <a:r>
              <a:rPr lang="en-US" dirty="0" smtClean="0"/>
              <a:t> of the stage</a:t>
            </a:r>
            <a:endParaRPr lang="en-US" sz="2400" dirty="0" smtClean="0"/>
          </a:p>
          <a:p>
            <a:pPr lvl="1"/>
            <a:r>
              <a:rPr lang="en-US" u="sng" dirty="0" smtClean="0"/>
              <a:t>Events</a:t>
            </a:r>
            <a:r>
              <a:rPr lang="en-US" dirty="0" smtClean="0"/>
              <a:t> that take space during that stage (same information you wrote on the description card)</a:t>
            </a:r>
            <a:endParaRPr lang="en-US" sz="2400" dirty="0" smtClean="0"/>
          </a:p>
          <a:p>
            <a:pPr lvl="0"/>
            <a:r>
              <a:rPr lang="en-US" u="sng" dirty="0" smtClean="0"/>
              <a:t>Write a reflection on this project .</a:t>
            </a:r>
            <a:endParaRPr lang="en-US" sz="2800" u="sng" dirty="0" smtClean="0"/>
          </a:p>
          <a:p>
            <a:pPr lvl="1"/>
            <a:r>
              <a:rPr lang="en-US" dirty="0" smtClean="0"/>
              <a:t>What is your overall reaction to this project?</a:t>
            </a:r>
            <a:endParaRPr lang="en-US" sz="2400" dirty="0" smtClean="0"/>
          </a:p>
          <a:p>
            <a:pPr lvl="1"/>
            <a:r>
              <a:rPr lang="en-US" dirty="0" smtClean="0"/>
              <a:t>Did this project help you learn the phases of meiosis I?  Why or why not?</a:t>
            </a:r>
            <a:endParaRPr lang="en-US" sz="2400" dirty="0" smtClean="0"/>
          </a:p>
          <a:p>
            <a:r>
              <a:rPr lang="en-US" dirty="0" smtClean="0"/>
              <a:t>If you had to complete this project again, what would you do differently?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81000" y="6400800"/>
            <a:ext cx="8251200" cy="4572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hlinkClick r:id="rId2"/>
              </a:rPr>
              <a:t>http://www.wix.com/devlyn_henriques/mitosis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16200"/>
            <a:ext cx="8229600" cy="1355400"/>
          </a:xfrm>
        </p:spPr>
        <p:txBody>
          <a:bodyPr/>
          <a:lstStyle/>
          <a:p>
            <a:r>
              <a:rPr lang="en-US" u="sng" dirty="0" smtClean="0"/>
              <a:t>Part 4, Put it on the website!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theme/theme1.xml><?xml version="1.0" encoding="utf-8"?>
<a:theme xmlns:a="http://schemas.openxmlformats.org/drawingml/2006/main" name="PPT DNA 4 background">
  <a:themeElements>
    <a:clrScheme name="Custom 4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ED62F"/>
      </a:accent3>
      <a:accent4>
        <a:srgbClr val="CBCB15"/>
      </a:accent4>
      <a:accent5>
        <a:srgbClr val="7CCA62"/>
      </a:accent5>
      <a:accent6>
        <a:srgbClr val="541484"/>
      </a:accent6>
      <a:hlink>
        <a:srgbClr val="A44FE3"/>
      </a:hlink>
      <a:folHlink>
        <a:srgbClr val="85DFD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Perpetua" pitchFamily="18" charset="0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ACEF97D-AFBF-40CF-B6A4-760A1BDBFF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DNA 4 background</Template>
  <TotalTime>14</TotalTime>
  <Words>529</Words>
  <Application>Microsoft Office PowerPoint</Application>
  <PresentationFormat>On-screen Show (4:3)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Century Gothic</vt:lpstr>
      <vt:lpstr>Segoe UI</vt:lpstr>
      <vt:lpstr>Perpetua</vt:lpstr>
      <vt:lpstr>Calibri</vt:lpstr>
      <vt:lpstr>PPT DNA 4 background</vt:lpstr>
      <vt:lpstr>Mitosis/Meiosis</vt:lpstr>
      <vt:lpstr>The Phase of Mitosis/Meiosis</vt:lpstr>
      <vt:lpstr>Part 1, Option 1</vt:lpstr>
      <vt:lpstr>Part 1, Option 2</vt:lpstr>
      <vt:lpstr>Part 2, the description card for each stage of mitosis</vt:lpstr>
      <vt:lpstr>Part 3, a description card with the key</vt:lpstr>
      <vt:lpstr>Part 4, Put it on the website! 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Mitosis/Meiosis</dc:title>
  <dc:creator>HenriquesD</dc:creator>
  <cp:lastModifiedBy>HenriquesD</cp:lastModifiedBy>
  <cp:revision>3</cp:revision>
  <dcterms:created xsi:type="dcterms:W3CDTF">2012-01-06T03:38:56Z</dcterms:created>
  <dcterms:modified xsi:type="dcterms:W3CDTF">2012-01-06T19:38:53Z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TC101857282</vt:lpwstr>
  </property>
</Properties>
</file>