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6" r:id="rId19"/>
    <p:sldId id="272" r:id="rId20"/>
    <p:sldId id="273" r:id="rId21"/>
    <p:sldId id="274" r:id="rId22"/>
    <p:sldId id="277" r:id="rId23"/>
    <p:sldId id="27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5458-D3B6-4D40-8F7E-7C55F2148D3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1FE-FFB8-4595-8C38-983DCA73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KzwaCTcf0o&amp;feature=player_detailpage" TargetMode="External"/><Relationship Id="rId2" Type="http://schemas.openxmlformats.org/officeDocument/2006/relationships/hyperlink" Target="http://www.youtube.com/watch?v=zIkU2ohpKmE&amp;feature=player_detailpag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zyNUtTHvaE&amp;feature=player_detailp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" y="5334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Blood 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itchFamily="34" charset="0"/>
              </a:rPr>
              <a:t>Wedding</a:t>
            </a:r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b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Eras Bold ITC" pitchFamily="34" charset="0"/>
              </a:rPr>
              <a:t>Act 3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2270760" y="40291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Summary</a:t>
            </a:r>
          </a:p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&amp;</a:t>
            </a:r>
          </a:p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Analysis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Mother-in-Law </a:t>
            </a:r>
            <a:r>
              <a:rPr lang="en-US" sz="3600" dirty="0"/>
              <a:t>appears with the </a:t>
            </a:r>
            <a:r>
              <a:rPr lang="en-US" sz="3600" dirty="0" smtClean="0"/>
              <a:t>Wife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Even </a:t>
            </a:r>
            <a:r>
              <a:rPr lang="en-US" sz="3600" dirty="0"/>
              <a:t>these minor characters have </a:t>
            </a:r>
            <a:r>
              <a:rPr lang="en-US" sz="3600" dirty="0" smtClean="0"/>
              <a:t>been</a:t>
            </a:r>
          </a:p>
          <a:p>
            <a:r>
              <a:rPr lang="en-US" sz="3600" dirty="0" smtClean="0"/>
              <a:t>left </a:t>
            </a:r>
            <a:r>
              <a:rPr lang="en-US" sz="3600" dirty="0"/>
              <a:t>to a bitter </a:t>
            </a:r>
            <a:r>
              <a:rPr lang="en-US" sz="3600" dirty="0" smtClean="0"/>
              <a:t>fate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Wife</a:t>
            </a:r>
            <a:r>
              <a:rPr lang="en-US" sz="3600" dirty="0"/>
              <a:t>, who has not been at fault, is left </a:t>
            </a:r>
            <a:r>
              <a:rPr lang="en-US" sz="3600" dirty="0" smtClean="0"/>
              <a:t>a</a:t>
            </a:r>
          </a:p>
          <a:p>
            <a:r>
              <a:rPr lang="en-US" sz="3600" dirty="0" smtClean="0"/>
              <a:t>pregnant widow and must </a:t>
            </a:r>
            <a:r>
              <a:rPr lang="en-US" sz="3600" dirty="0"/>
              <a:t>return to her house and live alone in </a:t>
            </a:r>
            <a:r>
              <a:rPr lang="en-US" sz="3600" dirty="0" smtClean="0"/>
              <a:t>bitter solitude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Her </a:t>
            </a:r>
            <a:r>
              <a:rPr lang="en-US" sz="3600" dirty="0"/>
              <a:t>children will most likely end up </a:t>
            </a:r>
            <a:r>
              <a:rPr lang="en-US" sz="3600" dirty="0" smtClean="0"/>
              <a:t>just</a:t>
            </a:r>
          </a:p>
          <a:p>
            <a:r>
              <a:rPr lang="en-US" sz="3600" dirty="0" smtClean="0"/>
              <a:t>like </a:t>
            </a:r>
            <a:r>
              <a:rPr lang="en-US" sz="3600" dirty="0"/>
              <a:t>her, since the entire play alludes to the cyclic nature </a:t>
            </a:r>
            <a:r>
              <a:rPr lang="en-US" sz="3600" dirty="0" smtClean="0"/>
              <a:t>of predestined </a:t>
            </a:r>
            <a:r>
              <a:rPr lang="en-US" sz="3600" dirty="0"/>
              <a:t>events: like father, like son; like mother, like </a:t>
            </a:r>
            <a:r>
              <a:rPr lang="en-US" sz="3600" dirty="0" smtClean="0"/>
              <a:t>daughter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98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Beggar </a:t>
            </a:r>
            <a:r>
              <a:rPr lang="en-US" sz="4000" dirty="0"/>
              <a:t>Woman </a:t>
            </a:r>
            <a:r>
              <a:rPr lang="en-US" sz="4000" dirty="0" smtClean="0"/>
              <a:t>appears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When </a:t>
            </a:r>
            <a:r>
              <a:rPr lang="en-US" sz="4000" dirty="0"/>
              <a:t>asked about the events </a:t>
            </a:r>
            <a:r>
              <a:rPr lang="en-US" sz="4000" dirty="0" smtClean="0"/>
              <a:t>that</a:t>
            </a:r>
          </a:p>
          <a:p>
            <a:r>
              <a:rPr lang="en-US" sz="4000" dirty="0" smtClean="0"/>
              <a:t>have </a:t>
            </a:r>
            <a:r>
              <a:rPr lang="en-US" sz="4000" dirty="0"/>
              <a:t>passed, she relishes the fact that two </a:t>
            </a:r>
            <a:r>
              <a:rPr lang="en-US" sz="4000" dirty="0" smtClean="0"/>
              <a:t>men are dead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She </a:t>
            </a:r>
            <a:r>
              <a:rPr lang="en-US" sz="4000" dirty="0"/>
              <a:t>speaks poetically, again, </a:t>
            </a:r>
            <a:r>
              <a:rPr lang="en-US" sz="4000" dirty="0" smtClean="0"/>
              <a:t>invoking</a:t>
            </a:r>
          </a:p>
          <a:p>
            <a:r>
              <a:rPr lang="en-US" sz="4000" dirty="0" smtClean="0"/>
              <a:t>images </a:t>
            </a:r>
            <a:r>
              <a:rPr lang="en-US" sz="4000" dirty="0"/>
              <a:t>of death by comparing it to the callousness of nature</a:t>
            </a:r>
            <a:r>
              <a:rPr lang="en-US" sz="4000" dirty="0" smtClean="0"/>
              <a:t>: </a:t>
            </a:r>
            <a:r>
              <a:rPr lang="en-US" sz="4000" b="1" dirty="0" smtClean="0"/>
              <a:t>“</a:t>
            </a:r>
            <a:r>
              <a:rPr lang="en-US" sz="4000" b="1" dirty="0"/>
              <a:t>Their eyes are broken flowers. Their teeth / are just two handfuls of frozen </a:t>
            </a:r>
            <a:r>
              <a:rPr lang="en-US" sz="4000" b="1" dirty="0" smtClean="0"/>
              <a:t>snow”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457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stage empties amidst the gloomy proclamations of the Girls </a:t>
            </a:r>
            <a:r>
              <a:rPr lang="en-US" sz="2800" dirty="0" smtClean="0"/>
              <a:t>&amp; Beggar Woman, and Mother &amp; Neighbor enter</a:t>
            </a:r>
          </a:p>
          <a:p>
            <a:r>
              <a:rPr lang="en-US" sz="2800" dirty="0" smtClean="0"/>
              <a:t>Mother </a:t>
            </a:r>
            <a:r>
              <a:rPr lang="en-US" sz="2800" dirty="0"/>
              <a:t>is resigned to her fate; she has had much practice burying her </a:t>
            </a:r>
            <a:r>
              <a:rPr lang="en-US" sz="2800" dirty="0" smtClean="0"/>
              <a:t>family</a:t>
            </a:r>
          </a:p>
          <a:p>
            <a:r>
              <a:rPr lang="en-US" sz="2800" dirty="0" smtClean="0"/>
              <a:t>She’ll be </a:t>
            </a:r>
            <a:r>
              <a:rPr lang="en-US" sz="2800" dirty="0"/>
              <a:t>better off, she rationalizes, because now she doesn’t have to worry about anyone close to her </a:t>
            </a:r>
            <a:r>
              <a:rPr lang="en-US" sz="2800" dirty="0" smtClean="0"/>
              <a:t>dying and</a:t>
            </a:r>
            <a:r>
              <a:rPr lang="en-US" sz="2800" dirty="0"/>
              <a:t> </a:t>
            </a:r>
            <a:r>
              <a:rPr lang="en-US" sz="2800" dirty="0" smtClean="0"/>
              <a:t>her </a:t>
            </a:r>
            <a:r>
              <a:rPr lang="en-US" sz="2800" dirty="0"/>
              <a:t>anguish is </a:t>
            </a:r>
            <a:r>
              <a:rPr lang="en-US" sz="2800" dirty="0" smtClean="0"/>
              <a:t>apparent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the Bride enters, </a:t>
            </a:r>
            <a:r>
              <a:rPr lang="en-US" sz="2800" dirty="0" smtClean="0"/>
              <a:t>Mother’s </a:t>
            </a:r>
            <a:r>
              <a:rPr lang="en-US" sz="2800" dirty="0"/>
              <a:t>distraught anguish is augmented by </a:t>
            </a:r>
            <a:r>
              <a:rPr lang="en-US" sz="2800" dirty="0" smtClean="0"/>
              <a:t>the idea </a:t>
            </a:r>
            <a:r>
              <a:rPr lang="en-US" sz="2800" dirty="0"/>
              <a:t>of revenge, which she tries to </a:t>
            </a:r>
            <a:r>
              <a:rPr lang="en-US" sz="2800" dirty="0" smtClean="0"/>
              <a:t>avoid </a:t>
            </a:r>
          </a:p>
          <a:p>
            <a:r>
              <a:rPr lang="en-US" sz="2800" dirty="0" smtClean="0"/>
              <a:t>Nevertheless</a:t>
            </a:r>
            <a:r>
              <a:rPr lang="en-US" sz="2800" dirty="0"/>
              <a:t>, she strikes </a:t>
            </a:r>
            <a:r>
              <a:rPr lang="en-US" sz="2800" dirty="0" smtClean="0"/>
              <a:t>Bride </a:t>
            </a:r>
            <a:r>
              <a:rPr lang="en-US" sz="2800" dirty="0"/>
              <a:t>and knocks her to the </a:t>
            </a:r>
            <a:r>
              <a:rPr lang="en-US" sz="2800" dirty="0" smtClean="0"/>
              <a:t>floor</a:t>
            </a:r>
          </a:p>
          <a:p>
            <a:r>
              <a:rPr lang="en-US" sz="2800" dirty="0" smtClean="0"/>
              <a:t>Neighbor </a:t>
            </a:r>
            <a:r>
              <a:rPr lang="en-US" sz="2800" dirty="0"/>
              <a:t>plays peacemaker and tries to part them while </a:t>
            </a:r>
            <a:r>
              <a:rPr lang="en-US" sz="2800" dirty="0" smtClean="0"/>
              <a:t>Bride </a:t>
            </a:r>
            <a:r>
              <a:rPr lang="en-US" sz="2800" dirty="0"/>
              <a:t>says that she wants to </a:t>
            </a:r>
            <a:r>
              <a:rPr lang="en-US" sz="2800" dirty="0" smtClean="0"/>
              <a:t>die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She (most </a:t>
            </a:r>
            <a:r>
              <a:rPr lang="en-US" sz="2800" dirty="0" smtClean="0"/>
              <a:t>likely?)lies with claim that, </a:t>
            </a:r>
            <a:r>
              <a:rPr lang="en-US" sz="2800" b="1" dirty="0"/>
              <a:t>“they can bury me without any man ever having seen himself in the whiteness of my breasts!”</a:t>
            </a:r>
          </a:p>
        </p:txBody>
      </p:sp>
    </p:spTree>
    <p:extLst>
      <p:ext uri="{BB962C8B-B14F-4D97-AF65-F5344CB8AC3E}">
        <p14:creationId xmlns:p14="http://schemas.microsoft.com/office/powerpoint/2010/main" val="327859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Bride </a:t>
            </a:r>
            <a:r>
              <a:rPr lang="en-US" sz="3600" dirty="0"/>
              <a:t>is very </a:t>
            </a:r>
            <a:r>
              <a:rPr lang="en-US" sz="3600" dirty="0" smtClean="0"/>
              <a:t>confused </a:t>
            </a:r>
          </a:p>
          <a:p>
            <a:r>
              <a:rPr lang="en-US" sz="3600" dirty="0" smtClean="0"/>
              <a:t>She </a:t>
            </a:r>
            <a:r>
              <a:rPr lang="en-US" sz="3600" dirty="0"/>
              <a:t>attempts to rationalize and diffuse responsibility for her decision to leave</a:t>
            </a:r>
          </a:p>
          <a:p>
            <a:r>
              <a:rPr lang="en-US" sz="3600" dirty="0"/>
              <a:t>with </a:t>
            </a:r>
            <a:r>
              <a:rPr lang="en-US" sz="3600" dirty="0" smtClean="0"/>
              <a:t>Leonardo </a:t>
            </a:r>
          </a:p>
          <a:p>
            <a:r>
              <a:rPr lang="en-US" sz="3600" dirty="0" smtClean="0"/>
              <a:t>Leonardo </a:t>
            </a:r>
            <a:r>
              <a:rPr lang="en-US" sz="3600" dirty="0"/>
              <a:t>was her passion, the Bridegroom a mere opportunity at respectability and having </a:t>
            </a:r>
            <a:r>
              <a:rPr lang="en-US" sz="3600" dirty="0" smtClean="0"/>
              <a:t>a comfortable life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confession is not accepted by </a:t>
            </a:r>
            <a:r>
              <a:rPr lang="en-US" sz="3600" dirty="0" smtClean="0"/>
              <a:t>Mother </a:t>
            </a:r>
            <a:r>
              <a:rPr lang="en-US" sz="3600" dirty="0"/>
              <a:t>She remains bitter as other neighbors </a:t>
            </a:r>
            <a:r>
              <a:rPr lang="en-US" sz="3600" dirty="0" smtClean="0"/>
              <a:t>enter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78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final act unwinds, again, in verse, as the characters—Wife, Mother, Bride, and Little </a:t>
            </a:r>
            <a:r>
              <a:rPr lang="en-US" sz="3600" dirty="0" smtClean="0"/>
              <a:t>Girl—exchange allegorical </a:t>
            </a:r>
            <a:r>
              <a:rPr lang="en-US" sz="3600" dirty="0"/>
              <a:t>lines mingling images of death, love, nature, and </a:t>
            </a:r>
            <a:r>
              <a:rPr lang="en-US" sz="3600" dirty="0" smtClean="0"/>
              <a:t>religion </a:t>
            </a:r>
          </a:p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play ends with </a:t>
            </a:r>
            <a:r>
              <a:rPr lang="en-US" sz="3600" dirty="0" smtClean="0"/>
              <a:t>Bride </a:t>
            </a:r>
            <a:r>
              <a:rPr lang="en-US" sz="3600" dirty="0"/>
              <a:t>and </a:t>
            </a:r>
            <a:r>
              <a:rPr lang="en-US" sz="3600" dirty="0" smtClean="0"/>
              <a:t>Mother </a:t>
            </a:r>
            <a:r>
              <a:rPr lang="en-US" sz="3600" dirty="0"/>
              <a:t>both commenting on the image with which the whole play began—a mere knife and its capacity to </a:t>
            </a:r>
            <a:r>
              <a:rPr lang="en-US" sz="3600" dirty="0" smtClean="0"/>
              <a:t>end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71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http://www.youtube.com/watch?v=zIkU2ohpKmE&amp;feature=player_detailpage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676400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 3 scene 2 – 9:37 minutes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10583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http://www.youtube.com/watch?v=iKzwaCTcf0o&amp;feature=player_detailpage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810000"/>
            <a:ext cx="39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Bride with Mother  - end – 5:58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2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The final act brings about the </a:t>
            </a:r>
            <a:r>
              <a:rPr lang="en-US" sz="3600" dirty="0" smtClean="0"/>
              <a:t>culmination</a:t>
            </a:r>
          </a:p>
          <a:p>
            <a:r>
              <a:rPr lang="en-US" sz="3600" dirty="0" smtClean="0"/>
              <a:t>of </a:t>
            </a:r>
            <a:r>
              <a:rPr lang="en-US" sz="3600" dirty="0"/>
              <a:t>the predestined events that have been alluded to throughout </a:t>
            </a:r>
            <a:r>
              <a:rPr lang="en-US" sz="3600" dirty="0" smtClean="0"/>
              <a:t>the play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Nothing </a:t>
            </a:r>
            <a:r>
              <a:rPr lang="en-US" sz="3600" dirty="0"/>
              <a:t>is left to </a:t>
            </a:r>
            <a:r>
              <a:rPr lang="en-US" sz="3600" dirty="0" smtClean="0"/>
              <a:t>chance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Free </a:t>
            </a:r>
            <a:r>
              <a:rPr lang="en-US" sz="3600" dirty="0"/>
              <a:t>will is thwarted by </a:t>
            </a:r>
            <a:r>
              <a:rPr lang="en-US" sz="3600" dirty="0" smtClean="0"/>
              <a:t>fate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fleeing couple has absolutely </a:t>
            </a:r>
            <a:r>
              <a:rPr lang="en-US" sz="3600" dirty="0" smtClean="0"/>
              <a:t>no</a:t>
            </a:r>
          </a:p>
          <a:p>
            <a:r>
              <a:rPr lang="en-US" sz="3600" dirty="0" smtClean="0"/>
              <a:t>chance of escape</a:t>
            </a:r>
            <a:r>
              <a:rPr lang="en-US" sz="3600" dirty="0"/>
              <a:t>, and </a:t>
            </a:r>
            <a:r>
              <a:rPr lang="en-US" sz="3600" dirty="0" smtClean="0"/>
              <a:t>Bridegroom </a:t>
            </a:r>
            <a:r>
              <a:rPr lang="en-US" sz="3600" dirty="0"/>
              <a:t>has no chance of surviving the </a:t>
            </a:r>
            <a:r>
              <a:rPr lang="en-US" sz="3600" dirty="0" smtClean="0"/>
              <a:t>encounter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Tragedy </a:t>
            </a:r>
            <a:r>
              <a:rPr lang="en-US" sz="3600" dirty="0"/>
              <a:t>will take its natural </a:t>
            </a:r>
            <a:r>
              <a:rPr lang="en-US" sz="3600" dirty="0" smtClean="0"/>
              <a:t>course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194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" y="2286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As the play progresses, the symbolic </a:t>
            </a:r>
            <a:r>
              <a:rPr lang="en-US" sz="3200" dirty="0" smtClean="0"/>
              <a:t>elements</a:t>
            </a:r>
          </a:p>
          <a:p>
            <a:r>
              <a:rPr lang="en-US" sz="3200" dirty="0" smtClean="0"/>
              <a:t>that </a:t>
            </a:r>
            <a:r>
              <a:rPr lang="en-US" sz="3200" dirty="0"/>
              <a:t>stress the omnipotence of fate become the central focus </a:t>
            </a:r>
            <a:r>
              <a:rPr lang="en-US" sz="3200" dirty="0" smtClean="0"/>
              <a:t>of the drama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While </a:t>
            </a:r>
            <a:r>
              <a:rPr lang="en-US" sz="3200" dirty="0"/>
              <a:t>earlier acts contain allegorical lines and </a:t>
            </a:r>
            <a:endParaRPr lang="en-US" sz="3200" dirty="0" smtClean="0"/>
          </a:p>
          <a:p>
            <a:r>
              <a:rPr lang="en-US" sz="3200" dirty="0" smtClean="0"/>
              <a:t>symbolic metaphors</a:t>
            </a:r>
            <a:r>
              <a:rPr lang="en-US" sz="3200" dirty="0"/>
              <a:t>, the first scene in the final </a:t>
            </a:r>
            <a:r>
              <a:rPr lang="en-US" sz="3200" dirty="0" smtClean="0"/>
              <a:t>act is </a:t>
            </a:r>
            <a:r>
              <a:rPr lang="en-US" sz="3200" dirty="0"/>
              <a:t>completely </a:t>
            </a:r>
            <a:r>
              <a:rPr lang="en-US" sz="3200" dirty="0" smtClean="0"/>
              <a:t>symbolic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Lorca </a:t>
            </a:r>
            <a:r>
              <a:rPr lang="en-US" sz="3200" dirty="0"/>
              <a:t>borrows a technique from </a:t>
            </a:r>
            <a:r>
              <a:rPr lang="en-US" sz="3200" dirty="0" smtClean="0"/>
              <a:t>medieval</a:t>
            </a:r>
          </a:p>
          <a:p>
            <a:r>
              <a:rPr lang="en-US" sz="3200" dirty="0" smtClean="0"/>
              <a:t>morality </a:t>
            </a:r>
            <a:r>
              <a:rPr lang="en-US" sz="3200" dirty="0"/>
              <a:t>plays </a:t>
            </a:r>
            <a:r>
              <a:rPr lang="en-US" sz="3200" dirty="0" smtClean="0"/>
              <a:t>and </a:t>
            </a:r>
            <a:r>
              <a:rPr lang="en-US" sz="3200" b="1" dirty="0" smtClean="0"/>
              <a:t>personifies Death </a:t>
            </a:r>
            <a:r>
              <a:rPr lang="en-US" sz="3200" b="1" dirty="0"/>
              <a:t>and Fate </a:t>
            </a:r>
            <a:r>
              <a:rPr lang="en-US" sz="3200" dirty="0"/>
              <a:t>as an old beggar woman and the moon, </a:t>
            </a:r>
            <a:r>
              <a:rPr lang="en-US" sz="3200" dirty="0" smtClean="0"/>
              <a:t>respectively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Death</a:t>
            </a:r>
            <a:r>
              <a:rPr lang="en-US" sz="3200" dirty="0"/>
              <a:t>, at the instruction of </a:t>
            </a:r>
            <a:r>
              <a:rPr lang="en-US" sz="3200" dirty="0" smtClean="0"/>
              <a:t>the playwright</a:t>
            </a:r>
            <a:r>
              <a:rPr lang="en-US" sz="3200" dirty="0"/>
              <a:t>, </a:t>
            </a:r>
            <a:r>
              <a:rPr lang="en-US" sz="3200" dirty="0" smtClean="0"/>
              <a:t>does</a:t>
            </a:r>
          </a:p>
          <a:p>
            <a:r>
              <a:rPr lang="en-US" sz="3200" dirty="0" smtClean="0"/>
              <a:t>not </a:t>
            </a:r>
            <a:r>
              <a:rPr lang="en-US" sz="3200" dirty="0"/>
              <a:t>appear on </a:t>
            </a:r>
            <a:r>
              <a:rPr lang="en-US" sz="3200" dirty="0" smtClean="0"/>
              <a:t>the </a:t>
            </a:r>
            <a:r>
              <a:rPr lang="en-US" sz="3200" dirty="0"/>
              <a:t>character list, as if her appearance is a </a:t>
            </a:r>
            <a:r>
              <a:rPr lang="en-US" sz="3200" dirty="0" smtClean="0"/>
              <a:t>surprise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687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" y="48965"/>
            <a:ext cx="88773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 human form, </a:t>
            </a:r>
            <a:r>
              <a:rPr lang="en-US" sz="2800" dirty="0" smtClean="0"/>
              <a:t>these figures </a:t>
            </a:r>
            <a:r>
              <a:rPr lang="en-US" sz="2800" dirty="0"/>
              <a:t>speak </a:t>
            </a:r>
            <a:r>
              <a:rPr lang="en-US" sz="2800" dirty="0" smtClean="0"/>
              <a:t>with </a:t>
            </a:r>
            <a:r>
              <a:rPr lang="en-US" sz="2800" b="1" dirty="0" smtClean="0"/>
              <a:t>proclamations</a:t>
            </a:r>
          </a:p>
          <a:p>
            <a:r>
              <a:rPr lang="en-US" sz="2800" b="1" dirty="0" smtClean="0"/>
              <a:t>negating </a:t>
            </a:r>
            <a:r>
              <a:rPr lang="en-US" sz="2800" b="1" dirty="0"/>
              <a:t>the ability of free will to overcome </a:t>
            </a:r>
            <a:r>
              <a:rPr lang="en-US" sz="2800" b="1" dirty="0" smtClean="0"/>
              <a:t>destiny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What’s </a:t>
            </a:r>
            <a:r>
              <a:rPr lang="en-US" sz="2800" dirty="0"/>
              <a:t>more, </a:t>
            </a:r>
            <a:r>
              <a:rPr lang="en-US" sz="2800" dirty="0" smtClean="0"/>
              <a:t>they conspire </a:t>
            </a:r>
            <a:r>
              <a:rPr lang="en-US" sz="2800" dirty="0"/>
              <a:t>to ensure </a:t>
            </a:r>
            <a:r>
              <a:rPr lang="en-US" sz="2800" dirty="0" smtClean="0"/>
              <a:t>the murderous</a:t>
            </a:r>
          </a:p>
          <a:p>
            <a:r>
              <a:rPr lang="en-US" sz="2800" dirty="0" smtClean="0"/>
              <a:t>encounter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Beggar </a:t>
            </a:r>
            <a:r>
              <a:rPr lang="en-US" sz="2800" dirty="0"/>
              <a:t>Woman who is Death gives </a:t>
            </a:r>
            <a:r>
              <a:rPr lang="en-US" sz="2800" dirty="0" smtClean="0"/>
              <a:t>Bridegroom</a:t>
            </a:r>
          </a:p>
          <a:p>
            <a:r>
              <a:rPr lang="en-US" sz="2800" dirty="0" smtClean="0"/>
              <a:t>directions </a:t>
            </a:r>
            <a:r>
              <a:rPr lang="en-US" sz="2800" dirty="0"/>
              <a:t>to find the fleeing couple and then accompanies him down to the </a:t>
            </a:r>
            <a:r>
              <a:rPr lang="en-US" sz="2800" dirty="0" smtClean="0"/>
              <a:t>river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Moon</a:t>
            </a:r>
            <a:r>
              <a:rPr lang="en-US" sz="2800" dirty="0"/>
              <a:t>, which </a:t>
            </a:r>
            <a:r>
              <a:rPr lang="en-US" sz="2800" dirty="0" smtClean="0"/>
              <a:t>in medieval </a:t>
            </a:r>
            <a:r>
              <a:rPr lang="en-US" sz="2800" dirty="0"/>
              <a:t>texts is often a </a:t>
            </a:r>
            <a:r>
              <a:rPr lang="en-US" sz="2800" dirty="0" smtClean="0"/>
              <a:t>symbol of</a:t>
            </a:r>
          </a:p>
          <a:p>
            <a:r>
              <a:rPr lang="en-US" sz="2800" dirty="0" smtClean="0"/>
              <a:t>fate</a:t>
            </a:r>
            <a:r>
              <a:rPr lang="en-US" sz="2800" dirty="0"/>
              <a:t>, shines at the opportune moment to reveal Leonardo and </a:t>
            </a:r>
            <a:r>
              <a:rPr lang="en-US" sz="2800" dirty="0" smtClean="0"/>
              <a:t>Bride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inor </a:t>
            </a:r>
            <a:r>
              <a:rPr lang="en-US" sz="2800" dirty="0"/>
              <a:t>characters </a:t>
            </a:r>
            <a:r>
              <a:rPr lang="en-US" sz="2800" dirty="0" smtClean="0"/>
              <a:t>as woodcutters are highly symbolic</a:t>
            </a:r>
            <a:r>
              <a:rPr lang="en-US" sz="2800" dirty="0"/>
              <a:t>: </a:t>
            </a:r>
            <a:r>
              <a:rPr lang="en-US" sz="2800" dirty="0" smtClean="0"/>
              <a:t>a</a:t>
            </a:r>
          </a:p>
          <a:p>
            <a:r>
              <a:rPr lang="en-US" sz="2800" dirty="0" smtClean="0"/>
              <a:t>woodcutter </a:t>
            </a:r>
            <a:r>
              <a:rPr lang="en-US" sz="2800" dirty="0"/>
              <a:t>chops down a </a:t>
            </a:r>
            <a:r>
              <a:rPr lang="en-US" sz="2800" dirty="0" smtClean="0"/>
              <a:t>living tree</a:t>
            </a:r>
            <a:r>
              <a:rPr lang="en-US" sz="2800" dirty="0"/>
              <a:t>, killing </a:t>
            </a:r>
            <a:r>
              <a:rPr lang="en-US" sz="2800" dirty="0" smtClean="0"/>
              <a:t>it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this sense, the Woodcutters are a </a:t>
            </a:r>
            <a:r>
              <a:rPr lang="en-US" sz="2800" dirty="0" smtClean="0"/>
              <a:t>perfectly natural</a:t>
            </a:r>
          </a:p>
          <a:p>
            <a:r>
              <a:rPr lang="en-US" sz="2800" dirty="0" smtClean="0"/>
              <a:t>choice </a:t>
            </a:r>
            <a:r>
              <a:rPr lang="en-US" sz="2800" dirty="0"/>
              <a:t>to report and comment on </a:t>
            </a:r>
            <a:r>
              <a:rPr lang="en-US" sz="2800" dirty="0" smtClean="0"/>
              <a:t>the pursuit </a:t>
            </a:r>
            <a:r>
              <a:rPr lang="en-US" sz="2800" dirty="0"/>
              <a:t>and </a:t>
            </a:r>
            <a:r>
              <a:rPr lang="en-US" sz="2800" dirty="0" smtClean="0"/>
              <a:t>encounter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86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With </a:t>
            </a:r>
            <a:r>
              <a:rPr lang="en-US" sz="2800" i="1" dirty="0"/>
              <a:t>Blood </a:t>
            </a:r>
            <a:r>
              <a:rPr lang="en-US" sz="2800" i="1" dirty="0" smtClean="0"/>
              <a:t>Wedding, </a:t>
            </a:r>
            <a:r>
              <a:rPr lang="en-US" sz="2800" dirty="0" smtClean="0"/>
              <a:t>Lorca </a:t>
            </a:r>
            <a:r>
              <a:rPr lang="en-US" sz="2800" dirty="0"/>
              <a:t>creates a </a:t>
            </a:r>
            <a:r>
              <a:rPr lang="en-US" sz="2800" dirty="0" smtClean="0"/>
              <a:t>landscape</a:t>
            </a:r>
          </a:p>
          <a:p>
            <a:r>
              <a:rPr lang="en-US" sz="2800" dirty="0" smtClean="0"/>
              <a:t>so </a:t>
            </a:r>
            <a:r>
              <a:rPr lang="en-US" sz="2800" dirty="0"/>
              <a:t>rustic </a:t>
            </a:r>
            <a:r>
              <a:rPr lang="en-US" sz="2800" dirty="0" smtClean="0"/>
              <a:t>and primitive </a:t>
            </a:r>
            <a:r>
              <a:rPr lang="en-US" sz="2800" dirty="0"/>
              <a:t>that it virtually stands outside of </a:t>
            </a:r>
            <a:r>
              <a:rPr lang="en-US" sz="2800" dirty="0" smtClean="0"/>
              <a:t>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no modern objects </a:t>
            </a:r>
            <a:r>
              <a:rPr lang="en-US" sz="2800" dirty="0" smtClean="0"/>
              <a:t>to place the play in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specific era, though the locale is most certainly rural Andalusia, a region of southern </a:t>
            </a:r>
            <a:r>
              <a:rPr lang="en-US" sz="2800" dirty="0" smtClean="0"/>
              <a:t>Spain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most modern </a:t>
            </a:r>
            <a:r>
              <a:rPr lang="en-US" sz="2800" dirty="0"/>
              <a:t>“tool” in the play is a </a:t>
            </a:r>
            <a:r>
              <a:rPr lang="en-US" sz="2800" dirty="0" smtClean="0"/>
              <a:t>gun,</a:t>
            </a:r>
          </a:p>
          <a:p>
            <a:r>
              <a:rPr lang="en-US" sz="2800" dirty="0" smtClean="0"/>
              <a:t>mentioned </a:t>
            </a:r>
            <a:r>
              <a:rPr lang="en-US" sz="2800" dirty="0"/>
              <a:t>briefly by the Bride in her final passionate scene </a:t>
            </a:r>
            <a:r>
              <a:rPr lang="en-US" sz="2800" dirty="0" smtClean="0"/>
              <a:t>with Leonardo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fact, one could surmise that the mention </a:t>
            </a:r>
            <a:r>
              <a:rPr lang="en-US" sz="2800" dirty="0" smtClean="0"/>
              <a:t>of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gun, the most modern symbol mentioned in </a:t>
            </a:r>
            <a:r>
              <a:rPr lang="en-US" sz="2800" dirty="0" smtClean="0"/>
              <a:t>the play</a:t>
            </a:r>
            <a:r>
              <a:rPr lang="en-US" sz="2800" dirty="0"/>
              <a:t>, is an inadvertent slip by </a:t>
            </a:r>
            <a:r>
              <a:rPr lang="en-US" sz="2800" dirty="0" smtClean="0"/>
              <a:t>the playwright since it </a:t>
            </a:r>
            <a:r>
              <a:rPr lang="en-US" sz="2800" dirty="0"/>
              <a:t>is hardly </a:t>
            </a:r>
            <a:r>
              <a:rPr lang="en-US" sz="2800" dirty="0" smtClean="0"/>
              <a:t>necessary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Next </a:t>
            </a:r>
            <a:r>
              <a:rPr lang="en-US" sz="2800" dirty="0"/>
              <a:t>to the horses, moon, wheat, </a:t>
            </a:r>
            <a:r>
              <a:rPr lang="en-US" sz="2800" dirty="0" smtClean="0"/>
              <a:t>knife, dahlias</a:t>
            </a:r>
          </a:p>
          <a:p>
            <a:r>
              <a:rPr lang="en-US" sz="2800" dirty="0" smtClean="0"/>
              <a:t>and </a:t>
            </a:r>
            <a:r>
              <a:rPr lang="en-US" sz="2800" dirty="0"/>
              <a:t>lace stockings, the gun is rather </a:t>
            </a:r>
            <a:r>
              <a:rPr lang="en-US" sz="2800" dirty="0" smtClean="0"/>
              <a:t>anachronistic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45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61296"/>
            <a:ext cx="8915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cene </a:t>
            </a:r>
            <a:r>
              <a:rPr lang="en-US" sz="3200" dirty="0"/>
              <a:t>opens ominously at night in a </a:t>
            </a:r>
            <a:r>
              <a:rPr lang="en-US" sz="3200" dirty="0" smtClean="0"/>
              <a:t>forest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etting </a:t>
            </a:r>
            <a:r>
              <a:rPr lang="en-US" sz="3200" dirty="0"/>
              <a:t>represents danger and nature in its </a:t>
            </a:r>
            <a:r>
              <a:rPr lang="en-US" sz="3200" dirty="0" smtClean="0"/>
              <a:t>unfettered glory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3 woodcutters </a:t>
            </a:r>
            <a:r>
              <a:rPr lang="en-US" sz="3200" dirty="0"/>
              <a:t>appear, speaking of the </a:t>
            </a:r>
            <a:r>
              <a:rPr lang="en-US" sz="3200" dirty="0" smtClean="0"/>
              <a:t>couple</a:t>
            </a:r>
          </a:p>
          <a:p>
            <a:r>
              <a:rPr lang="en-US" sz="3200" dirty="0" smtClean="0"/>
              <a:t>escaping </a:t>
            </a:r>
            <a:r>
              <a:rPr lang="en-US" sz="3200" dirty="0"/>
              <a:t>on horseback </a:t>
            </a:r>
            <a:r>
              <a:rPr lang="en-US" sz="3200" dirty="0" smtClean="0"/>
              <a:t>and the </a:t>
            </a:r>
            <a:r>
              <a:rPr lang="en-US" sz="3200" dirty="0"/>
              <a:t>inevitable pursuit </a:t>
            </a:r>
            <a:r>
              <a:rPr lang="en-US" sz="3200" dirty="0" smtClean="0"/>
              <a:t>by Bridegroom </a:t>
            </a:r>
            <a:r>
              <a:rPr lang="en-US" sz="3200" dirty="0"/>
              <a:t>who is sworn to </a:t>
            </a:r>
            <a:r>
              <a:rPr lang="en-US" sz="3200" dirty="0" smtClean="0"/>
              <a:t>revenge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Woodcutters </a:t>
            </a:r>
            <a:r>
              <a:rPr lang="en-US" sz="3200" dirty="0"/>
              <a:t>comment on the </a:t>
            </a:r>
            <a:r>
              <a:rPr lang="en-US" sz="3200" dirty="0" smtClean="0"/>
              <a:t>reason for the</a:t>
            </a:r>
          </a:p>
          <a:p>
            <a:r>
              <a:rPr lang="en-US" sz="3200" dirty="0" smtClean="0"/>
              <a:t>escape</a:t>
            </a:r>
            <a:r>
              <a:rPr lang="en-US" sz="3200" dirty="0"/>
              <a:t>: the lovers have followed their natural inclination and not bowed to society’s </a:t>
            </a:r>
            <a:r>
              <a:rPr lang="en-US" sz="3200" dirty="0" smtClean="0"/>
              <a:t>whims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Then they comment </a:t>
            </a:r>
            <a:r>
              <a:rPr lang="en-US" sz="3200" dirty="0"/>
              <a:t>on the inevitability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Capture since all </a:t>
            </a:r>
            <a:r>
              <a:rPr lang="en-US" sz="3200" dirty="0"/>
              <a:t>the paths are sealed </a:t>
            </a:r>
            <a:r>
              <a:rPr lang="en-US" sz="3200" dirty="0" smtClean="0"/>
              <a:t>off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f </a:t>
            </a:r>
            <a:r>
              <a:rPr lang="en-US" sz="3200" dirty="0"/>
              <a:t>the </a:t>
            </a:r>
            <a:r>
              <a:rPr lang="en-US" sz="3200" dirty="0" smtClean="0"/>
              <a:t>moon comes </a:t>
            </a:r>
            <a:r>
              <a:rPr lang="en-US" sz="3200" dirty="0"/>
              <a:t>out from behind </a:t>
            </a:r>
            <a:r>
              <a:rPr lang="en-US" sz="3200" dirty="0" smtClean="0"/>
              <a:t>the clouds</a:t>
            </a:r>
            <a:r>
              <a:rPr lang="en-US" sz="3200" dirty="0"/>
              <a:t>, the added light will aid in the </a:t>
            </a:r>
            <a:r>
              <a:rPr lang="en-US" sz="3200" dirty="0" smtClean="0"/>
              <a:t>capture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464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1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Perhaps the most significant scene in the play </a:t>
            </a:r>
            <a:r>
              <a:rPr lang="en-US" sz="3200" dirty="0" smtClean="0"/>
              <a:t>is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passionate embrace between Leonardo </a:t>
            </a:r>
            <a:r>
              <a:rPr lang="en-US" sz="3200" dirty="0" smtClean="0"/>
              <a:t>&amp; Bride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Lorca </a:t>
            </a:r>
            <a:r>
              <a:rPr lang="en-US" sz="3200" dirty="0"/>
              <a:t>specifically states that this scene is to </a:t>
            </a:r>
            <a:r>
              <a:rPr lang="en-US" sz="3200" dirty="0" smtClean="0"/>
              <a:t>be</a:t>
            </a:r>
          </a:p>
          <a:p>
            <a:r>
              <a:rPr lang="en-US" sz="3200" dirty="0" smtClean="0"/>
              <a:t>sensuous </a:t>
            </a:r>
            <a:r>
              <a:rPr lang="en-US" sz="3200" dirty="0"/>
              <a:t>and </a:t>
            </a:r>
            <a:r>
              <a:rPr lang="en-US" sz="3200" dirty="0" smtClean="0"/>
              <a:t>violent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locale of the forest is </a:t>
            </a:r>
            <a:r>
              <a:rPr lang="en-US" sz="3200" dirty="0" smtClean="0"/>
              <a:t>also quite </a:t>
            </a:r>
            <a:r>
              <a:rPr lang="en-US" sz="3200" dirty="0"/>
              <a:t>specific, </a:t>
            </a:r>
            <a:r>
              <a:rPr lang="en-US" sz="3200" dirty="0" smtClean="0"/>
              <a:t>and</a:t>
            </a:r>
          </a:p>
          <a:p>
            <a:r>
              <a:rPr lang="en-US" sz="3200" dirty="0" smtClean="0"/>
              <a:t>its </a:t>
            </a:r>
            <a:r>
              <a:rPr lang="en-US" sz="3200" dirty="0"/>
              <a:t>lush vegetation implies fertility, while a dark night in the forest is an archetype </a:t>
            </a:r>
            <a:r>
              <a:rPr lang="en-US" sz="3200" dirty="0" smtClean="0"/>
              <a:t>for danger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 </a:t>
            </a:r>
            <a:r>
              <a:rPr lang="en-US" sz="3200" dirty="0"/>
              <a:t>this sense, life and death are both present </a:t>
            </a:r>
            <a:r>
              <a:rPr lang="en-US" sz="3200" dirty="0" smtClean="0"/>
              <a:t>in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image of the </a:t>
            </a:r>
            <a:r>
              <a:rPr lang="en-US" sz="3200" dirty="0" smtClean="0"/>
              <a:t>forest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Furthermore</a:t>
            </a:r>
            <a:r>
              <a:rPr lang="en-US" sz="3200" dirty="0"/>
              <a:t>, these very </a:t>
            </a:r>
            <a:r>
              <a:rPr lang="en-US" sz="3200" dirty="0" smtClean="0"/>
              <a:t>same symbols merge</a:t>
            </a:r>
          </a:p>
          <a:p>
            <a:r>
              <a:rPr lang="en-US" sz="3200" dirty="0" smtClean="0"/>
              <a:t>both </a:t>
            </a:r>
            <a:r>
              <a:rPr lang="en-US" sz="3200" dirty="0"/>
              <a:t>in the dialogue up to and during the final embrace: </a:t>
            </a:r>
            <a:r>
              <a:rPr lang="en-US" sz="3200" b="1" dirty="0"/>
              <a:t>“If they tear us apart, it will be </a:t>
            </a:r>
            <a:r>
              <a:rPr lang="en-US" sz="3200" b="1" dirty="0" smtClean="0"/>
              <a:t>/ because </a:t>
            </a:r>
            <a:r>
              <a:rPr lang="en-US" sz="3200" b="1" dirty="0"/>
              <a:t>I am dead.”</a:t>
            </a:r>
          </a:p>
        </p:txBody>
      </p:sp>
    </p:spTree>
    <p:extLst>
      <p:ext uri="{BB962C8B-B14F-4D97-AF65-F5344CB8AC3E}">
        <p14:creationId xmlns:p14="http://schemas.microsoft.com/office/powerpoint/2010/main" val="228719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" y="181957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Since this scene is so highly symbolic, </a:t>
            </a:r>
            <a:r>
              <a:rPr lang="en-US" sz="3200" dirty="0" smtClean="0"/>
              <a:t>don’t</a:t>
            </a:r>
          </a:p>
          <a:p>
            <a:r>
              <a:rPr lang="en-US" sz="3200" dirty="0" smtClean="0"/>
              <a:t>assume </a:t>
            </a:r>
            <a:r>
              <a:rPr lang="en-US" sz="3200" dirty="0"/>
              <a:t>or try to ascertain what actually occurs on </a:t>
            </a:r>
            <a:r>
              <a:rPr lang="en-US" sz="3200" dirty="0" smtClean="0"/>
              <a:t>a literal </a:t>
            </a:r>
            <a:r>
              <a:rPr lang="en-US" sz="3200" dirty="0"/>
              <a:t>level; the details are relatively unimportant compared to the symbolic representations of the fragility </a:t>
            </a:r>
            <a:r>
              <a:rPr lang="en-US" sz="3200" dirty="0" smtClean="0"/>
              <a:t>of life </a:t>
            </a:r>
            <a:r>
              <a:rPr lang="en-US" sz="3200" dirty="0"/>
              <a:t>and thwarted </a:t>
            </a:r>
            <a:r>
              <a:rPr lang="en-US" sz="3200" dirty="0" smtClean="0"/>
              <a:t>passion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audience or readers know that the </a:t>
            </a:r>
            <a:r>
              <a:rPr lang="en-US" sz="3200" dirty="0" smtClean="0"/>
              <a:t>couple</a:t>
            </a:r>
          </a:p>
          <a:p>
            <a:r>
              <a:rPr lang="en-US" sz="3200" dirty="0" smtClean="0"/>
              <a:t>shared </a:t>
            </a:r>
            <a:r>
              <a:rPr lang="en-US" sz="3200" dirty="0"/>
              <a:t>a primal passion (“blood”) </a:t>
            </a:r>
            <a:r>
              <a:rPr lang="en-US" sz="3200" dirty="0" smtClean="0"/>
              <a:t>for one another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This </a:t>
            </a:r>
            <a:r>
              <a:rPr lang="en-US" sz="3200" dirty="0"/>
              <a:t>passion was </a:t>
            </a:r>
            <a:r>
              <a:rPr lang="en-US" sz="3200" dirty="0" smtClean="0"/>
              <a:t>fateful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We </a:t>
            </a:r>
            <a:r>
              <a:rPr lang="en-US" sz="3200" dirty="0"/>
              <a:t>also know that </a:t>
            </a:r>
            <a:r>
              <a:rPr lang="en-US" sz="3200" dirty="0" smtClean="0"/>
              <a:t>Bridegroom </a:t>
            </a:r>
            <a:r>
              <a:rPr lang="en-US" sz="3200" dirty="0"/>
              <a:t>and </a:t>
            </a:r>
            <a:r>
              <a:rPr lang="en-US" sz="3200" dirty="0" smtClean="0"/>
              <a:t>Leonard</a:t>
            </a:r>
          </a:p>
          <a:p>
            <a:r>
              <a:rPr lang="en-US" sz="3200" dirty="0" smtClean="0"/>
              <a:t>end </a:t>
            </a:r>
            <a:r>
              <a:rPr lang="en-US" sz="3200" dirty="0"/>
              <a:t>up dead, down </a:t>
            </a:r>
            <a:r>
              <a:rPr lang="en-US" sz="3200" dirty="0" smtClean="0"/>
              <a:t>by the </a:t>
            </a:r>
            <a:r>
              <a:rPr lang="en-US" sz="3200" dirty="0"/>
              <a:t>river, fulfilling the prophecy inherent in the lullaby from Act I, Scene 2. </a:t>
            </a:r>
          </a:p>
        </p:txBody>
      </p:sp>
    </p:spTree>
    <p:extLst>
      <p:ext uri="{BB962C8B-B14F-4D97-AF65-F5344CB8AC3E}">
        <p14:creationId xmlns:p14="http://schemas.microsoft.com/office/powerpoint/2010/main" val="259944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0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4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8991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Bride </a:t>
            </a:r>
            <a:r>
              <a:rPr lang="en-US" sz="3200" dirty="0"/>
              <a:t>too has fulfilled </a:t>
            </a:r>
            <a:r>
              <a:rPr lang="en-US" sz="3200" dirty="0" smtClean="0"/>
              <a:t>her destiny</a:t>
            </a:r>
            <a:r>
              <a:rPr lang="en-US" sz="3200" dirty="0"/>
              <a:t>, to not love </a:t>
            </a:r>
            <a:r>
              <a:rPr lang="en-US" sz="3200" dirty="0" smtClean="0"/>
              <a:t>her</a:t>
            </a:r>
          </a:p>
          <a:p>
            <a:r>
              <a:rPr lang="en-US" sz="3200" dirty="0" smtClean="0"/>
              <a:t>husband</a:t>
            </a:r>
            <a:r>
              <a:rPr lang="en-US" sz="3200" dirty="0"/>
              <a:t>, just as her mother had not loved her </a:t>
            </a:r>
            <a:r>
              <a:rPr lang="en-US" sz="3200" dirty="0" smtClean="0"/>
              <a:t>father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Bride’s </a:t>
            </a:r>
            <a:r>
              <a:rPr lang="en-US" sz="3200" dirty="0"/>
              <a:t>claims of still </a:t>
            </a:r>
            <a:r>
              <a:rPr lang="en-US" sz="3200" dirty="0" smtClean="0"/>
              <a:t>being unsoiled </a:t>
            </a:r>
            <a:r>
              <a:rPr lang="en-US" sz="3200" dirty="0"/>
              <a:t>must be </a:t>
            </a:r>
            <a:r>
              <a:rPr lang="en-US" sz="3200" dirty="0" smtClean="0"/>
              <a:t>taken</a:t>
            </a:r>
          </a:p>
          <a:p>
            <a:r>
              <a:rPr lang="en-US" sz="3200" dirty="0" smtClean="0"/>
              <a:t>with </a:t>
            </a:r>
            <a:r>
              <a:rPr lang="en-US" sz="3200" dirty="0"/>
              <a:t>a grain of </a:t>
            </a:r>
            <a:r>
              <a:rPr lang="en-US" sz="3200" dirty="0" smtClean="0"/>
              <a:t>salt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merging or mating of </a:t>
            </a:r>
            <a:r>
              <a:rPr lang="en-US" sz="3200" dirty="0" smtClean="0"/>
              <a:t>Bride </a:t>
            </a:r>
            <a:r>
              <a:rPr lang="en-US" sz="3200" dirty="0"/>
              <a:t>and </a:t>
            </a:r>
            <a:r>
              <a:rPr lang="en-US" sz="3200" dirty="0" smtClean="0"/>
              <a:t>Leonardo</a:t>
            </a:r>
          </a:p>
          <a:p>
            <a:r>
              <a:rPr lang="en-US" sz="3200" dirty="0" smtClean="0"/>
              <a:t>down </a:t>
            </a:r>
            <a:r>
              <a:rPr lang="en-US" sz="3200" dirty="0"/>
              <a:t>by </a:t>
            </a:r>
            <a:r>
              <a:rPr lang="en-US" sz="3200" dirty="0" smtClean="0"/>
              <a:t>the river </a:t>
            </a:r>
            <a:r>
              <a:rPr lang="en-US" sz="3200" dirty="0"/>
              <a:t>is allegorical, a symbolic representation of what actually </a:t>
            </a:r>
            <a:r>
              <a:rPr lang="en-US" sz="3200" dirty="0" err="1" smtClean="0"/>
              <a:t>occurrs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Of </a:t>
            </a:r>
            <a:r>
              <a:rPr lang="en-US" sz="3200" dirty="0"/>
              <a:t>course </a:t>
            </a:r>
            <a:r>
              <a:rPr lang="en-US" sz="3200" dirty="0" smtClean="0"/>
              <a:t>Bride </a:t>
            </a:r>
            <a:r>
              <a:rPr lang="en-US" sz="3200" dirty="0"/>
              <a:t>is guilty </a:t>
            </a:r>
            <a:r>
              <a:rPr lang="en-US" sz="3200" dirty="0" smtClean="0"/>
              <a:t>of infidelity</a:t>
            </a:r>
            <a:r>
              <a:rPr lang="en-US" sz="3200" dirty="0"/>
              <a:t>, </a:t>
            </a:r>
            <a:r>
              <a:rPr lang="en-US" sz="3200" dirty="0" smtClean="0"/>
              <a:t>whether it be</a:t>
            </a:r>
          </a:p>
          <a:p>
            <a:r>
              <a:rPr lang="en-US" sz="3200" dirty="0" smtClean="0"/>
              <a:t>symbolic </a:t>
            </a:r>
            <a:r>
              <a:rPr lang="en-US" sz="3200" dirty="0"/>
              <a:t>or </a:t>
            </a:r>
            <a:r>
              <a:rPr lang="en-US" sz="3200" dirty="0" smtClean="0"/>
              <a:t>actual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s </a:t>
            </a:r>
            <a:r>
              <a:rPr lang="en-US" sz="3200" dirty="0"/>
              <a:t>has been stressed throughout </a:t>
            </a:r>
            <a:r>
              <a:rPr lang="en-US" sz="3200" dirty="0" smtClean="0"/>
              <a:t>the play</a:t>
            </a:r>
            <a:r>
              <a:rPr lang="en-US" sz="3200" dirty="0"/>
              <a:t>, her </a:t>
            </a:r>
            <a:r>
              <a:rPr lang="en-US" sz="3200" dirty="0" smtClean="0"/>
              <a:t>fate</a:t>
            </a:r>
          </a:p>
          <a:p>
            <a:r>
              <a:rPr lang="en-US" sz="3200" dirty="0" smtClean="0"/>
              <a:t>was never </a:t>
            </a:r>
            <a:r>
              <a:rPr lang="en-US" sz="3200" dirty="0"/>
              <a:t>her </a:t>
            </a:r>
            <a:r>
              <a:rPr lang="en-US" sz="3200" dirty="0" smtClean="0"/>
              <a:t>own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 </a:t>
            </a:r>
            <a:r>
              <a:rPr lang="en-US" sz="3200" dirty="0"/>
              <a:t>she is, as she pleads, not truly responsible </a:t>
            </a:r>
            <a:r>
              <a:rPr lang="en-US" sz="3200" dirty="0" smtClean="0"/>
              <a:t>for</a:t>
            </a:r>
          </a:p>
          <a:p>
            <a:r>
              <a:rPr lang="en-US" sz="3200" dirty="0" smtClean="0"/>
              <a:t>her </a:t>
            </a:r>
            <a:r>
              <a:rPr lang="en-US" sz="3200" dirty="0"/>
              <a:t>actions; the events (or skein of </a:t>
            </a:r>
            <a:r>
              <a:rPr lang="en-US" sz="3200" dirty="0" smtClean="0"/>
              <a:t>wool) could </a:t>
            </a:r>
            <a:r>
              <a:rPr lang="en-US" sz="3200" dirty="0"/>
              <a:t>not have unfolded in any other </a:t>
            </a:r>
            <a:r>
              <a:rPr lang="en-US" sz="3200" dirty="0" smtClean="0"/>
              <a:t>manner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426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" y="151179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i="1" dirty="0"/>
              <a:t>Blood Wedding</a:t>
            </a:r>
            <a:r>
              <a:rPr lang="en-US" sz="2800" dirty="0"/>
              <a:t>, in addition to fulfilling the criteria of </a:t>
            </a:r>
            <a:r>
              <a:rPr lang="en-US" sz="2800" dirty="0" smtClean="0"/>
              <a:t>a</a:t>
            </a:r>
          </a:p>
          <a:p>
            <a:r>
              <a:rPr lang="en-US" sz="2800" dirty="0" smtClean="0"/>
              <a:t>classical </a:t>
            </a:r>
            <a:r>
              <a:rPr lang="en-US" sz="2800" dirty="0"/>
              <a:t>tragedy where characters lack free will, also</a:t>
            </a:r>
          </a:p>
          <a:p>
            <a:r>
              <a:rPr lang="en-US" sz="2800" dirty="0"/>
              <a:t>contains </a:t>
            </a:r>
            <a:r>
              <a:rPr lang="en-US" sz="2800" dirty="0" smtClean="0"/>
              <a:t>slight allusions </a:t>
            </a:r>
            <a:r>
              <a:rPr lang="en-US" sz="2800" dirty="0"/>
              <a:t>to Christianity a religion that stresses each person’s ability to choose right from </a:t>
            </a:r>
            <a:r>
              <a:rPr lang="en-US" sz="2800" dirty="0" smtClean="0"/>
              <a:t>wrong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 image of the lovers nailed together by the moon </a:t>
            </a:r>
            <a:r>
              <a:rPr lang="en-US" sz="2800" dirty="0" smtClean="0"/>
              <a:t>is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unmistakable reference to the crucifixion, </a:t>
            </a:r>
            <a:r>
              <a:rPr lang="en-US" sz="2800" dirty="0" smtClean="0"/>
              <a:t>especially with </a:t>
            </a:r>
            <a:r>
              <a:rPr lang="en-US" sz="2800" dirty="0"/>
              <a:t>the Bride referring to the “thorns around my </a:t>
            </a:r>
            <a:r>
              <a:rPr lang="en-US" sz="2800" dirty="0" smtClean="0"/>
              <a:t>head”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With </a:t>
            </a:r>
            <a:r>
              <a:rPr lang="en-US" sz="2800" dirty="0"/>
              <a:t>this metaphor</a:t>
            </a:r>
            <a:r>
              <a:rPr lang="en-US" sz="2800" dirty="0" smtClean="0"/>
              <a:t>, </a:t>
            </a:r>
            <a:r>
              <a:rPr lang="en-US" sz="2800" dirty="0"/>
              <a:t>Lorca equates </a:t>
            </a:r>
            <a:r>
              <a:rPr lang="en-US" sz="2800" dirty="0" smtClean="0"/>
              <a:t>the passion </a:t>
            </a:r>
            <a:r>
              <a:rPr lang="en-US" sz="2800" dirty="0"/>
              <a:t>of </a:t>
            </a:r>
            <a:r>
              <a:rPr lang="en-US" sz="2800" dirty="0" smtClean="0"/>
              <a:t>the</a:t>
            </a:r>
          </a:p>
          <a:p>
            <a:r>
              <a:rPr lang="en-US" sz="2800" dirty="0" smtClean="0"/>
              <a:t>couple </a:t>
            </a:r>
            <a:r>
              <a:rPr lang="en-US" sz="2800" dirty="0"/>
              <a:t>to the Passion of </a:t>
            </a:r>
            <a:r>
              <a:rPr lang="en-US" sz="2800" dirty="0" smtClean="0"/>
              <a:t>Christ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Additionally</a:t>
            </a:r>
            <a:r>
              <a:rPr lang="en-US" sz="2800" dirty="0"/>
              <a:t>, the play ends with the Mother and </a:t>
            </a:r>
            <a:r>
              <a:rPr lang="en-US" sz="2800" dirty="0" smtClean="0"/>
              <a:t>the</a:t>
            </a:r>
          </a:p>
          <a:p>
            <a:r>
              <a:rPr lang="en-US" sz="2800" dirty="0" smtClean="0"/>
              <a:t>women chanting </a:t>
            </a:r>
            <a:r>
              <a:rPr lang="en-US" sz="2800" dirty="0"/>
              <a:t>lines alluding to crucifixion: </a:t>
            </a:r>
            <a:r>
              <a:rPr lang="en-US" sz="2800" b="1" dirty="0"/>
              <a:t>“Sweet, nails, / Sweet cross, / Sweet Name— / </a:t>
            </a:r>
            <a:r>
              <a:rPr lang="en-US" sz="2800" b="1" dirty="0" smtClean="0"/>
              <a:t>Jesus”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ironic </a:t>
            </a:r>
            <a:r>
              <a:rPr lang="en-US" sz="2800" dirty="0" smtClean="0"/>
              <a:t>that characters </a:t>
            </a:r>
            <a:r>
              <a:rPr lang="en-US" sz="2800" dirty="0"/>
              <a:t>whose doom has </a:t>
            </a:r>
            <a:r>
              <a:rPr lang="en-US" sz="2800" dirty="0" smtClean="0"/>
              <a:t>been</a:t>
            </a:r>
          </a:p>
          <a:p>
            <a:r>
              <a:rPr lang="en-US" sz="2800" dirty="0" smtClean="0"/>
              <a:t>foretold </a:t>
            </a:r>
            <a:r>
              <a:rPr lang="en-US" sz="2800" dirty="0"/>
              <a:t>rely on images from a religion whose dogma emphasizes free </a:t>
            </a:r>
            <a:r>
              <a:rPr lang="en-US" sz="2800" dirty="0" smtClean="0"/>
              <a:t>will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105835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http://www.youtube.com/watch?v=azyNUtTHvaE&amp;feature=player_detailpage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343400"/>
            <a:ext cx="515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Lullaby interpretation sung </a:t>
            </a:r>
            <a:r>
              <a:rPr lang="en-US" smtClean="0"/>
              <a:t>in Spanish – 5:26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" y="7620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The third act is largely written in </a:t>
            </a:r>
            <a:r>
              <a:rPr lang="en-US" sz="4000" dirty="0" smtClean="0"/>
              <a:t>verse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As </a:t>
            </a:r>
            <a:r>
              <a:rPr lang="en-US" sz="4000" dirty="0"/>
              <a:t>in early </a:t>
            </a:r>
            <a:r>
              <a:rPr lang="en-US" sz="4000" dirty="0" smtClean="0"/>
              <a:t>scenes, </a:t>
            </a:r>
            <a:r>
              <a:rPr lang="en-US" sz="4000" dirty="0"/>
              <a:t>when the </a:t>
            </a:r>
            <a:r>
              <a:rPr lang="en-US" sz="4000" dirty="0" smtClean="0"/>
              <a:t>horse</a:t>
            </a:r>
          </a:p>
          <a:p>
            <a:r>
              <a:rPr lang="en-US" sz="4000" dirty="0" smtClean="0"/>
              <a:t>and </a:t>
            </a:r>
            <a:r>
              <a:rPr lang="en-US" sz="4000" dirty="0"/>
              <a:t>a star were </a:t>
            </a:r>
            <a:r>
              <a:rPr lang="en-US" sz="4000" dirty="0" smtClean="0"/>
              <a:t>emphasized</a:t>
            </a:r>
            <a:r>
              <a:rPr lang="en-US" sz="4000" dirty="0"/>
              <a:t>, now the moon </a:t>
            </a:r>
            <a:r>
              <a:rPr lang="en-US" sz="4000" dirty="0" smtClean="0"/>
              <a:t>is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/>
              <a:t>moon is described with </a:t>
            </a:r>
            <a:r>
              <a:rPr lang="en-US" sz="4000" dirty="0" smtClean="0"/>
              <a:t>both</a:t>
            </a:r>
          </a:p>
          <a:p>
            <a:r>
              <a:rPr lang="en-US" sz="4000" dirty="0" smtClean="0"/>
              <a:t>positive </a:t>
            </a:r>
            <a:r>
              <a:rPr lang="en-US" sz="4000" dirty="0"/>
              <a:t>and negative </a:t>
            </a:r>
            <a:r>
              <a:rPr lang="en-US" sz="4000" dirty="0" smtClean="0"/>
              <a:t>images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It </a:t>
            </a:r>
            <a:r>
              <a:rPr lang="en-US" sz="4000" dirty="0"/>
              <a:t>is like </a:t>
            </a:r>
            <a:r>
              <a:rPr lang="en-US" sz="4000" dirty="0" smtClean="0"/>
              <a:t>fate, sometimes </a:t>
            </a:r>
            <a:r>
              <a:rPr lang="en-US" sz="4000" dirty="0"/>
              <a:t>good and sometimes </a:t>
            </a:r>
            <a:r>
              <a:rPr lang="en-US" sz="4000" dirty="0" smtClean="0"/>
              <a:t>bad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808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Moon </a:t>
            </a:r>
            <a:r>
              <a:rPr lang="en-US" sz="3600" dirty="0"/>
              <a:t>does appear, as a woodcutter personified, and gives a </a:t>
            </a:r>
            <a:r>
              <a:rPr lang="en-US" sz="3600" dirty="0" smtClean="0"/>
              <a:t>monologue veiled </a:t>
            </a:r>
            <a:r>
              <a:rPr lang="en-US" sz="3600" dirty="0"/>
              <a:t>with images </a:t>
            </a:r>
            <a:r>
              <a:rPr lang="en-US" sz="3600" dirty="0" smtClean="0"/>
              <a:t>that allude </a:t>
            </a:r>
            <a:r>
              <a:rPr lang="en-US" sz="3600" dirty="0"/>
              <a:t>to its light aiding the capture of Leonardo and the </a:t>
            </a:r>
            <a:r>
              <a:rPr lang="en-US" sz="3600" dirty="0" smtClean="0"/>
              <a:t>Bride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In </a:t>
            </a:r>
            <a:r>
              <a:rPr lang="en-US" sz="3600" dirty="0"/>
              <a:t>this monologue, the images are </a:t>
            </a:r>
            <a:r>
              <a:rPr lang="en-US" sz="3600" dirty="0" smtClean="0"/>
              <a:t>malevolent</a:t>
            </a:r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Although “blood” has been invoked throughout the play to symbolize different constructs, from passion </a:t>
            </a:r>
            <a:r>
              <a:rPr lang="en-US" sz="3600" dirty="0" smtClean="0"/>
              <a:t>to kinship</a:t>
            </a:r>
            <a:r>
              <a:rPr lang="en-US" sz="3600" dirty="0"/>
              <a:t>, in this case “blood” refers to </a:t>
            </a:r>
            <a:r>
              <a:rPr lang="en-US" sz="3600" dirty="0" smtClean="0"/>
              <a:t>death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1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With the conclusion of the Moon’s </a:t>
            </a:r>
            <a:r>
              <a:rPr lang="en-US" sz="3200" dirty="0" smtClean="0"/>
              <a:t>monologue,</a:t>
            </a:r>
          </a:p>
          <a:p>
            <a:r>
              <a:rPr lang="en-US" sz="3200" dirty="0" smtClean="0"/>
              <a:t>Death </a:t>
            </a:r>
            <a:r>
              <a:rPr lang="en-US" sz="3200" dirty="0"/>
              <a:t>herself appears, in the form of an old beggar </a:t>
            </a:r>
            <a:r>
              <a:rPr lang="en-US" sz="3200" dirty="0" smtClean="0"/>
              <a:t>woman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Like the Moon, she speaks in verse, </a:t>
            </a:r>
            <a:r>
              <a:rPr lang="en-US" sz="3200" dirty="0" smtClean="0"/>
              <a:t>commenting</a:t>
            </a:r>
          </a:p>
          <a:p>
            <a:r>
              <a:rPr lang="en-US" sz="3200" dirty="0" smtClean="0"/>
              <a:t>on </a:t>
            </a:r>
            <a:r>
              <a:rPr lang="en-US" sz="3200" dirty="0"/>
              <a:t>the action (which does not occur on stage) with </a:t>
            </a:r>
            <a:r>
              <a:rPr lang="en-US" sz="3200" dirty="0" smtClean="0"/>
              <a:t>symbolic language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Nature’s </a:t>
            </a:r>
            <a:r>
              <a:rPr lang="en-US" sz="3200" dirty="0"/>
              <a:t>cover, the vast foliage and whisper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river, conceal the ensuing </a:t>
            </a:r>
            <a:r>
              <a:rPr lang="en-US" sz="3200" dirty="0" smtClean="0"/>
              <a:t>murderous confrontation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speech is portentous, and the Old </a:t>
            </a:r>
            <a:r>
              <a:rPr lang="en-US" sz="3200" dirty="0" smtClean="0"/>
              <a:t>Woman</a:t>
            </a:r>
          </a:p>
          <a:p>
            <a:r>
              <a:rPr lang="en-US" sz="3200" dirty="0" smtClean="0"/>
              <a:t>speaks </a:t>
            </a:r>
            <a:r>
              <a:rPr lang="en-US" sz="3200" dirty="0"/>
              <a:t>with the authority of Death </a:t>
            </a:r>
            <a:r>
              <a:rPr lang="en-US" sz="3200" dirty="0" smtClean="0"/>
              <a:t>incarnate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She says there will be screams and the bodies </a:t>
            </a:r>
            <a:r>
              <a:rPr lang="en-US" sz="3200" dirty="0" smtClean="0"/>
              <a:t>of</a:t>
            </a:r>
          </a:p>
          <a:p>
            <a:r>
              <a:rPr lang="en-US" sz="3200" dirty="0" smtClean="0"/>
              <a:t>men </a:t>
            </a:r>
            <a:r>
              <a:rPr lang="en-US" sz="3200" dirty="0"/>
              <a:t>whose throats have been torn.</a:t>
            </a:r>
          </a:p>
        </p:txBody>
      </p:sp>
    </p:spTree>
    <p:extLst>
      <p:ext uri="{BB962C8B-B14F-4D97-AF65-F5344CB8AC3E}">
        <p14:creationId xmlns:p14="http://schemas.microsoft.com/office/powerpoint/2010/main" val="5501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21921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Moon </a:t>
            </a:r>
            <a:r>
              <a:rPr lang="en-US" sz="3200" dirty="0"/>
              <a:t>reappears and the two continue to </a:t>
            </a:r>
            <a:r>
              <a:rPr lang="en-US" sz="3200" dirty="0" smtClean="0"/>
              <a:t>report</a:t>
            </a:r>
          </a:p>
          <a:p>
            <a:r>
              <a:rPr lang="en-US" sz="3200" dirty="0" smtClean="0"/>
              <a:t>on </a:t>
            </a:r>
            <a:r>
              <a:rPr lang="en-US" sz="3200" dirty="0"/>
              <a:t>the battle in veiled, symbolic </a:t>
            </a:r>
            <a:r>
              <a:rPr lang="en-US" sz="3200" dirty="0" smtClean="0"/>
              <a:t>language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two </a:t>
            </a:r>
            <a:r>
              <a:rPr lang="en-US" sz="3200" dirty="0" smtClean="0"/>
              <a:t>seem to </a:t>
            </a:r>
            <a:r>
              <a:rPr lang="en-US" sz="3200" dirty="0"/>
              <a:t>work in tandem to insure </a:t>
            </a:r>
            <a:r>
              <a:rPr lang="en-US" sz="3200" dirty="0" smtClean="0"/>
              <a:t>that</a:t>
            </a:r>
          </a:p>
          <a:p>
            <a:r>
              <a:rPr lang="en-US" sz="3200" dirty="0" smtClean="0"/>
              <a:t>Fate </a:t>
            </a:r>
            <a:r>
              <a:rPr lang="en-US" sz="3200" dirty="0"/>
              <a:t>prevails: </a:t>
            </a:r>
            <a:r>
              <a:rPr lang="en-US" sz="3200" b="1" dirty="0"/>
              <a:t>“We won’t let them cross the river. Silence!” </a:t>
            </a:r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To </a:t>
            </a:r>
            <a:r>
              <a:rPr lang="en-US" sz="3200" dirty="0"/>
              <a:t>further </a:t>
            </a:r>
            <a:r>
              <a:rPr lang="en-US" sz="3200" dirty="0" smtClean="0"/>
              <a:t>seal fate, Beggar </a:t>
            </a:r>
            <a:r>
              <a:rPr lang="en-US" sz="3200" dirty="0"/>
              <a:t>Woman gives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Bridegroom</a:t>
            </a:r>
            <a:r>
              <a:rPr lang="en-US" sz="3200" dirty="0"/>
              <a:t>, who has stumbled across her path, directions to find </a:t>
            </a:r>
            <a:r>
              <a:rPr lang="en-US" sz="3200" dirty="0" smtClean="0"/>
              <a:t>his wayward </a:t>
            </a:r>
            <a:r>
              <a:rPr lang="en-US" sz="3200" dirty="0"/>
              <a:t>bride and </a:t>
            </a:r>
            <a:r>
              <a:rPr lang="en-US" sz="3200" dirty="0" smtClean="0"/>
              <a:t>Leonardo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Her </a:t>
            </a:r>
            <a:r>
              <a:rPr lang="en-US" sz="3200" dirty="0"/>
              <a:t>allusions make it clear that the </a:t>
            </a:r>
            <a:r>
              <a:rPr lang="en-US" sz="3200" dirty="0" smtClean="0"/>
              <a:t>Bridegroom</a:t>
            </a:r>
          </a:p>
          <a:p>
            <a:r>
              <a:rPr lang="en-US" sz="3200" dirty="0" smtClean="0"/>
              <a:t>will </a:t>
            </a:r>
            <a:r>
              <a:rPr lang="en-US" sz="3200" dirty="0"/>
              <a:t>not survive the encounter</a:t>
            </a:r>
            <a:r>
              <a:rPr lang="en-US" sz="3200" dirty="0" smtClean="0"/>
              <a:t>:  </a:t>
            </a:r>
            <a:r>
              <a:rPr lang="en-US" sz="3200" b="1" dirty="0" smtClean="0"/>
              <a:t>“</a:t>
            </a:r>
            <a:r>
              <a:rPr lang="en-US" sz="3200" b="1" dirty="0"/>
              <a:t>Wait! What broad shoulders! Why don’t you want to be laid out on them, instead of walking around on </a:t>
            </a:r>
            <a:r>
              <a:rPr lang="en-US" sz="3200" b="1" dirty="0" smtClean="0"/>
              <a:t>the soles </a:t>
            </a:r>
            <a:r>
              <a:rPr lang="en-US" sz="3200" b="1" dirty="0"/>
              <a:t>of such small feet?”</a:t>
            </a:r>
          </a:p>
        </p:txBody>
      </p:sp>
    </p:spTree>
    <p:extLst>
      <p:ext uri="{BB962C8B-B14F-4D97-AF65-F5344CB8AC3E}">
        <p14:creationId xmlns:p14="http://schemas.microsoft.com/office/powerpoint/2010/main" val="248497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9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" y="152400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Under the portents of death, </a:t>
            </a:r>
            <a:r>
              <a:rPr lang="en-US" sz="2400" dirty="0" smtClean="0"/>
              <a:t>evoked </a:t>
            </a:r>
            <a:r>
              <a:rPr lang="en-US" sz="2400" dirty="0"/>
              <a:t>in the lines of 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Woodcutters</a:t>
            </a:r>
            <a:r>
              <a:rPr lang="en-US" sz="2400" dirty="0"/>
              <a:t>, Leonardo and the Bride </a:t>
            </a:r>
            <a:r>
              <a:rPr lang="en-US" sz="2400" dirty="0" smtClean="0"/>
              <a:t>appear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They argue </a:t>
            </a:r>
            <a:r>
              <a:rPr lang="en-US" sz="2400" dirty="0" smtClean="0"/>
              <a:t>and realize </a:t>
            </a:r>
            <a:r>
              <a:rPr lang="en-US" sz="2400" dirty="0"/>
              <a:t>that they are hemmed in; escape is </a:t>
            </a:r>
            <a:r>
              <a:rPr lang="en-US" sz="2400" dirty="0" smtClean="0"/>
              <a:t>unlikely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Leonardo </a:t>
            </a:r>
            <a:r>
              <a:rPr lang="en-US" sz="2400" dirty="0"/>
              <a:t>wants to leave the Bride, </a:t>
            </a:r>
            <a:r>
              <a:rPr lang="en-US" sz="2400" dirty="0" smtClean="0"/>
              <a:t>to spare </a:t>
            </a:r>
            <a:r>
              <a:rPr lang="en-US" sz="2400" dirty="0"/>
              <a:t>her his </a:t>
            </a:r>
            <a:r>
              <a:rPr lang="en-US" sz="2400" dirty="0" smtClean="0"/>
              <a:t>fate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argue about whose fault the predicament </a:t>
            </a:r>
            <a:r>
              <a:rPr lang="en-US" sz="2400" dirty="0" smtClean="0"/>
              <a:t>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argument continues and </a:t>
            </a:r>
            <a:r>
              <a:rPr lang="en-US" sz="2400" dirty="0" smtClean="0"/>
              <a:t>the characters </a:t>
            </a:r>
            <a:r>
              <a:rPr lang="en-US" sz="2400" dirty="0"/>
              <a:t>begin conversing </a:t>
            </a:r>
            <a:r>
              <a:rPr lang="en-US" sz="2400" dirty="0" smtClean="0"/>
              <a:t>in</a:t>
            </a:r>
          </a:p>
          <a:p>
            <a:r>
              <a:rPr lang="en-US" sz="2400" dirty="0" smtClean="0"/>
              <a:t>verse</a:t>
            </a:r>
            <a:r>
              <a:rPr lang="en-US" sz="2400" dirty="0"/>
              <a:t>, again with images that mingle death and love (life/birth): </a:t>
            </a:r>
            <a:r>
              <a:rPr lang="en-US" sz="2400" b="1" dirty="0"/>
              <a:t>“I love you! </a:t>
            </a:r>
            <a:r>
              <a:rPr lang="en-US" sz="2400" b="1" dirty="0" smtClean="0"/>
              <a:t>I love </a:t>
            </a:r>
            <a:r>
              <a:rPr lang="en-US" sz="2400" b="1" dirty="0"/>
              <a:t>you! But leave me! / If I were able to kill you, / I’d wrap you in a shroud / bordered by violets!” 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conversation </a:t>
            </a:r>
            <a:r>
              <a:rPr lang="en-US" sz="2400" dirty="0"/>
              <a:t>continues with each character using speech </a:t>
            </a:r>
            <a:r>
              <a:rPr lang="en-US" sz="2400" dirty="0" smtClean="0"/>
              <a:t>that</a:t>
            </a:r>
          </a:p>
          <a:p>
            <a:r>
              <a:rPr lang="en-US" sz="2400" dirty="0" smtClean="0"/>
              <a:t>mixes </a:t>
            </a:r>
            <a:r>
              <a:rPr lang="en-US" sz="2400" dirty="0"/>
              <a:t>images of death (natural decay), </a:t>
            </a:r>
            <a:r>
              <a:rPr lang="en-US" sz="2400" dirty="0" smtClean="0"/>
              <a:t>violence, and murder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encounter is perhaps the highlight of the </a:t>
            </a:r>
            <a:r>
              <a:rPr lang="en-US" sz="2400" dirty="0" smtClean="0"/>
              <a:t>play, as the</a:t>
            </a:r>
          </a:p>
          <a:p>
            <a:r>
              <a:rPr lang="en-US" sz="2400" dirty="0" smtClean="0"/>
              <a:t>playwright’s </a:t>
            </a:r>
            <a:r>
              <a:rPr lang="en-US" sz="2400" dirty="0"/>
              <a:t>stage directions </a:t>
            </a:r>
            <a:r>
              <a:rPr lang="en-US" sz="2400" dirty="0" smtClean="0"/>
              <a:t>indicate that </a:t>
            </a:r>
            <a:r>
              <a:rPr lang="en-US" sz="2400" dirty="0"/>
              <a:t>it is to be </a:t>
            </a:r>
            <a:r>
              <a:rPr lang="en-US" sz="2400" b="1" dirty="0"/>
              <a:t>“violent, filled with great </a:t>
            </a:r>
            <a:r>
              <a:rPr lang="en-US" sz="2400" b="1" dirty="0" smtClean="0"/>
              <a:t>sensuality”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culmination of the scene is an embrace </a:t>
            </a:r>
            <a:r>
              <a:rPr lang="en-US" sz="2400" dirty="0" smtClean="0"/>
              <a:t>that equates death</a:t>
            </a:r>
          </a:p>
          <a:p>
            <a:r>
              <a:rPr lang="en-US" sz="2400" dirty="0" smtClean="0"/>
              <a:t>with </a:t>
            </a:r>
            <a:r>
              <a:rPr lang="en-US" sz="2400" dirty="0"/>
              <a:t>sexuality and the brutally direct sexual image in the line: </a:t>
            </a:r>
            <a:r>
              <a:rPr lang="en-US" sz="2400" b="1" dirty="0"/>
              <a:t>“The moon nails us together </a:t>
            </a:r>
            <a:r>
              <a:rPr lang="en-US" sz="2400" b="1" dirty="0" smtClean="0"/>
              <a:t>/My </a:t>
            </a:r>
            <a:r>
              <a:rPr lang="en-US" sz="2400" b="1" dirty="0"/>
              <a:t>loins are fused to your </a:t>
            </a:r>
            <a:r>
              <a:rPr lang="en-US" sz="2400" b="1" dirty="0" smtClean="0"/>
              <a:t>thighs”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00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" y="3810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cene </a:t>
            </a:r>
            <a:r>
              <a:rPr lang="en-US" sz="3200" dirty="0"/>
              <a:t>ends as the music is cut short by </a:t>
            </a:r>
            <a:r>
              <a:rPr lang="en-US" sz="3200" dirty="0" smtClean="0"/>
              <a:t>violent</a:t>
            </a:r>
          </a:p>
          <a:p>
            <a:r>
              <a:rPr lang="en-US" sz="3200" dirty="0" smtClean="0"/>
              <a:t>screams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Beggar </a:t>
            </a:r>
            <a:r>
              <a:rPr lang="en-US" sz="3200" dirty="0"/>
              <a:t>Woman appears with her back to the</a:t>
            </a:r>
          </a:p>
          <a:p>
            <a:r>
              <a:rPr lang="en-US" sz="3200" dirty="0"/>
              <a:t>audience and opens her </a:t>
            </a:r>
            <a:r>
              <a:rPr lang="en-US" sz="3200" dirty="0" smtClean="0"/>
              <a:t>cloak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She </a:t>
            </a:r>
            <a:r>
              <a:rPr lang="en-US" sz="3200" dirty="0"/>
              <a:t>is </a:t>
            </a:r>
            <a:r>
              <a:rPr lang="en-US" sz="3200" dirty="0" smtClean="0"/>
              <a:t>bat-like…..Fate </a:t>
            </a:r>
            <a:r>
              <a:rPr lang="en-US" sz="3200" dirty="0"/>
              <a:t>is now unfolding.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inal </a:t>
            </a:r>
            <a:r>
              <a:rPr lang="en-US" sz="3200" dirty="0"/>
              <a:t>scene is but an epilogue to the </a:t>
            </a:r>
            <a:r>
              <a:rPr lang="en-US" sz="3200" dirty="0" smtClean="0"/>
              <a:t>violent</a:t>
            </a:r>
          </a:p>
          <a:p>
            <a:r>
              <a:rPr lang="en-US" sz="3200" dirty="0" smtClean="0"/>
              <a:t>passion </a:t>
            </a:r>
            <a:r>
              <a:rPr lang="en-US" sz="3200" dirty="0"/>
              <a:t>that has just </a:t>
            </a:r>
            <a:r>
              <a:rPr lang="en-US" sz="3200" dirty="0" smtClean="0"/>
              <a:t>occurred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tage </a:t>
            </a:r>
            <a:r>
              <a:rPr lang="en-US" sz="3200" dirty="0"/>
              <a:t>directions at </a:t>
            </a:r>
            <a:r>
              <a:rPr lang="en-US" sz="3200" dirty="0" smtClean="0"/>
              <a:t>the beginning </a:t>
            </a:r>
            <a:r>
              <a:rPr lang="en-US" sz="3200" dirty="0"/>
              <a:t>of the </a:t>
            </a:r>
            <a:r>
              <a:rPr lang="en-US" sz="3200" dirty="0" smtClean="0"/>
              <a:t>final</a:t>
            </a:r>
          </a:p>
          <a:p>
            <a:r>
              <a:rPr lang="en-US" sz="3200" dirty="0" smtClean="0"/>
              <a:t>scene </a:t>
            </a:r>
            <a:r>
              <a:rPr lang="en-US" sz="3200" dirty="0"/>
              <a:t>are quite specific and without </a:t>
            </a:r>
            <a:r>
              <a:rPr lang="en-US" sz="3200" dirty="0" smtClean="0"/>
              <a:t>ambiguity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P</a:t>
            </a:r>
            <a:r>
              <a:rPr lang="en-US" sz="3200" dirty="0" smtClean="0"/>
              <a:t>redominant </a:t>
            </a:r>
            <a:r>
              <a:rPr lang="en-US" sz="3200" dirty="0"/>
              <a:t>color is white, as if </a:t>
            </a:r>
            <a:r>
              <a:rPr lang="en-US" sz="3200" dirty="0" smtClean="0"/>
              <a:t>in marked</a:t>
            </a:r>
          </a:p>
          <a:p>
            <a:r>
              <a:rPr lang="en-US" sz="3200" dirty="0" smtClean="0"/>
              <a:t>contrast </a:t>
            </a:r>
            <a:r>
              <a:rPr lang="en-US" sz="3200" dirty="0"/>
              <a:t>to all the dark events that have </a:t>
            </a:r>
            <a:r>
              <a:rPr lang="en-US" sz="3200" dirty="0" smtClean="0"/>
              <a:t>preceded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There </a:t>
            </a:r>
            <a:r>
              <a:rPr lang="en-US" sz="3200" dirty="0"/>
              <a:t>are no shadows, and the room </a:t>
            </a:r>
            <a:r>
              <a:rPr lang="en-US" sz="3200" dirty="0" smtClean="0"/>
              <a:t>is</a:t>
            </a:r>
          </a:p>
          <a:p>
            <a:r>
              <a:rPr lang="en-US" sz="3200" dirty="0" smtClean="0"/>
              <a:t>reminiscent of </a:t>
            </a:r>
            <a:r>
              <a:rPr lang="en-US" sz="3200" dirty="0"/>
              <a:t>a church.</a:t>
            </a:r>
          </a:p>
        </p:txBody>
      </p:sp>
    </p:spTree>
    <p:extLst>
      <p:ext uri="{BB962C8B-B14F-4D97-AF65-F5344CB8AC3E}">
        <p14:creationId xmlns:p14="http://schemas.microsoft.com/office/powerpoint/2010/main" val="29391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As the scene opens, two of the </a:t>
            </a:r>
            <a:r>
              <a:rPr lang="en-US" sz="4000" dirty="0" smtClean="0"/>
              <a:t>girls</a:t>
            </a:r>
          </a:p>
          <a:p>
            <a:r>
              <a:rPr lang="en-US" sz="4000" dirty="0" smtClean="0"/>
              <a:t>are </a:t>
            </a:r>
            <a:r>
              <a:rPr lang="en-US" sz="4000" dirty="0"/>
              <a:t>playing with a skein of wool, reciting a nursery rhyme: </a:t>
            </a:r>
            <a:r>
              <a:rPr lang="en-US" sz="4000" b="1" dirty="0"/>
              <a:t>“</a:t>
            </a:r>
            <a:r>
              <a:rPr lang="en-US" sz="4000" b="1" dirty="0" smtClean="0"/>
              <a:t>Jasmine clothing</a:t>
            </a:r>
            <a:r>
              <a:rPr lang="en-US" sz="4000" b="1" dirty="0"/>
              <a:t>, / Crystal paper. / Born at four, / Dead at </a:t>
            </a:r>
            <a:r>
              <a:rPr lang="en-US" sz="4000" b="1" dirty="0" smtClean="0"/>
              <a:t>ten”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/>
              <a:t>rhyme, as well as the </a:t>
            </a:r>
            <a:r>
              <a:rPr lang="en-US" sz="4000" dirty="0" smtClean="0"/>
              <a:t>wool,</a:t>
            </a:r>
          </a:p>
          <a:p>
            <a:r>
              <a:rPr lang="en-US" sz="4000" dirty="0" smtClean="0"/>
              <a:t>indicate </a:t>
            </a:r>
            <a:r>
              <a:rPr lang="en-US" sz="4000" dirty="0"/>
              <a:t>how </a:t>
            </a:r>
            <a:r>
              <a:rPr lang="en-US" sz="4000" dirty="0" smtClean="0"/>
              <a:t>fate unravels</a:t>
            </a:r>
            <a:r>
              <a:rPr lang="en-US" sz="4000" dirty="0"/>
              <a:t>, </a:t>
            </a:r>
            <a:r>
              <a:rPr lang="en-US" sz="4000" dirty="0" smtClean="0"/>
              <a:t>unavoidably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From </a:t>
            </a:r>
            <a:r>
              <a:rPr lang="en-US" sz="4000" dirty="0"/>
              <a:t>the conversation that follows, </a:t>
            </a:r>
            <a:r>
              <a:rPr lang="en-US" sz="4000" dirty="0" smtClean="0"/>
              <a:t>it</a:t>
            </a:r>
          </a:p>
          <a:p>
            <a:r>
              <a:rPr lang="en-US" sz="4000" dirty="0" smtClean="0"/>
              <a:t>is </a:t>
            </a:r>
            <a:r>
              <a:rPr lang="en-US" sz="4000" dirty="0"/>
              <a:t>clear that the bodies have been laid </a:t>
            </a:r>
            <a:r>
              <a:rPr lang="en-US" sz="4000" dirty="0" smtClean="0"/>
              <a:t>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628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2026</Words>
  <Application>Microsoft Office PowerPoint</Application>
  <PresentationFormat>On-screen Show (4:3)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2013-03-06T00:09:14Z</dcterms:created>
  <dcterms:modified xsi:type="dcterms:W3CDTF">2013-03-22T15:47:17Z</dcterms:modified>
</cp:coreProperties>
</file>