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8" r:id="rId2"/>
    <p:sldId id="257" r:id="rId3"/>
    <p:sldId id="261" r:id="rId4"/>
    <p:sldId id="259" r:id="rId5"/>
    <p:sldId id="269" r:id="rId6"/>
    <p:sldId id="260" r:id="rId7"/>
    <p:sldId id="262" r:id="rId8"/>
    <p:sldId id="263" r:id="rId9"/>
    <p:sldId id="268" r:id="rId10"/>
    <p:sldId id="264" r:id="rId11"/>
    <p:sldId id="266" r:id="rId12"/>
    <p:sldId id="265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119209-8675-48AC-B0EA-4BA5B9ED94CE}" type="datetimeFigureOut">
              <a:rPr lang="en-US" smtClean="0"/>
              <a:t>1/3/2010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61F59C-85BA-42CE-9238-C4D8271A57E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AC9AD0B-5373-42E3-925E-0D54AC2CB6C5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F82996-C3D6-4128-BF84-AAFCA273D87E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98B5056-824D-4347-B15C-D5BE626901A8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A653917-98F4-450B-AA9B-100C6674CB97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56F049B-A5AD-4B20-B634-C5500A32F191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CDDE618-AB5C-4B2D-840B-C9C263184A35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CBC06-F968-4F35-BC8A-0017846906CE}" type="datetimeFigureOut">
              <a:rPr lang="en-US" smtClean="0"/>
              <a:t>1/3/2010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4B00-C09F-4C56-8F14-602A248477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CBC06-F968-4F35-BC8A-0017846906CE}" type="datetimeFigureOut">
              <a:rPr lang="en-US" smtClean="0"/>
              <a:t>1/3/2010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4B00-C09F-4C56-8F14-602A248477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CBC06-F968-4F35-BC8A-0017846906CE}" type="datetimeFigureOut">
              <a:rPr lang="en-US" smtClean="0"/>
              <a:t>1/3/2010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4B00-C09F-4C56-8F14-602A248477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CBC06-F968-4F35-BC8A-0017846906CE}" type="datetimeFigureOut">
              <a:rPr lang="en-US" smtClean="0"/>
              <a:t>1/3/2010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4B00-C09F-4C56-8F14-602A248477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CBC06-F968-4F35-BC8A-0017846906CE}" type="datetimeFigureOut">
              <a:rPr lang="en-US" smtClean="0"/>
              <a:t>1/3/2010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4B00-C09F-4C56-8F14-602A248477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CBC06-F968-4F35-BC8A-0017846906CE}" type="datetimeFigureOut">
              <a:rPr lang="en-US" smtClean="0"/>
              <a:t>1/3/2010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4B00-C09F-4C56-8F14-602A248477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CBC06-F968-4F35-BC8A-0017846906CE}" type="datetimeFigureOut">
              <a:rPr lang="en-US" smtClean="0"/>
              <a:t>1/3/2010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4B00-C09F-4C56-8F14-602A248477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CBC06-F968-4F35-BC8A-0017846906CE}" type="datetimeFigureOut">
              <a:rPr lang="en-US" smtClean="0"/>
              <a:t>1/3/2010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4B00-C09F-4C56-8F14-602A248477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CBC06-F968-4F35-BC8A-0017846906CE}" type="datetimeFigureOut">
              <a:rPr lang="en-US" smtClean="0"/>
              <a:t>1/3/2010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4B00-C09F-4C56-8F14-602A248477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CBC06-F968-4F35-BC8A-0017846906CE}" type="datetimeFigureOut">
              <a:rPr lang="en-US" smtClean="0"/>
              <a:t>1/3/2010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4B00-C09F-4C56-8F14-602A248477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CBC06-F968-4F35-BC8A-0017846906CE}" type="datetimeFigureOut">
              <a:rPr lang="en-US" smtClean="0"/>
              <a:t>1/3/2010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94B00-C09F-4C56-8F14-602A248477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CBC06-F968-4F35-BC8A-0017846906CE}" type="datetimeFigureOut">
              <a:rPr lang="en-US" smtClean="0"/>
              <a:t>1/3/2010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94B00-C09F-4C56-8F14-602A2484773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447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Ch. 5 Key Issue 3</a:t>
            </a:r>
            <a:br>
              <a:rPr lang="en-US" dirty="0" smtClean="0"/>
            </a:br>
            <a:r>
              <a:rPr lang="en-US" dirty="0" smtClean="0"/>
              <a:t>Where are other language families distributed?</a:t>
            </a:r>
            <a:br>
              <a:rPr lang="en-US" dirty="0" smtClean="0"/>
            </a:br>
            <a:endParaRPr lang="en-US" dirty="0" smtClean="0">
              <a:solidFill>
                <a:srgbClr val="EDED14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Classification of languages</a:t>
            </a:r>
          </a:p>
          <a:p>
            <a:pPr eaLnBrk="1" hangingPunct="1">
              <a:lnSpc>
                <a:spcPct val="90000"/>
              </a:lnSpc>
            </a:pPr>
            <a:endParaRPr lang="en-US" sz="900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Distribution of language families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Sino-Tibetan language family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Other East and Southeast Asian language families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Afro-Asiatic language family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Altaic and Uralic language families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African language families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Language Families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People of the world:</a:t>
            </a:r>
          </a:p>
          <a:p>
            <a:pPr lvl="1"/>
            <a:r>
              <a:rPr lang="en-US" dirty="0" smtClean="0"/>
              <a:t>48% speak an Indo-European language</a:t>
            </a:r>
          </a:p>
          <a:p>
            <a:pPr lvl="1"/>
            <a:r>
              <a:rPr lang="en-US" dirty="0" smtClean="0"/>
              <a:t>26% speak Sino-Tibetan</a:t>
            </a:r>
          </a:p>
          <a:p>
            <a:pPr lvl="1"/>
            <a:r>
              <a:rPr lang="en-US" dirty="0" smtClean="0"/>
              <a:t>6% speak Afro-Asiatic</a:t>
            </a:r>
          </a:p>
          <a:p>
            <a:pPr lvl="1"/>
            <a:r>
              <a:rPr lang="en-US" dirty="0" smtClean="0"/>
              <a:t>5% speak </a:t>
            </a:r>
            <a:r>
              <a:rPr lang="en-US" dirty="0" err="1" smtClean="0"/>
              <a:t>Austronesian</a:t>
            </a:r>
            <a:endParaRPr lang="en-US" dirty="0" smtClean="0"/>
          </a:p>
          <a:p>
            <a:pPr lvl="1"/>
            <a:r>
              <a:rPr lang="en-US" dirty="0" smtClean="0"/>
              <a:t>4% speak Dravidian</a:t>
            </a:r>
          </a:p>
          <a:p>
            <a:pPr lvl="1"/>
            <a:r>
              <a:rPr lang="en-US" dirty="0" smtClean="0"/>
              <a:t>3% speak Altaic</a:t>
            </a:r>
          </a:p>
          <a:p>
            <a:pPr lvl="1"/>
            <a:r>
              <a:rPr lang="en-US" dirty="0" smtClean="0"/>
              <a:t>3% speak Niger-Congo</a:t>
            </a:r>
          </a:p>
          <a:p>
            <a:pPr lvl="1"/>
            <a:r>
              <a:rPr lang="en-US" dirty="0" smtClean="0"/>
              <a:t>2% speak Japanese</a:t>
            </a:r>
          </a:p>
          <a:p>
            <a:pPr lvl="1"/>
            <a:r>
              <a:rPr lang="en-US" dirty="0" smtClean="0"/>
              <a:t>3% speak a language belonging to one of the 100 smaller language families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smtClean="0"/>
              <a:t>Major Language Families</a:t>
            </a:r>
            <a:br>
              <a:rPr lang="en-US" sz="3600" smtClean="0"/>
            </a:br>
            <a:r>
              <a:rPr lang="en-US" sz="3400" i="1" smtClean="0"/>
              <a:t>Percentage of World Population</a:t>
            </a:r>
            <a:endParaRPr lang="en-US" sz="3600" smtClean="0"/>
          </a:p>
        </p:txBody>
      </p:sp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685800" y="6032500"/>
            <a:ext cx="78486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1413" indent="-1141413"/>
            <a:r>
              <a:rPr lang="en-US"/>
              <a:t>Fig. 5-11a: The percentage of world population speaking each of the main language families. Indo-European and Sino-Tibetan together represent almost 75% of the world’s people. </a:t>
            </a:r>
          </a:p>
        </p:txBody>
      </p:sp>
      <p:pic>
        <p:nvPicPr>
          <p:cNvPr id="29700" name="Picture 1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65175" y="1371600"/>
            <a:ext cx="7613650" cy="44196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Sino-Tibetan Family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Languages spoken in China and smaller countries in Southeast Asia</a:t>
            </a:r>
          </a:p>
          <a:p>
            <a:r>
              <a:rPr lang="en-US" dirty="0" smtClean="0"/>
              <a:t>Chinese </a:t>
            </a:r>
            <a:r>
              <a:rPr lang="en-US" dirty="0" err="1" smtClean="0"/>
              <a:t>gov’t</a:t>
            </a:r>
            <a:r>
              <a:rPr lang="en-US" dirty="0" smtClean="0"/>
              <a:t> imposes Mandarin as the official country language.</a:t>
            </a:r>
          </a:p>
          <a:p>
            <a:r>
              <a:rPr lang="en-US" dirty="0" smtClean="0"/>
              <a:t>Chinese is based on 420 one-syllable words</a:t>
            </a:r>
          </a:p>
          <a:p>
            <a:r>
              <a:rPr lang="en-US" dirty="0" smtClean="0"/>
              <a:t>Chinese is written with a collection of thousands of characters.</a:t>
            </a:r>
          </a:p>
          <a:p>
            <a:r>
              <a:rPr lang="en-US" b="1" u="sng" dirty="0" smtClean="0"/>
              <a:t>Ideograms</a:t>
            </a:r>
            <a:r>
              <a:rPr lang="en-US" dirty="0" smtClean="0"/>
              <a:t>: represent ideas or concepts, no specific pronunciations.</a:t>
            </a:r>
          </a:p>
          <a:p>
            <a:r>
              <a:rPr lang="en-US" dirty="0" smtClean="0"/>
              <a:t>Learning to write in Chinese is the biggest difficulty because of the many characters.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62000"/>
          </a:xfrm>
        </p:spPr>
        <p:txBody>
          <a:bodyPr/>
          <a:lstStyle/>
          <a:p>
            <a:pPr eaLnBrk="1" hangingPunct="1"/>
            <a:r>
              <a:rPr lang="en-US" smtClean="0"/>
              <a:t>Chinese Ideograms</a:t>
            </a:r>
          </a:p>
        </p:txBody>
      </p:sp>
      <p:sp>
        <p:nvSpPr>
          <p:cNvPr id="31747" name="Text Box 6"/>
          <p:cNvSpPr txBox="1">
            <a:spLocks noChangeArrowheads="1"/>
          </p:cNvSpPr>
          <p:nvPr/>
        </p:nvSpPr>
        <p:spPr bwMode="auto">
          <a:xfrm>
            <a:off x="822325" y="5767388"/>
            <a:ext cx="73596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81088" indent="-1081088"/>
            <a:r>
              <a:rPr lang="en-US"/>
              <a:t>Fig. 5-13: Chinese language ideograms mostly represent concepts rather than sounds. The two basic characters at the top can be built into more complex words.</a:t>
            </a:r>
            <a:r>
              <a:rPr lang="en-US">
                <a:latin typeface="Times" charset="0"/>
              </a:rPr>
              <a:t> </a:t>
            </a:r>
          </a:p>
        </p:txBody>
      </p:sp>
      <p:pic>
        <p:nvPicPr>
          <p:cNvPr id="31748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54325" y="990600"/>
            <a:ext cx="3433763" cy="4572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Afro-Asiatic Language Family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Includes Arabic and Hebrew, plus northern Africa and southwest Asian languages.</a:t>
            </a:r>
          </a:p>
          <a:p>
            <a:r>
              <a:rPr lang="en-US" dirty="0" smtClean="0"/>
              <a:t>Large % of the world’s Muslims have some Arabic knowledge due to the Quran.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Altaic Languages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Spoken across a 5,000mile stretch of Asia between Turkey, Mongolia and China.</a:t>
            </a:r>
          </a:p>
          <a:p>
            <a:r>
              <a:rPr lang="en-US" dirty="0" smtClean="0"/>
              <a:t>While many of these countries were under Soviet control until the 1990s, they have since returned back to their Altaic languages- Azerbaijan, Kazakhstan, Kyrgyzstan, Turkmenistan and Uzbekistan.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Uralic Languages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Estonia, Finland and Hungary speak languages of the Uralic family.</a:t>
            </a:r>
          </a:p>
          <a:p>
            <a:r>
              <a:rPr lang="en-US" dirty="0" smtClean="0"/>
              <a:t>Uralic languages can be traced back to a common language of Proto-Uralic 7,000 years ago used by people living in the Ural Mountains in present-day Russia. Migrants carried their languages to Europe.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001000" cy="685800"/>
          </a:xfrm>
        </p:spPr>
        <p:txBody>
          <a:bodyPr/>
          <a:lstStyle/>
          <a:p>
            <a:pPr eaLnBrk="1" hangingPunct="1"/>
            <a:r>
              <a:rPr lang="en-US" sz="3600" smtClean="0"/>
              <a:t>Language Families of the World</a:t>
            </a:r>
            <a:endParaRPr lang="en-US" smtClean="0"/>
          </a:p>
        </p:txBody>
      </p:sp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762000" y="5943600"/>
            <a:ext cx="74612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22350" indent="-1022350"/>
            <a:r>
              <a:rPr lang="en-US"/>
              <a:t>Fig. 5-11: Distribution of the world’s main language families. Languages with more than 100 million speakers are named.</a:t>
            </a:r>
          </a:p>
        </p:txBody>
      </p:sp>
      <p:pic>
        <p:nvPicPr>
          <p:cNvPr id="28676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" y="1371600"/>
            <a:ext cx="8153400" cy="42672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African Language Families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Unknown # of languages spoken in Africa </a:t>
            </a:r>
          </a:p>
          <a:p>
            <a:r>
              <a:rPr lang="en-US" dirty="0" smtClean="0"/>
              <a:t>More than 1,000 languages and several thousand dialects.</a:t>
            </a:r>
          </a:p>
          <a:p>
            <a:r>
              <a:rPr lang="en-US" dirty="0" smtClean="0"/>
              <a:t>This results from at least 5,000 years of minimal interaction among other cultures.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Niger-Congo: 95 % of sub-Saharan Africa speak these languages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Nilo-Saharan: a few million people in north-central Africa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Khoisan</a:t>
            </a:r>
            <a:r>
              <a:rPr lang="en-US" dirty="0" smtClean="0"/>
              <a:t>: 3</a:t>
            </a:r>
            <a:r>
              <a:rPr lang="en-US" baseline="30000" dirty="0" smtClean="0"/>
              <a:t>rd</a:t>
            </a:r>
            <a:r>
              <a:rPr lang="en-US" dirty="0" smtClean="0"/>
              <a:t> important language, southwest Africa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Austronesian</a:t>
            </a:r>
            <a:r>
              <a:rPr lang="en-US" dirty="0" smtClean="0"/>
              <a:t>: 6% of the world’s people, Indonesia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Language Families of Africa</a:t>
            </a:r>
          </a:p>
        </p:txBody>
      </p:sp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609600" y="6019800"/>
            <a:ext cx="8077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22350" indent="-1022350">
              <a:spcBef>
                <a:spcPct val="50000"/>
              </a:spcBef>
            </a:pPr>
            <a:r>
              <a:rPr lang="en-US"/>
              <a:t>Fig. 5-14: The 1,000 or more languages of Africa are divided among five main language families, including Austronesian languages in Madagascar. </a:t>
            </a:r>
          </a:p>
        </p:txBody>
      </p:sp>
      <p:pic>
        <p:nvPicPr>
          <p:cNvPr id="32772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473325" y="1066800"/>
            <a:ext cx="4197350" cy="47244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Nigeria: conflict among speakers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Nigeria has 493 languages</a:t>
            </a:r>
          </a:p>
          <a:p>
            <a:r>
              <a:rPr lang="en-US" dirty="0" smtClean="0"/>
              <a:t>Groups living in different regions battle over dominance and discrimination.</a:t>
            </a:r>
          </a:p>
          <a:p>
            <a:r>
              <a:rPr lang="en-US" dirty="0" smtClean="0"/>
              <a:t>Nigeria reflects problems that can arise when cultural diversity and language diversity are packed into a small region. </a:t>
            </a:r>
          </a:p>
          <a:p>
            <a:r>
              <a:rPr lang="en-US" dirty="0" smtClean="0"/>
              <a:t>Language also is identified as a distinct cultural importance.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Languages of Nigeria</a:t>
            </a:r>
          </a:p>
        </p:txBody>
      </p:sp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457200" y="6096000"/>
            <a:ext cx="838200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22350" indent="-1022350">
              <a:spcBef>
                <a:spcPct val="50000"/>
              </a:spcBef>
            </a:pPr>
            <a:r>
              <a:rPr lang="en-US"/>
              <a:t>Fig. 5-15: More than 200 languages are spoken in Nigeria, the largest country in Africa (by population). English, considered neutral, is the official language.</a:t>
            </a:r>
            <a:r>
              <a:rPr lang="en-US" sz="1800"/>
              <a:t> </a:t>
            </a:r>
          </a:p>
        </p:txBody>
      </p:sp>
      <p:pic>
        <p:nvPicPr>
          <p:cNvPr id="33796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971800" y="914400"/>
            <a:ext cx="3048000" cy="49530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558</Words>
  <Application>Microsoft Office PowerPoint</Application>
  <PresentationFormat>On-screen Show (4:3)</PresentationFormat>
  <Paragraphs>66</Paragraphs>
  <Slides>13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 Ch. 5 Key Issue 3 Where are other language families distributed? </vt:lpstr>
      <vt:lpstr>Distribution of Language Families</vt:lpstr>
      <vt:lpstr>Major Language Families Percentage of World Population</vt:lpstr>
      <vt:lpstr>Sino-Tibetan Family</vt:lpstr>
      <vt:lpstr>Chinese Ideograms</vt:lpstr>
      <vt:lpstr>Afro-Asiatic Language Family</vt:lpstr>
      <vt:lpstr>Altaic Languages</vt:lpstr>
      <vt:lpstr>Uralic Languages</vt:lpstr>
      <vt:lpstr>Language Families of the World</vt:lpstr>
      <vt:lpstr>African Language Families</vt:lpstr>
      <vt:lpstr>Language Families of Africa</vt:lpstr>
      <vt:lpstr>Nigeria: conflict among speakers</vt:lpstr>
      <vt:lpstr>Languages of Nigeria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Ch. 5 Key Issue 3 Where are other language families distributed?</dc:title>
  <dc:creator>Heather</dc:creator>
  <cp:lastModifiedBy>Heather</cp:lastModifiedBy>
  <cp:revision>3</cp:revision>
  <dcterms:created xsi:type="dcterms:W3CDTF">2010-01-03T21:55:02Z</dcterms:created>
  <dcterms:modified xsi:type="dcterms:W3CDTF">2010-01-03T22:23:48Z</dcterms:modified>
</cp:coreProperties>
</file>