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56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516624"/>
            <a:ext cx="7315200" cy="2595025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166530"/>
            <a:ext cx="7315200" cy="1144632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5/8/2012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17572"/>
            <a:ext cx="7315200" cy="1293592"/>
          </a:xfrm>
        </p:spPr>
        <p:txBody>
          <a:bodyPr anchor="t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3865097"/>
            <a:ext cx="7315200" cy="109843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2743200"/>
            <a:ext cx="3566160" cy="359359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81728" y="2743200"/>
            <a:ext cx="3566160" cy="35956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348" y="2743200"/>
            <a:ext cx="336499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5144" y="2743200"/>
            <a:ext cx="336206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914400" y="3383280"/>
            <a:ext cx="3566160" cy="29535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81727" y="3383280"/>
            <a:ext cx="3566160" cy="29535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5362"/>
            <a:ext cx="2950936" cy="2173015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752" y="1826709"/>
            <a:ext cx="4207848" cy="4476614"/>
          </a:xfrm>
        </p:spPr>
        <p:txBody>
          <a:bodyPr anchor="ctr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61095"/>
            <a:ext cx="2950936" cy="22453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8800"/>
            <a:ext cx="2953512" cy="2176272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91000" y="2286000"/>
            <a:ext cx="4038600" cy="3352800"/>
          </a:xfrm>
          <a:solidFill>
            <a:schemeClr val="accent2"/>
          </a:solidFill>
          <a:ln w="12700">
            <a:noFill/>
          </a:ln>
          <a:effectLst>
            <a:reflection blurRad="12700" stA="30000" endPos="30000" dist="31750" dir="5400000" sy="-100000" algn="bl" rotWithShape="0"/>
          </a:effectLst>
          <a:scene3d>
            <a:camera prst="perspectiveRight" fov="2700000">
              <a:rot lat="240000" lon="900000" rev="0"/>
            </a:camera>
            <a:lightRig rig="threePt" dir="t">
              <a:rot lat="0" lon="0" rev="2700000"/>
            </a:lightRig>
          </a:scene3d>
          <a:sp3d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59936"/>
            <a:ext cx="2953512" cy="224942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48400" y="1826709"/>
            <a:ext cx="1492499" cy="448445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4524" y="1826709"/>
            <a:ext cx="5241476" cy="448445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769833"/>
            <a:ext cx="7315200" cy="3539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07690" y="548797"/>
            <a:ext cx="1189132" cy="2979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5/8/2012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14415" y="548797"/>
            <a:ext cx="941203" cy="301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08688" y="855956"/>
            <a:ext cx="2246489" cy="301227"/>
          </a:xfrm>
          <a:prstGeom prst="rect">
            <a:avLst/>
          </a:prstGeom>
        </p:spPr>
        <p:txBody>
          <a:bodyPr vert="horz" lIns="91440" tIns="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3400" y="1524000"/>
            <a:ext cx="4191000" cy="1198485"/>
          </a:xfrm>
        </p:spPr>
        <p:txBody>
          <a:bodyPr/>
          <a:lstStyle/>
          <a:p>
            <a:r>
              <a:rPr lang="en-US" dirty="0" err="1" smtClean="0"/>
              <a:t>Kubla</a:t>
            </a:r>
            <a:r>
              <a:rPr lang="en-US" dirty="0" smtClean="0"/>
              <a:t> Khan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3429000"/>
            <a:ext cx="7467600" cy="3310927"/>
          </a:xfrm>
        </p:spPr>
        <p:txBody>
          <a:bodyPr>
            <a:normAutofit fontScale="92500" lnSpcReduction="20000"/>
          </a:bodyPr>
          <a:lstStyle/>
          <a:p>
            <a:pPr marL="502920" indent="-457200">
              <a:buFont typeface="+mj-lt"/>
              <a:buAutoNum type="arabicPeriod"/>
            </a:pPr>
            <a:r>
              <a:rPr lang="en-US" dirty="0" smtClean="0"/>
              <a:t>How is the </a:t>
            </a:r>
            <a:r>
              <a:rPr lang="en-US" dirty="0" smtClean="0"/>
              <a:t>setting in </a:t>
            </a:r>
            <a:r>
              <a:rPr lang="en-US" dirty="0" smtClean="0"/>
              <a:t>“</a:t>
            </a:r>
            <a:r>
              <a:rPr lang="en-US" dirty="0" err="1" smtClean="0"/>
              <a:t>Kubla</a:t>
            </a:r>
            <a:r>
              <a:rPr lang="en-US" dirty="0" smtClean="0"/>
              <a:t> Khan” depicted?</a:t>
            </a:r>
          </a:p>
          <a:p>
            <a:pPr marL="502920" indent="-457200">
              <a:buFont typeface="+mj-lt"/>
              <a:buAutoNum type="arabicPeriod"/>
            </a:pPr>
            <a:r>
              <a:rPr lang="en-US" dirty="0" smtClean="0"/>
              <a:t>What images particularly stand out? Look for contrasts especially.</a:t>
            </a:r>
          </a:p>
          <a:p>
            <a:pPr marL="502920" indent="-457200">
              <a:buFont typeface="+mj-lt"/>
              <a:buAutoNum type="arabicPeriod"/>
            </a:pPr>
            <a:r>
              <a:rPr lang="en-US" dirty="0" smtClean="0"/>
              <a:t>What contributes most to the beauty of the place? Nature or those things that are man-made?</a:t>
            </a:r>
          </a:p>
          <a:p>
            <a:pPr marL="502920" indent="-457200">
              <a:buFont typeface="+mj-lt"/>
              <a:buAutoNum type="arabicPeriod"/>
            </a:pPr>
            <a:r>
              <a:rPr lang="en-US" dirty="0" smtClean="0"/>
              <a:t>Look for and cite examples of sound devices –alliteration, places where the sounds of the language reinforce what’s being described.</a:t>
            </a:r>
          </a:p>
          <a:p>
            <a:pPr marL="502920" indent="-457200">
              <a:buFont typeface="+mj-lt"/>
              <a:buAutoNum type="arabicPeriod"/>
            </a:pPr>
            <a:r>
              <a:rPr lang="en-US" dirty="0" smtClean="0"/>
              <a:t>What </a:t>
            </a:r>
            <a:r>
              <a:rPr lang="en-US" dirty="0" smtClean="0"/>
              <a:t>Romantic characteristics/beliefs do you see reflected in the poem</a:t>
            </a:r>
            <a:r>
              <a:rPr lang="en-US" dirty="0" smtClean="0"/>
              <a:t>? Explain.</a:t>
            </a:r>
            <a:endParaRPr lang="en-US" dirty="0" smtClean="0"/>
          </a:p>
          <a:p>
            <a:pPr marL="502920" indent="-457200">
              <a:buFont typeface="+mj-lt"/>
              <a:buAutoNum type="arabicPeriod"/>
            </a:pPr>
            <a:r>
              <a:rPr lang="en-US" dirty="0" smtClean="0"/>
              <a:t>What do you make of the figure at the end of the poem with “flashing eyes” and “floating hair”?</a:t>
            </a:r>
            <a:endParaRPr lang="en-US" dirty="0"/>
          </a:p>
        </p:txBody>
      </p:sp>
      <p:pic>
        <p:nvPicPr>
          <p:cNvPr id="1027" name="Picture 3" descr="C:\Documents and Settings\zskalkottas\Local Settings\Temporary Internet Files\Content.IE5\YVS3DNRK\MP900432848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228600"/>
            <a:ext cx="4780114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8734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erspective">
  <a:themeElements>
    <a:clrScheme name="Perspective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erspec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60000"/>
                <a:lumMod val="105000"/>
              </a:schemeClr>
            </a:gs>
            <a:gs pos="41000">
              <a:schemeClr val="phClr">
                <a:tint val="57000"/>
                <a:satMod val="180000"/>
                <a:lumMod val="99000"/>
              </a:schemeClr>
            </a:gs>
            <a:gs pos="100000">
              <a:schemeClr val="phClr">
                <a:tint val="80000"/>
                <a:satMod val="20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atMod val="130000"/>
                <a:lumMod val="114000"/>
              </a:schemeClr>
            </a:gs>
            <a:gs pos="60000">
              <a:schemeClr val="phClr">
                <a:tint val="100000"/>
                <a:satMod val="106000"/>
                <a:lumMod val="110000"/>
              </a:schemeClr>
            </a:gs>
            <a:gs pos="100000">
              <a:schemeClr val="phClr"/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47625" dist="38100" dir="5400000" sy="98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woPt" dir="br">
              <a:rot lat="0" lon="0" rev="8700000"/>
            </a:lightRig>
          </a:scene3d>
          <a:sp3d prstMaterial="matte">
            <a:bevelT w="25400" h="53975"/>
          </a:sp3d>
        </a:effectStyle>
        <a:effectStyle>
          <a:effectLst>
            <a:reflection blurRad="12700" stA="24000" endPos="28000" dist="50800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6985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  <a:lumMod val="100000"/>
              </a:schemeClr>
            </a:gs>
            <a:gs pos="65000">
              <a:schemeClr val="phClr">
                <a:tint val="100000"/>
                <a:shade val="95000"/>
                <a:satMod val="100000"/>
                <a:lumMod val="100000"/>
              </a:schemeClr>
            </a:gs>
            <a:gs pos="100000">
              <a:schemeClr val="phClr">
                <a:tint val="88000"/>
                <a:shade val="100000"/>
                <a:satMod val="400000"/>
                <a:lumMod val="1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  <a:satMod val="90000"/>
              </a:schemeClr>
              <a:schemeClr val="phClr">
                <a:shade val="92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Perspective</Template>
  <TotalTime>77</TotalTime>
  <Words>101</Words>
  <Application>Microsoft Office PowerPoint</Application>
  <PresentationFormat>On-screen Show (4:3)</PresentationFormat>
  <Paragraphs>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Perspective</vt:lpstr>
      <vt:lpstr>Kubla Khan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Kubla Khan</dc:title>
  <dc:creator/>
  <cp:lastModifiedBy>Zamira Skalkottas</cp:lastModifiedBy>
  <cp:revision>3</cp:revision>
  <dcterms:created xsi:type="dcterms:W3CDTF">2006-08-16T00:00:00Z</dcterms:created>
  <dcterms:modified xsi:type="dcterms:W3CDTF">2012-05-08T17:46:05Z</dcterms:modified>
</cp:coreProperties>
</file>