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7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3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F5B09-993A-491D-BD5E-2069C644AEF0}" type="datetimeFigureOut">
              <a:rPr lang="en-US"/>
              <a:pPr>
                <a:defRPr/>
              </a:pPr>
              <a:t>9/16/2013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B639D-1C99-4C0C-820E-B8945635A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7EEF5-7E8E-42EC-B68A-F9E50FF77137}" type="datetimeFigureOut">
              <a:rPr lang="en-US"/>
              <a:pPr>
                <a:defRPr/>
              </a:pPr>
              <a:t>9/16/2013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54DE9-C2D5-44E9-A2C5-E023CD8F51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8D3B1-6960-42F3-9E49-DD2C72A2BEC8}" type="datetimeFigureOut">
              <a:rPr lang="en-US"/>
              <a:pPr>
                <a:defRPr/>
              </a:pPr>
              <a:t>9/16/2013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4B550-BF3E-46E3-A704-1C41415613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A5360-4AC7-4F78-A820-F0F48C2D57DE}" type="datetimeFigureOut">
              <a:rPr lang="en-US"/>
              <a:pPr>
                <a:defRPr/>
              </a:pPr>
              <a:t>9/16/2013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A7FCF-00E8-47CD-BEAB-19B5197687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3E342-C2E2-406A-9004-08CF485ADF1B}" type="datetimeFigureOut">
              <a:rPr lang="en-US"/>
              <a:pPr>
                <a:defRPr/>
              </a:pPr>
              <a:t>9/16/2013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9902E-9564-4DF8-B9AA-2B27BA520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90AE1-ACA8-4729-A3B8-64AF8A69B7D6}" type="datetimeFigureOut">
              <a:rPr lang="en-US"/>
              <a:pPr>
                <a:defRPr/>
              </a:pPr>
              <a:t>9/16/2013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27243-C903-4C57-95CF-34AEEFA315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E8AF3-4A96-4F90-941F-CD258005E382}" type="datetimeFigureOut">
              <a:rPr lang="en-US"/>
              <a:pPr>
                <a:defRPr/>
              </a:pPr>
              <a:t>9/16/2013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C18BD-79C3-448A-98B9-437D2D46A1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6038B-DEF6-48F1-ADCD-EBFBA4C668D2}" type="datetimeFigureOut">
              <a:rPr lang="en-US"/>
              <a:pPr>
                <a:defRPr/>
              </a:pPr>
              <a:t>9/16/2013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D00B6-A267-4601-BF6A-EA8AAC2B89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308B8-A66C-43F6-80D9-11ED3A682502}" type="datetimeFigureOut">
              <a:rPr lang="en-US"/>
              <a:pPr>
                <a:defRPr/>
              </a:pPr>
              <a:t>9/16/2013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1236A-0731-4F5F-80A8-AB5C8AE107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0273F-1E98-439C-85D2-E00491ABE580}" type="datetimeFigureOut">
              <a:rPr lang="en-US"/>
              <a:pPr>
                <a:defRPr/>
              </a:pPr>
              <a:t>9/16/2013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4193D-1764-4DD6-BF49-3D5C0C9AA7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3DB8F-9D89-49A3-A632-9688B5D77D67}" type="datetimeFigureOut">
              <a:rPr lang="en-US"/>
              <a:pPr>
                <a:defRPr/>
              </a:pPr>
              <a:t>9/16/2013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82459-0CB8-4003-B491-E91F6B7D20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8DE6E08-4823-4DC4-BA95-0C7B48BB8638}" type="datetimeFigureOut">
              <a:rPr lang="en-US"/>
              <a:pPr>
                <a:defRPr/>
              </a:pPr>
              <a:t>9/16/2013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076238F-60A4-4FE6-8EB7-4023DAF51B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 eaLnBrk="1" hangingPunct="1"/>
            <a:r>
              <a:rPr lang="en-US" smtClean="0"/>
              <a:t>Constitution and Confederation</a:t>
            </a:r>
          </a:p>
        </p:txBody>
      </p:sp>
      <p:sp>
        <p:nvSpPr>
          <p:cNvPr id="13314" name="Content Placeholder 4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4724400"/>
          </a:xfrm>
        </p:spPr>
        <p:txBody>
          <a:bodyPr/>
          <a:lstStyle/>
          <a:p>
            <a:pPr eaLnBrk="1" hangingPunct="1"/>
            <a:r>
              <a:rPr lang="en-US" sz="2200" smtClean="0"/>
              <a:t>Prior Knowledge- What do you want the Federal Government (President Obama) to do for you?  Will it take a more powerful or less powerful government to achieve your goals?  Explain</a:t>
            </a:r>
          </a:p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Objectives- students will…</a:t>
            </a:r>
          </a:p>
          <a:p>
            <a:pPr lvl="1" eaLnBrk="1" hangingPunct="1"/>
            <a:r>
              <a:rPr lang="en-US" sz="2200" smtClean="0"/>
              <a:t>Know problems with the Articles of Confederation</a:t>
            </a:r>
          </a:p>
          <a:p>
            <a:pPr lvl="2" eaLnBrk="1" hangingPunct="1"/>
            <a:r>
              <a:rPr lang="en-US" b="1" smtClean="0"/>
              <a:t>1) Identify 3 key weaknesses with the Articles and evaluate why the Articles of Confederation could not work</a:t>
            </a:r>
          </a:p>
          <a:p>
            <a:pPr lvl="1" eaLnBrk="1" hangingPunct="1">
              <a:buFont typeface="Arial" charset="0"/>
              <a:buNone/>
            </a:pPr>
            <a:r>
              <a:rPr lang="en-US" sz="2200" smtClean="0"/>
              <a:t>-Know reasons why America had to create a stronger central government</a:t>
            </a:r>
          </a:p>
          <a:p>
            <a:pPr lvl="2" eaLnBrk="1" hangingPunct="1"/>
            <a:r>
              <a:rPr lang="en-US" b="1" smtClean="0"/>
              <a:t>2) Analyze how state governments could not fulfill their prime directive and explain why the country needed a stronger central government</a:t>
            </a:r>
          </a:p>
          <a:p>
            <a:pPr lvl="1"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pPr eaLnBrk="1" hangingPunct="1"/>
            <a:r>
              <a:rPr lang="en-US" sz="2400" b="1" smtClean="0"/>
              <a:t>Prior Knowledge- </a:t>
            </a:r>
            <a:br>
              <a:rPr lang="en-US" sz="2400" b="1" smtClean="0"/>
            </a:br>
            <a:r>
              <a:rPr lang="en-US" sz="2400" b="1" smtClean="0"/>
              <a:t>“These United States”- </a:t>
            </a:r>
            <a:r>
              <a:rPr lang="en-US" sz="2400" smtClean="0"/>
              <a:t>What is problem with American identity</a:t>
            </a:r>
            <a:r>
              <a:rPr lang="en-US" sz="3100" smtClean="0"/>
              <a:t>?</a:t>
            </a:r>
          </a:p>
        </p:txBody>
      </p:sp>
      <p:sp>
        <p:nvSpPr>
          <p:cNvPr id="14338" name="Content Placeholder 4"/>
          <p:cNvSpPr>
            <a:spLocks noGrp="1"/>
          </p:cNvSpPr>
          <p:nvPr>
            <p:ph sz="half" idx="1"/>
          </p:nvPr>
        </p:nvSpPr>
        <p:spPr>
          <a:xfrm>
            <a:off x="0" y="1143000"/>
            <a:ext cx="4876800" cy="5715000"/>
          </a:xfrm>
        </p:spPr>
        <p:txBody>
          <a:bodyPr/>
          <a:lstStyle/>
          <a:p>
            <a:pPr eaLnBrk="1" hangingPunct="1"/>
            <a:r>
              <a:rPr lang="en-US" b="1" smtClean="0"/>
              <a:t>Declaration of Independence-  “free and independent states”</a:t>
            </a:r>
          </a:p>
          <a:p>
            <a:pPr lvl="1" eaLnBrk="1" hangingPunct="1"/>
            <a:r>
              <a:rPr lang="en-US" b="1" smtClean="0"/>
              <a:t>States felt they were independent countries, not one big country</a:t>
            </a:r>
          </a:p>
          <a:p>
            <a:pPr eaLnBrk="1" hangingPunct="1"/>
            <a:r>
              <a:rPr lang="en-US" b="1" smtClean="0"/>
              <a:t>Believed small republics work better because people share same ideas and values</a:t>
            </a:r>
          </a:p>
          <a:p>
            <a:pPr lvl="1" eaLnBrk="1" hangingPunct="1"/>
            <a:r>
              <a:rPr lang="en-US" i="1" smtClean="0"/>
              <a:t>Analyze if you feel smaller countries with less diversity work more smoothly than large diverse countries?  Explain</a:t>
            </a:r>
          </a:p>
        </p:txBody>
      </p:sp>
      <p:pic>
        <p:nvPicPr>
          <p:cNvPr id="14339" name="Content Placeholder 6" descr="landed vs landless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41875" y="1981200"/>
            <a:ext cx="4302125" cy="4495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Articles of Confederation- 1</a:t>
            </a:r>
            <a:r>
              <a:rPr lang="en-US" b="1" baseline="30000" dirty="0" smtClean="0"/>
              <a:t>st</a:t>
            </a:r>
            <a:r>
              <a:rPr lang="en-US" b="1" dirty="0" smtClean="0"/>
              <a:t> Gov. of the United States</a:t>
            </a:r>
            <a:endParaRPr lang="en-US" b="1" dirty="0"/>
          </a:p>
        </p:txBody>
      </p:sp>
      <p:sp>
        <p:nvSpPr>
          <p:cNvPr id="15362" name="Content Placeholder 2"/>
          <p:cNvSpPr>
            <a:spLocks noGrp="1"/>
          </p:cNvSpPr>
          <p:nvPr>
            <p:ph sz="half" idx="1"/>
          </p:nvPr>
        </p:nvSpPr>
        <p:spPr>
          <a:xfrm>
            <a:off x="0" y="1143000"/>
            <a:ext cx="4572000" cy="5715000"/>
          </a:xfrm>
        </p:spPr>
        <p:txBody>
          <a:bodyPr/>
          <a:lstStyle/>
          <a:p>
            <a:pPr eaLnBrk="1" hangingPunct="1"/>
            <a:r>
              <a:rPr lang="en-US" sz="2400" b="1" smtClean="0"/>
              <a:t>Confederation- loose grouping of nations</a:t>
            </a:r>
          </a:p>
          <a:p>
            <a:pPr lvl="1" eaLnBrk="1" hangingPunct="1"/>
            <a:r>
              <a:rPr lang="en-US" b="1" smtClean="0"/>
              <a:t>Goal- to create a weak central government </a:t>
            </a:r>
          </a:p>
          <a:p>
            <a:pPr lvl="2" eaLnBrk="1" hangingPunct="1"/>
            <a:r>
              <a:rPr lang="en-US" sz="2400" i="1" smtClean="0"/>
              <a:t>?Why?</a:t>
            </a:r>
          </a:p>
          <a:p>
            <a:pPr eaLnBrk="1" hangingPunct="1"/>
            <a:r>
              <a:rPr lang="en-US" sz="2400" b="1" smtClean="0"/>
              <a:t>Authority</a:t>
            </a:r>
            <a:r>
              <a:rPr lang="en-US" sz="2400" smtClean="0"/>
              <a:t>- declare war, make peace, Indian affairs, </a:t>
            </a:r>
            <a:r>
              <a:rPr lang="en-US" sz="2400" b="1" smtClean="0"/>
              <a:t>raise an Army</a:t>
            </a:r>
          </a:p>
          <a:p>
            <a:pPr eaLnBrk="1" hangingPunct="1"/>
            <a:r>
              <a:rPr lang="en-US" sz="2400" b="1" smtClean="0"/>
              <a:t>Taxes- could not force states to pay</a:t>
            </a:r>
          </a:p>
          <a:p>
            <a:pPr eaLnBrk="1" hangingPunct="1"/>
            <a:r>
              <a:rPr lang="en-US" sz="2400" b="1" smtClean="0"/>
              <a:t>No executive branch</a:t>
            </a:r>
          </a:p>
          <a:p>
            <a:pPr lvl="1" eaLnBrk="1" hangingPunct="1"/>
            <a:r>
              <a:rPr lang="en-US" i="1" smtClean="0"/>
              <a:t>?Identify what powers a government should have that are absent from the AofC?</a:t>
            </a:r>
          </a:p>
          <a:p>
            <a:pPr eaLnBrk="1" hangingPunct="1"/>
            <a:endParaRPr lang="en-US" smtClean="0"/>
          </a:p>
        </p:txBody>
      </p:sp>
      <p:pic>
        <p:nvPicPr>
          <p:cNvPr id="15363" name="Content Placeholder 4" descr="315-0818111510-Articles-of-Confederation.gif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64063" y="1143000"/>
            <a:ext cx="4579937" cy="4724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57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100" dirty="0" smtClean="0"/>
              <a:t>?</a:t>
            </a:r>
            <a:r>
              <a:rPr lang="en-US" sz="3100" i="1" dirty="0" smtClean="0"/>
              <a:t>How will these weaknesses lead to an ineffective government?</a:t>
            </a:r>
            <a:br>
              <a:rPr lang="en-US" sz="3100" i="1" dirty="0" smtClean="0"/>
            </a:br>
            <a:r>
              <a:rPr lang="en-US" sz="2800" i="1" dirty="0" smtClean="0"/>
              <a:t>Pick two of the weaknesses and explain how you would solve that weakness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6386" name="Content Placeholder 6" descr="Chart- Weakness of A of C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381000" y="1676400"/>
            <a:ext cx="9839325" cy="5181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87363"/>
          </a:xfrm>
        </p:spPr>
        <p:txBody>
          <a:bodyPr/>
          <a:lstStyle/>
          <a:p>
            <a:pPr eaLnBrk="1" hangingPunct="1"/>
            <a:r>
              <a:rPr lang="en-US" sz="4000" smtClean="0"/>
              <a:t>Road to Constitution</a:t>
            </a:r>
          </a:p>
        </p:txBody>
      </p:sp>
      <p:sp>
        <p:nvSpPr>
          <p:cNvPr id="17410" name="Content Placeholder 6"/>
          <p:cNvSpPr>
            <a:spLocks noGrp="1"/>
          </p:cNvSpPr>
          <p:nvPr>
            <p:ph sz="half" idx="1"/>
          </p:nvPr>
        </p:nvSpPr>
        <p:spPr>
          <a:xfrm>
            <a:off x="0" y="533400"/>
            <a:ext cx="5486400" cy="6324600"/>
          </a:xfrm>
        </p:spPr>
        <p:txBody>
          <a:bodyPr/>
          <a:lstStyle/>
          <a:p>
            <a:pPr eaLnBrk="1" hangingPunct="1"/>
            <a:r>
              <a:rPr lang="en-US" sz="2400" b="1" smtClean="0"/>
              <a:t>Shay’s Rebellion- indebted farmers in Western Mass. wantMass. Gov. to protect their farms from bank take over</a:t>
            </a:r>
          </a:p>
          <a:p>
            <a:pPr lvl="1" eaLnBrk="1" hangingPunct="1"/>
            <a:r>
              <a:rPr lang="en-US" i="1" smtClean="0"/>
              <a:t>What is the role of government under Natural Rights?</a:t>
            </a:r>
          </a:p>
          <a:p>
            <a:pPr lvl="2" eaLnBrk="1" hangingPunct="1"/>
            <a:r>
              <a:rPr lang="en-US" sz="2400" smtClean="0"/>
              <a:t>Farmers want Gov. to protect property</a:t>
            </a:r>
          </a:p>
          <a:p>
            <a:pPr lvl="1" eaLnBrk="1" hangingPunct="1"/>
            <a:r>
              <a:rPr lang="en-US" b="1" smtClean="0"/>
              <a:t>Farmers v militia- Mass. Raises an army, chases farmers into New York</a:t>
            </a:r>
          </a:p>
          <a:p>
            <a:pPr lvl="2" eaLnBrk="1" hangingPunct="1"/>
            <a:r>
              <a:rPr lang="en-US" sz="2400" b="1" smtClean="0"/>
              <a:t>Need strong central government</a:t>
            </a:r>
          </a:p>
          <a:p>
            <a:pPr eaLnBrk="1" hangingPunct="1"/>
            <a:r>
              <a:rPr lang="en-US" sz="2400" b="1" smtClean="0"/>
              <a:t>Northwest Ordinance- allowed a way for western areas to become states</a:t>
            </a:r>
          </a:p>
          <a:p>
            <a:pPr lvl="1" eaLnBrk="1" hangingPunct="1"/>
            <a:r>
              <a:rPr lang="en-US" b="1" smtClean="0"/>
              <a:t>Statehood (60,000 people)</a:t>
            </a:r>
          </a:p>
          <a:p>
            <a:pPr lvl="1" eaLnBrk="1" hangingPunct="1"/>
            <a:r>
              <a:rPr lang="en-US" smtClean="0"/>
              <a:t>*1 positive legacy of AofC</a:t>
            </a:r>
          </a:p>
          <a:p>
            <a:pPr lvl="1" eaLnBrk="1" hangingPunct="1"/>
            <a:endParaRPr lang="en-US" sz="2000" smtClean="0"/>
          </a:p>
          <a:p>
            <a:pPr eaLnBrk="1" hangingPunct="1"/>
            <a:endParaRPr lang="en-US" smtClean="0"/>
          </a:p>
        </p:txBody>
      </p:sp>
      <p:pic>
        <p:nvPicPr>
          <p:cNvPr id="17411" name="Picture 7" descr="002-states-and-territories-of-the-united-states-of-america-august-7-1789-to-april-2-1790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486400" y="533400"/>
            <a:ext cx="3657600" cy="2835275"/>
          </a:xfrm>
        </p:spPr>
      </p:pic>
      <p:pic>
        <p:nvPicPr>
          <p:cNvPr id="17412" name="Picture 8" descr="NW Ordinance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438775" y="3733800"/>
            <a:ext cx="3705225" cy="277971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ctr"/>
            <a:r>
              <a:rPr lang="en-US" sz="2200"/>
              <a:t>Constitution and Confederation (Cont.)</a:t>
            </a:r>
          </a:p>
          <a:p>
            <a:pPr lvl="1" algn="ctr"/>
            <a:endParaRPr lang="en-US" sz="2200"/>
          </a:p>
          <a:p>
            <a:pPr lvl="1"/>
            <a:r>
              <a:rPr lang="en-US" sz="2200" i="1"/>
              <a:t>Prior Knowledge- Does your vote count?  Explain ( why it is or is not important to vote)</a:t>
            </a:r>
          </a:p>
          <a:p>
            <a:pPr lvl="1" algn="ctr"/>
            <a:endParaRPr lang="en-US" sz="2200"/>
          </a:p>
          <a:p>
            <a:pPr lvl="1"/>
            <a:r>
              <a:rPr lang="en-US" sz="2200"/>
              <a:t>Objective- Know how the Constitution created a strong central government, yet limited the ability of government to become tyrannical (too powerful) and allow people to still have indirect control of the government</a:t>
            </a:r>
          </a:p>
          <a:p>
            <a:pPr lvl="2"/>
            <a:r>
              <a:rPr lang="en-US" sz="2200" b="1"/>
              <a:t>1) Identify the Great Compromise and explain how it is reflected in our federal government today?</a:t>
            </a:r>
          </a:p>
          <a:p>
            <a:pPr lvl="2"/>
            <a:r>
              <a:rPr lang="en-US" sz="2200" b="1"/>
              <a:t>2) Explain the 3 branches of government and the role of each branch.</a:t>
            </a:r>
          </a:p>
          <a:p>
            <a:pPr lvl="2"/>
            <a:r>
              <a:rPr lang="en-US" sz="2200" b="1"/>
              <a:t>3) Evaluate the Electoral College and how the EC can impact an election.</a:t>
            </a:r>
          </a:p>
          <a:p>
            <a:pPr lvl="2"/>
            <a:r>
              <a:rPr lang="en-US" sz="2200" b="1"/>
              <a:t>4) Analyze the debate to ratify the Constitution (identify the Federalists and Anti-Federalist and explain their beliefs)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/>
            <a:r>
              <a:rPr lang="en-US" smtClean="0"/>
              <a:t>Constitutional Convention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762000"/>
            <a:ext cx="5715000" cy="60960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i="1" dirty="0" smtClean="0"/>
              <a:t>What are the states giving up in order to join a stronger central government?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Issue of Representation- how much power/votes will each state have in new government/legislature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b="1" dirty="0" err="1" smtClean="0"/>
              <a:t>Viginia</a:t>
            </a:r>
            <a:r>
              <a:rPr lang="en-US" b="1" dirty="0" smtClean="0"/>
              <a:t> Plan (large state)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Three Branches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Bicameral Legislature</a:t>
            </a:r>
          </a:p>
          <a:p>
            <a:pPr lvl="3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b="1" dirty="0" smtClean="0"/>
              <a:t>Executive Branch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Proportional Representation based on population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b="1" dirty="0" smtClean="0"/>
              <a:t>New Jersey Plan (Small State)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Unicameral Assembly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Apportioned Representation- equal rep. per state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dirty="0" smtClean="0"/>
              <a:t>Neither big, nor small states want to lose power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pic>
        <p:nvPicPr>
          <p:cNvPr id="19459" name="Picture 5" descr="imagesCA2OBJ7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740400" y="1524000"/>
            <a:ext cx="3403600" cy="3048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dirty="0" smtClean="0"/>
              <a:t>Great Compromise (Benjamin Franklin)- solves issue of representation for both large and small states,</a:t>
            </a:r>
            <a:br>
              <a:rPr lang="en-US" sz="3200" b="1" dirty="0" smtClean="0"/>
            </a:br>
            <a:r>
              <a:rPr lang="en-US" sz="3200" b="1" dirty="0" smtClean="0"/>
              <a:t>creates legislative branch</a:t>
            </a:r>
            <a:endParaRPr lang="en-US" sz="3200" b="1" dirty="0"/>
          </a:p>
        </p:txBody>
      </p:sp>
      <p:sp>
        <p:nvSpPr>
          <p:cNvPr id="20482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447800"/>
            <a:ext cx="4876800" cy="5410200"/>
          </a:xfrm>
        </p:spPr>
        <p:txBody>
          <a:bodyPr/>
          <a:lstStyle/>
          <a:p>
            <a:pPr eaLnBrk="1" hangingPunct="1"/>
            <a:r>
              <a:rPr lang="en-US" b="1" smtClean="0"/>
              <a:t>Upper House (Senate) 2 per state,</a:t>
            </a:r>
            <a:r>
              <a:rPr lang="en-US" smtClean="0"/>
              <a:t> 6 years service</a:t>
            </a:r>
          </a:p>
          <a:p>
            <a:pPr lvl="1" eaLnBrk="1" hangingPunct="1"/>
            <a:r>
              <a:rPr lang="en-US" i="1" smtClean="0"/>
              <a:t>How many senators does Ca (33 mil people) and Wy (500K) have?</a:t>
            </a:r>
          </a:p>
          <a:p>
            <a:pPr eaLnBrk="1" hangingPunct="1"/>
            <a:r>
              <a:rPr lang="en-US" b="1" smtClean="0"/>
              <a:t>Lower House (House of Representatives) based on state population,</a:t>
            </a:r>
            <a:r>
              <a:rPr lang="en-US" smtClean="0"/>
              <a:t> 2 years service (Ca- 52, Wy 1)</a:t>
            </a:r>
          </a:p>
          <a:p>
            <a:pPr lvl="1" eaLnBrk="1" hangingPunct="1"/>
            <a:r>
              <a:rPr lang="en-US" i="1" smtClean="0"/>
              <a:t>IS it fair that WY has a place in gov. where WY has as much power as CA?  Explain</a:t>
            </a:r>
          </a:p>
        </p:txBody>
      </p:sp>
      <p:pic>
        <p:nvPicPr>
          <p:cNvPr id="20483" name="Picture 5" descr="Captial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105400" y="2133600"/>
            <a:ext cx="4038600" cy="302895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Other Compromises</a:t>
            </a:r>
            <a:endParaRPr lang="en-US" dirty="0"/>
          </a:p>
        </p:txBody>
      </p:sp>
      <p:sp>
        <p:nvSpPr>
          <p:cNvPr id="21506" name="Content Placeholder 2"/>
          <p:cNvSpPr>
            <a:spLocks noGrp="1"/>
          </p:cNvSpPr>
          <p:nvPr>
            <p:ph sz="half" idx="1"/>
          </p:nvPr>
        </p:nvSpPr>
        <p:spPr>
          <a:xfrm>
            <a:off x="0" y="762000"/>
            <a:ext cx="5181600" cy="6096000"/>
          </a:xfrm>
        </p:spPr>
        <p:txBody>
          <a:bodyPr/>
          <a:lstStyle/>
          <a:p>
            <a:pPr eaLnBrk="1" hangingPunct="1"/>
            <a:r>
              <a:rPr lang="en-US" sz="2400" b="1" smtClean="0"/>
              <a:t>3/5 Compromise</a:t>
            </a:r>
          </a:p>
          <a:p>
            <a:pPr lvl="1" eaLnBrk="1" hangingPunct="1"/>
            <a:r>
              <a:rPr lang="en-US" smtClean="0"/>
              <a:t>Meant to get Southern States to agree</a:t>
            </a:r>
          </a:p>
          <a:p>
            <a:pPr lvl="1" eaLnBrk="1" hangingPunct="1"/>
            <a:r>
              <a:rPr lang="en-US" b="1" smtClean="0"/>
              <a:t>Slaves=3/5’s person counting population for state representation</a:t>
            </a:r>
          </a:p>
          <a:p>
            <a:pPr eaLnBrk="1" hangingPunct="1"/>
            <a:r>
              <a:rPr lang="en-US" sz="2400" b="1" smtClean="0"/>
              <a:t>Electoral College (elects the president)</a:t>
            </a:r>
          </a:p>
          <a:p>
            <a:pPr lvl="1" eaLnBrk="1" hangingPunct="1"/>
            <a:r>
              <a:rPr lang="en-US" b="1" smtClean="0"/>
              <a:t>States # votes= # of Reps in house+2 senators</a:t>
            </a:r>
          </a:p>
          <a:p>
            <a:pPr lvl="2" eaLnBrk="1" hangingPunct="1"/>
            <a:r>
              <a:rPr lang="en-US" sz="2400" smtClean="0"/>
              <a:t>winner of state takes all votes</a:t>
            </a:r>
          </a:p>
          <a:p>
            <a:pPr lvl="2" eaLnBrk="1" hangingPunct="1"/>
            <a:r>
              <a:rPr lang="en-US" sz="2400" i="1" smtClean="0"/>
              <a:t>Should the US still have an Electoral College or not? How can it manipulate elections or minimize people’s votes</a:t>
            </a:r>
          </a:p>
        </p:txBody>
      </p:sp>
      <p:pic>
        <p:nvPicPr>
          <p:cNvPr id="21507" name="Picture 7" descr="image00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168900" y="762000"/>
            <a:ext cx="3975100" cy="2438400"/>
          </a:xfrm>
        </p:spPr>
      </p:pic>
      <p:pic>
        <p:nvPicPr>
          <p:cNvPr id="21508" name="Picture 8" descr="350px-US_Electoral_College_Map_2008_sv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562600" y="3581400"/>
            <a:ext cx="3581400" cy="247491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i="1" dirty="0" smtClean="0"/>
              <a:t>Prior Knowledge- What rules are in place that prevent the President or a group from taking over total control of the government?</a:t>
            </a:r>
            <a:br>
              <a:rPr lang="en-US" sz="2400" i="1" dirty="0" smtClean="0"/>
            </a:br>
            <a:r>
              <a:rPr lang="en-US" sz="3100" dirty="0" smtClean="0"/>
              <a:t>Checks and Balances</a:t>
            </a:r>
            <a:endParaRPr lang="en-US" sz="3100" dirty="0"/>
          </a:p>
        </p:txBody>
      </p:sp>
      <p:sp>
        <p:nvSpPr>
          <p:cNvPr id="22530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495800" cy="5943600"/>
          </a:xfrm>
        </p:spPr>
        <p:txBody>
          <a:bodyPr/>
          <a:lstStyle/>
          <a:p>
            <a:pPr eaLnBrk="1" hangingPunct="1"/>
            <a:r>
              <a:rPr lang="en-US" b="1" smtClean="0"/>
              <a:t>Legislative Branch</a:t>
            </a:r>
          </a:p>
          <a:p>
            <a:pPr lvl="1" eaLnBrk="1" hangingPunct="1"/>
            <a:r>
              <a:rPr lang="en-US" sz="2800" b="1" smtClean="0"/>
              <a:t>Make laws</a:t>
            </a:r>
          </a:p>
          <a:p>
            <a:pPr lvl="1" eaLnBrk="1" hangingPunct="1"/>
            <a:r>
              <a:rPr lang="en-US" sz="2800" b="1" smtClean="0"/>
              <a:t>Control $</a:t>
            </a:r>
          </a:p>
          <a:p>
            <a:pPr eaLnBrk="1" hangingPunct="1"/>
            <a:r>
              <a:rPr lang="en-US" b="1" smtClean="0"/>
              <a:t>Executive Branch</a:t>
            </a:r>
          </a:p>
          <a:p>
            <a:pPr lvl="1" eaLnBrk="1" hangingPunct="1"/>
            <a:r>
              <a:rPr lang="en-US" sz="2800" b="1" smtClean="0"/>
              <a:t>Enforce laws</a:t>
            </a:r>
          </a:p>
          <a:p>
            <a:pPr lvl="1" eaLnBrk="1" hangingPunct="1"/>
            <a:r>
              <a:rPr lang="en-US" sz="2800" b="1" smtClean="0"/>
              <a:t>Commander in Chief</a:t>
            </a:r>
          </a:p>
          <a:p>
            <a:pPr lvl="1" eaLnBrk="1" hangingPunct="1"/>
            <a:r>
              <a:rPr lang="en-US" sz="2800" b="1" smtClean="0"/>
              <a:t>Veto power</a:t>
            </a:r>
          </a:p>
          <a:p>
            <a:pPr eaLnBrk="1" hangingPunct="1"/>
            <a:r>
              <a:rPr lang="en-US" b="1" smtClean="0"/>
              <a:t>Judicial Branch</a:t>
            </a:r>
          </a:p>
          <a:p>
            <a:pPr lvl="1" eaLnBrk="1" hangingPunct="1"/>
            <a:r>
              <a:rPr lang="en-US" sz="2800" b="1" smtClean="0"/>
              <a:t>Make sure laws are </a:t>
            </a:r>
          </a:p>
          <a:p>
            <a:pPr lvl="1" eaLnBrk="1" hangingPunct="1">
              <a:buFont typeface="Arial" charset="0"/>
              <a:buNone/>
            </a:pPr>
            <a:r>
              <a:rPr lang="en-US" sz="2800" b="1" smtClean="0"/>
              <a:t>fair</a:t>
            </a:r>
          </a:p>
          <a:p>
            <a:pPr lvl="1" eaLnBrk="1" hangingPunct="1"/>
            <a:r>
              <a:rPr lang="en-US" sz="2800" i="1" smtClean="0"/>
              <a:t>*Who has the most power?</a:t>
            </a:r>
          </a:p>
        </p:txBody>
      </p:sp>
      <p:pic>
        <p:nvPicPr>
          <p:cNvPr id="22531" name="Picture 5" descr="ChksBalnces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810000" y="1219200"/>
            <a:ext cx="5334000" cy="495617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800" dirty="0" smtClean="0"/>
              <a:t>Ratification- constitution goes back to states for them to sign onto new government and lose sovereignty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762000"/>
            <a:ext cx="6324600" cy="60960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/>
              <a:t>Anti-Federalists- against Constitution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i="1" dirty="0" smtClean="0"/>
              <a:t>Why would people be against the new form of government drawn up in Philadelphia?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b="1" dirty="0" smtClean="0"/>
              <a:t>Anti-Central Government- fear of tyranny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Large Republic- too many different groups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b="1" dirty="0" smtClean="0"/>
              <a:t>Bills of Rights- want protection from </a:t>
            </a:r>
            <a:r>
              <a:rPr lang="en-US" b="1" dirty="0" err="1" smtClean="0"/>
              <a:t>gov</a:t>
            </a:r>
            <a:r>
              <a:rPr lang="en-US" b="1" dirty="0" smtClean="0"/>
              <a:t>. 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400" i="1" dirty="0" smtClean="0"/>
              <a:t>How would America be different without a Bill of Rights?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/>
              <a:t>Federalists- favor Constitution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Large Republics- are a positive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400" i="1" dirty="0" smtClean="0"/>
              <a:t>?What group dominates America today?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400" b="1" dirty="0" smtClean="0"/>
              <a:t>Federalist Paper #10- no group dominates with diversity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b="1" dirty="0" smtClean="0"/>
              <a:t>Checks and Balances- prevents one group taking over by checking what other branches are up too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400" dirty="0" smtClean="0"/>
              <a:t>Bill of Rights added to Constitution and Anti-Feds approve Const.</a:t>
            </a:r>
          </a:p>
          <a:p>
            <a:pPr lvl="2" eaLnBrk="1" hangingPunct="1">
              <a:lnSpc>
                <a:spcPct val="90000"/>
              </a:lnSpc>
              <a:defRPr/>
            </a:pPr>
            <a:endParaRPr lang="en-US" dirty="0" smtClean="0"/>
          </a:p>
          <a:p>
            <a:pPr lvl="1" eaLnBrk="1" hangingPunct="1">
              <a:lnSpc>
                <a:spcPct val="90000"/>
              </a:lnSpc>
              <a:defRPr/>
            </a:pPr>
            <a:endParaRPr lang="en-US" dirty="0" smtClean="0"/>
          </a:p>
        </p:txBody>
      </p:sp>
      <p:pic>
        <p:nvPicPr>
          <p:cNvPr id="23555" name="Picture 7" descr="bill-of-rights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400800" y="1905000"/>
            <a:ext cx="2595563" cy="1881188"/>
          </a:xfrm>
        </p:spPr>
      </p:pic>
      <p:pic>
        <p:nvPicPr>
          <p:cNvPr id="23556" name="Picture 10" descr="federalistpapers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6400800" y="4038600"/>
            <a:ext cx="2505075" cy="28194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761</Words>
  <Application>Microsoft Office PowerPoint</Application>
  <PresentationFormat>On-screen Show (4:3)</PresentationFormat>
  <Paragraphs>90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Constitution and Confederation</vt:lpstr>
      <vt:lpstr>Prior Knowledge-  “These United States”- What is problem with American identity?</vt:lpstr>
      <vt:lpstr>Articles of Confederation- 1st Gov. of the United States</vt:lpstr>
      <vt:lpstr>?How will these weaknesses lead to an ineffective government? Pick two of the weaknesses and explain how you would solve that weakness </vt:lpstr>
      <vt:lpstr>Road to Constitution</vt:lpstr>
      <vt:lpstr>Slide 6</vt:lpstr>
      <vt:lpstr>Constitutional Convention</vt:lpstr>
      <vt:lpstr>Great Compromise (Benjamin Franklin)- solves issue of representation for both large and small states, creates legislative branch</vt:lpstr>
      <vt:lpstr>Other Compromises</vt:lpstr>
      <vt:lpstr>Prior Knowledge- What rules are in place that prevent the President or a group from taking over total control of the government? Checks and Balances</vt:lpstr>
      <vt:lpstr>Ratification- constitution goes back to states for them to sign onto new government and lose sovereignty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Constitution and Confederation</dc:title>
  <dc:creator> </dc:creator>
  <cp:lastModifiedBy>DO_LAB_USER</cp:lastModifiedBy>
  <cp:revision>19</cp:revision>
  <dcterms:created xsi:type="dcterms:W3CDTF">2011-10-04T00:27:55Z</dcterms:created>
  <dcterms:modified xsi:type="dcterms:W3CDTF">2013-09-16T20:42:59Z</dcterms:modified>
</cp:coreProperties>
</file>