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70" r:id="rId4"/>
    <p:sldId id="259" r:id="rId5"/>
    <p:sldId id="271" r:id="rId6"/>
    <p:sldId id="272" r:id="rId7"/>
    <p:sldId id="269" r:id="rId8"/>
    <p:sldId id="260" r:id="rId9"/>
    <p:sldId id="261" r:id="rId10"/>
    <p:sldId id="268" r:id="rId11"/>
    <p:sldId id="262" r:id="rId12"/>
    <p:sldId id="263" r:id="rId13"/>
    <p:sldId id="264" r:id="rId14"/>
    <p:sldId id="273"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029" autoAdjust="0"/>
  </p:normalViewPr>
  <p:slideViewPr>
    <p:cSldViewPr snapToGrid="0" snapToObjects="1">
      <p:cViewPr varScale="1">
        <p:scale>
          <a:sx n="64" d="100"/>
          <a:sy n="64" d="100"/>
        </p:scale>
        <p:origin x="-22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3A2A0C-89C5-2A44-9AB7-460BA5242B26}" type="datetimeFigureOut">
              <a:rPr lang="en-US" smtClean="0"/>
              <a:t>8/28/13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2BE39-67FC-4945-9643-E1659DBAA697}" type="slidenum">
              <a:rPr lang="en-US" smtClean="0"/>
              <a:t>‹#›</a:t>
            </a:fld>
            <a:endParaRPr lang="en-US"/>
          </a:p>
        </p:txBody>
      </p:sp>
    </p:spTree>
    <p:extLst>
      <p:ext uri="{BB962C8B-B14F-4D97-AF65-F5344CB8AC3E}">
        <p14:creationId xmlns:p14="http://schemas.microsoft.com/office/powerpoint/2010/main" val="18877390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www.history.com/topics/delawar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 have been nearly extinguished from disease</a:t>
            </a:r>
          </a:p>
          <a:p>
            <a:r>
              <a:rPr lang="en-US" dirty="0" smtClean="0"/>
              <a:t>-Africans working in Caribbean and Brazilian sugar plantations.  </a:t>
            </a:r>
          </a:p>
          <a:p>
            <a:r>
              <a:rPr lang="en-US" dirty="0" smtClean="0"/>
              <a:t>-From Florida down, Spain owned</a:t>
            </a:r>
          </a:p>
          <a:p>
            <a:r>
              <a:rPr lang="en-US" dirty="0" smtClean="0"/>
              <a:t>-But NORTH America was unclaimed:</a:t>
            </a:r>
          </a:p>
          <a:p>
            <a:pPr lvl="1"/>
            <a:r>
              <a:rPr lang="en-US" dirty="0" smtClean="0"/>
              <a:t>Spanish Post: Santa Fe (1610)</a:t>
            </a:r>
          </a:p>
          <a:p>
            <a:pPr lvl="1"/>
            <a:r>
              <a:rPr lang="en-US" dirty="0" smtClean="0"/>
              <a:t>French Post: Quebec (1608)</a:t>
            </a:r>
          </a:p>
          <a:p>
            <a:pPr lvl="1"/>
            <a:r>
              <a:rPr lang="en-US" dirty="0" smtClean="0"/>
              <a:t>English Post: Jamestown, VA (1607)</a:t>
            </a:r>
          </a:p>
          <a:p>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2</a:t>
            </a:fld>
            <a:endParaRPr lang="en-US"/>
          </a:p>
        </p:txBody>
      </p:sp>
    </p:spTree>
    <p:extLst>
      <p:ext uri="{BB962C8B-B14F-4D97-AF65-F5344CB8AC3E}">
        <p14:creationId xmlns:p14="http://schemas.microsoft.com/office/powerpoint/2010/main" val="59267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Founding of Virginia*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In 1606 the Virginia Company was </a:t>
            </a:r>
            <a:r>
              <a:rPr lang="en-US" sz="1200" b="1" u="sng" kern="1200" dirty="0" smtClean="0">
                <a:solidFill>
                  <a:schemeClr val="tx1"/>
                </a:solidFill>
                <a:effectLst/>
                <a:latin typeface="+mn-lt"/>
                <a:ea typeface="+mn-ea"/>
                <a:cs typeface="+mn-cs"/>
              </a:rPr>
              <a:t>founded by a group of merchants and gentry who felt they could reap great profits from colonizing Americ</a:t>
            </a:r>
            <a:r>
              <a:rPr lang="en-US" sz="1200" kern="1200" dirty="0" smtClean="0">
                <a:solidFill>
                  <a:schemeClr val="tx1"/>
                </a:solidFill>
                <a:effectLst/>
                <a:latin typeface="+mn-lt"/>
                <a:ea typeface="+mn-ea"/>
                <a:cs typeface="+mn-cs"/>
              </a:rPr>
              <a:t>a [it could allow them to find precious metals and new trade routes]. The Virginia Company was a </a:t>
            </a:r>
            <a:r>
              <a:rPr lang="en-US" sz="1200" i="1" kern="1200" dirty="0" smtClean="0">
                <a:solidFill>
                  <a:schemeClr val="tx1"/>
                </a:solidFill>
                <a:effectLst/>
                <a:latin typeface="+mn-lt"/>
                <a:ea typeface="+mn-ea"/>
                <a:cs typeface="+mn-cs"/>
              </a:rPr>
              <a:t>joint-stock </a:t>
            </a:r>
            <a:r>
              <a:rPr lang="en-US" sz="1200" kern="1200" dirty="0" smtClean="0">
                <a:solidFill>
                  <a:schemeClr val="tx1"/>
                </a:solidFill>
                <a:effectLst/>
                <a:latin typeface="+mn-lt"/>
                <a:ea typeface="+mn-ea"/>
                <a:cs typeface="+mn-cs"/>
              </a:rPr>
              <a:t>venture [it was funded by contributions from many small investors]. </a:t>
            </a:r>
          </a:p>
          <a:p>
            <a:r>
              <a:rPr lang="en-US" sz="1200" kern="1200" dirty="0" smtClean="0">
                <a:solidFill>
                  <a:schemeClr val="tx1"/>
                </a:solidFill>
                <a:effectLst/>
                <a:latin typeface="+mn-lt"/>
                <a:ea typeface="+mn-ea"/>
                <a:cs typeface="+mn-cs"/>
              </a:rPr>
              <a:t>- Although joint-stock companies had worked well to finance voyages, which quickly resulted in $, they wouldn’t work as well for colonies b/c colonies required enormous amounts of funding and usually failed, or at least took a long time, to return profits. Consequently, colonies funded by these companies were always short of capital b/c nobody wanted to risk much $. </a:t>
            </a:r>
          </a:p>
          <a:p>
            <a:r>
              <a:rPr lang="en-US" sz="1200" kern="1200" dirty="0" smtClean="0">
                <a:solidFill>
                  <a:schemeClr val="tx1"/>
                </a:solidFill>
                <a:effectLst/>
                <a:latin typeface="+mn-lt"/>
                <a:ea typeface="+mn-ea"/>
                <a:cs typeface="+mn-cs"/>
              </a:rPr>
              <a:t>- Anyhow, James I decided to go ahead and charter the company in 1606, which resulted in </a:t>
            </a:r>
            <a:r>
              <a:rPr lang="en-US" sz="1200" b="1" kern="1200" dirty="0" smtClean="0">
                <a:solidFill>
                  <a:schemeClr val="tx1"/>
                </a:solidFill>
                <a:effectLst/>
                <a:latin typeface="+mn-lt"/>
                <a:ea typeface="+mn-ea"/>
                <a:cs typeface="+mn-cs"/>
              </a:rPr>
              <a:t>Jamestown </a:t>
            </a:r>
            <a:r>
              <a:rPr lang="en-US" sz="1200" kern="1200" dirty="0" smtClean="0">
                <a:solidFill>
                  <a:schemeClr val="tx1"/>
                </a:solidFill>
                <a:effectLst/>
                <a:latin typeface="+mn-lt"/>
                <a:ea typeface="+mn-ea"/>
                <a:cs typeface="+mn-cs"/>
              </a:rPr>
              <a:t>being founded in Virginia [after a failure to start a colony in Maine] in </a:t>
            </a:r>
            <a:r>
              <a:rPr lang="en-US" sz="1200" b="1" kern="1200" dirty="0" smtClean="0">
                <a:solidFill>
                  <a:schemeClr val="tx1"/>
                </a:solidFill>
                <a:effectLst/>
                <a:latin typeface="+mn-lt"/>
                <a:ea typeface="+mn-ea"/>
                <a:cs typeface="+mn-cs"/>
              </a:rPr>
              <a:t>May 1607 </a:t>
            </a:r>
            <a:r>
              <a:rPr lang="en-US" sz="1200" kern="1200" dirty="0" smtClean="0">
                <a:solidFill>
                  <a:schemeClr val="tx1"/>
                </a:solidFill>
                <a:effectLst/>
                <a:latin typeface="+mn-lt"/>
                <a:ea typeface="+mn-ea"/>
                <a:cs typeface="+mn-cs"/>
              </a:rPr>
              <a:t>by 104 Englishmen. </a:t>
            </a:r>
          </a:p>
          <a:p>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3</a:t>
            </a:fld>
            <a:endParaRPr lang="en-US"/>
          </a:p>
        </p:txBody>
      </p:sp>
    </p:spTree>
    <p:extLst>
      <p:ext uri="{BB962C8B-B14F-4D97-AF65-F5344CB8AC3E}">
        <p14:creationId xmlns:p14="http://schemas.microsoft.com/office/powerpoint/2010/main" val="2823000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These 117 people were lost forever, never to be heard from again.</a:t>
            </a:r>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4</a:t>
            </a:fld>
            <a:endParaRPr lang="en-US"/>
          </a:p>
        </p:txBody>
      </p:sp>
    </p:spTree>
    <p:extLst>
      <p:ext uri="{BB962C8B-B14F-4D97-AF65-F5344CB8AC3E}">
        <p14:creationId xmlns:p14="http://schemas.microsoft.com/office/powerpoint/2010/main" val="2705971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After Smith's departure, relations with the Powhatan deteriorated and many settlers died from famine and disease in the winter of 1609-10. Jamestown was about to be abandoned by its inhabitants when Baron De La </a:t>
            </a:r>
            <a:r>
              <a:rPr lang="en-US" sz="1200" kern="1200" dirty="0" err="1" smtClean="0">
                <a:solidFill>
                  <a:schemeClr val="tx1"/>
                </a:solidFill>
                <a:latin typeface="+mn-lt"/>
                <a:ea typeface="+mn-ea"/>
                <a:cs typeface="+mn-cs"/>
              </a:rPr>
              <a:t>Warr</a:t>
            </a:r>
            <a:r>
              <a:rPr lang="en-US" sz="1200" kern="1200" dirty="0" smtClean="0">
                <a:solidFill>
                  <a:schemeClr val="tx1"/>
                </a:solidFill>
                <a:latin typeface="+mn-lt"/>
                <a:ea typeface="+mn-ea"/>
                <a:cs typeface="+mn-cs"/>
              </a:rPr>
              <a:t> (also known as Delaware) arrived in June 1610 with new supplies and rebuilt the settlement--the </a:t>
            </a:r>
            <a:r>
              <a:rPr lang="en-US" sz="1200" u="sng" kern="1200" dirty="0" smtClean="0">
                <a:solidFill>
                  <a:schemeClr val="tx1"/>
                </a:solidFill>
                <a:latin typeface="+mn-lt"/>
                <a:ea typeface="+mn-ea"/>
                <a:cs typeface="+mn-cs"/>
                <a:hlinkClick r:id="rId3"/>
              </a:rPr>
              <a:t>Delaware River and the colony of Delaware were later named after him. John Rolfe also arrived in Jamestown in 1610 and two years later cultivated the first tobacco there, introducing a successful source of livelihood that would have far-reaching importance for Virginia</a:t>
            </a:r>
            <a:r>
              <a:rPr lang="en-US" sz="1200" u="sng" kern="1200" dirty="0" smtClean="0">
                <a:solidFill>
                  <a:schemeClr val="tx1"/>
                </a:solidFill>
                <a:latin typeface="+mn-lt"/>
                <a:ea typeface="+mn-ea"/>
                <a:cs typeface="+mn-cs"/>
                <a:hlinkClick r:id="rId3"/>
              </a:rPr>
              <a:t>.</a:t>
            </a:r>
            <a:r>
              <a:rPr lang="en-US" sz="1200" u="sng" kern="1200" dirty="0" smtClean="0">
                <a:solidFill>
                  <a:schemeClr val="tx1"/>
                </a:solidFill>
                <a:latin typeface="+mn-lt"/>
                <a:ea typeface="+mn-ea"/>
                <a:cs typeface="+mn-cs"/>
              </a:rPr>
              <a:t>  Notice the difference between John Smith’s arrival (1607) and John Rolfe</a:t>
            </a:r>
            <a:r>
              <a:rPr lang="en-US" sz="1200" u="sng" kern="1200" baseline="0" dirty="0" smtClean="0">
                <a:solidFill>
                  <a:schemeClr val="tx1"/>
                </a:solidFill>
                <a:latin typeface="+mn-lt"/>
                <a:ea typeface="+mn-ea"/>
                <a:cs typeface="+mn-cs"/>
              </a:rPr>
              <a:t> (1610).  Don’t get the two mixed up.</a:t>
            </a:r>
            <a:endParaRPr lang="en-US" u="sng" dirty="0"/>
          </a:p>
        </p:txBody>
      </p:sp>
      <p:sp>
        <p:nvSpPr>
          <p:cNvPr id="4" name="Slide Number Placeholder 3"/>
          <p:cNvSpPr>
            <a:spLocks noGrp="1"/>
          </p:cNvSpPr>
          <p:nvPr>
            <p:ph type="sldNum" sz="quarter" idx="10"/>
          </p:nvPr>
        </p:nvSpPr>
        <p:spPr/>
        <p:txBody>
          <a:bodyPr/>
          <a:lstStyle/>
          <a:p>
            <a:fld id="{85B2BE39-67FC-4945-9643-E1659DBAA697}" type="slidenum">
              <a:rPr lang="en-US" smtClean="0"/>
              <a:t>8</a:t>
            </a:fld>
            <a:endParaRPr lang="en-US"/>
          </a:p>
        </p:txBody>
      </p:sp>
    </p:spTree>
    <p:extLst>
      <p:ext uri="{BB962C8B-B14F-4D97-AF65-F5344CB8AC3E}">
        <p14:creationId xmlns:p14="http://schemas.microsoft.com/office/powerpoint/2010/main" val="645815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9</a:t>
            </a:fld>
            <a:endParaRPr lang="en-US"/>
          </a:p>
        </p:txBody>
      </p:sp>
    </p:spTree>
    <p:extLst>
      <p:ext uri="{BB962C8B-B14F-4D97-AF65-F5344CB8AC3E}">
        <p14:creationId xmlns:p14="http://schemas.microsoft.com/office/powerpoint/2010/main" val="1116698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Out of a violent storm appears a Dutch ship. The ship's cargo hold is empty except for twenty or so Africans whom the captain and his crew have recently robbed from a Spanish ship. The captain exchanges the Africans for food, then sets sail. </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Very interesting:</a:t>
            </a:r>
            <a:r>
              <a:rPr lang="en-US" sz="1200" kern="1200" dirty="0" smtClean="0">
                <a:solidFill>
                  <a:schemeClr val="tx1"/>
                </a:solidFill>
                <a:latin typeface="+mn-lt"/>
                <a:ea typeface="+mn-ea"/>
                <a:cs typeface="+mn-cs"/>
              </a:rPr>
              <a:t>	The grounds for this harsh sentence presumably lay in the fact that he was non-Christian rather than in the fact that he was physically dark. But religious beliefs could change, while skin color could not. Within a generation race, not religion, was being made the defining characteristic of enslaved Virginians, The terrible transformation to racial slavery was underway</a:t>
            </a:r>
          </a:p>
          <a:p>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10</a:t>
            </a:fld>
            <a:endParaRPr lang="en-US"/>
          </a:p>
        </p:txBody>
      </p:sp>
    </p:spTree>
    <p:extLst>
      <p:ext uri="{BB962C8B-B14F-4D97-AF65-F5344CB8AC3E}">
        <p14:creationId xmlns:p14="http://schemas.microsoft.com/office/powerpoint/2010/main" val="3743291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One of the most prominent laws passed by the House of Burgesses was passed in the 1660's. Prior to this law, Africans were allowed only to be used as indentured servants. The law required that Africans and their off-spring were to be treated as lifelong slaves. </a:t>
            </a:r>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11</a:t>
            </a:fld>
            <a:endParaRPr lang="en-US"/>
          </a:p>
        </p:txBody>
      </p:sp>
    </p:spTree>
    <p:extLst>
      <p:ext uri="{BB962C8B-B14F-4D97-AF65-F5344CB8AC3E}">
        <p14:creationId xmlns:p14="http://schemas.microsoft.com/office/powerpoint/2010/main" val="160260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LORD BALTIMORE</a:t>
            </a:r>
            <a:r>
              <a:rPr lang="en-US" sz="1200" b="0" kern="1200" dirty="0" smtClean="0">
                <a:solidFill>
                  <a:schemeClr val="tx1"/>
                </a:solidFill>
                <a:latin typeface="+mn-lt"/>
                <a:ea typeface="+mn-ea"/>
                <a:cs typeface="+mn-cs"/>
              </a:rPr>
              <a:t>, was granted possession of all land lying between the </a:t>
            </a:r>
            <a:r>
              <a:rPr lang="en-US" sz="1200" b="1" kern="1200" dirty="0" smtClean="0">
                <a:solidFill>
                  <a:schemeClr val="tx1"/>
                </a:solidFill>
                <a:latin typeface="+mn-lt"/>
                <a:ea typeface="+mn-ea"/>
                <a:cs typeface="+mn-cs"/>
              </a:rPr>
              <a:t>POTOMAC RIVER</a:t>
            </a:r>
            <a:r>
              <a:rPr lang="en-US" sz="1200" b="0" kern="1200" dirty="0" smtClean="0">
                <a:solidFill>
                  <a:schemeClr val="tx1"/>
                </a:solidFill>
                <a:latin typeface="+mn-lt"/>
                <a:ea typeface="+mn-ea"/>
                <a:cs typeface="+mn-cs"/>
              </a:rPr>
              <a:t> and the </a:t>
            </a:r>
            <a:r>
              <a:rPr lang="en-US" sz="1200" b="1" kern="1200" dirty="0" smtClean="0">
                <a:solidFill>
                  <a:schemeClr val="tx1"/>
                </a:solidFill>
                <a:latin typeface="+mn-lt"/>
                <a:ea typeface="+mn-ea"/>
                <a:cs typeface="+mn-cs"/>
              </a:rPr>
              <a:t>CHESAPEAKE BAY</a:t>
            </a:r>
            <a:r>
              <a:rPr lang="en-US" sz="1200" b="0" kern="1200" dirty="0" smtClean="0">
                <a:solidFill>
                  <a:schemeClr val="tx1"/>
                </a:solidFill>
                <a:latin typeface="+mn-lt"/>
                <a:ea typeface="+mn-ea"/>
                <a:cs typeface="+mn-cs"/>
              </a:rPr>
              <a:t>. Lord Baltimore saw this as an opportunity to grant religious freedom to the Catholics who remained in Anglican England.</a:t>
            </a:r>
          </a:p>
          <a:p>
            <a:endParaRPr lang="en-US" sz="1200" b="0" kern="1200" dirty="0" smtClean="0">
              <a:solidFill>
                <a:schemeClr val="tx1"/>
              </a:solidFill>
              <a:latin typeface="+mn-lt"/>
              <a:ea typeface="+mn-ea"/>
              <a:cs typeface="+mn-cs"/>
            </a:endParaRPr>
          </a:p>
          <a:p>
            <a:endParaRPr lang="en-US" sz="1200" b="0" kern="1200" dirty="0" smtClean="0">
              <a:solidFill>
                <a:schemeClr val="tx1"/>
              </a:solidFill>
              <a:latin typeface="+mn-lt"/>
              <a:ea typeface="+mn-ea"/>
              <a:cs typeface="+mn-cs"/>
            </a:endParaRPr>
          </a:p>
          <a:p>
            <a:r>
              <a:rPr lang="en-US" dirty="0" smtClean="0"/>
              <a:t>English colony planted </a:t>
            </a:r>
            <a:r>
              <a:rPr lang="en-US" b="1" u="sng" dirty="0" smtClean="0"/>
              <a:t>by Lord Baltimore </a:t>
            </a:r>
            <a:r>
              <a:rPr lang="en-US" dirty="0" smtClean="0"/>
              <a:t>(Catholic).  Wanted to make money and create a refuge for Catholics.  </a:t>
            </a:r>
          </a:p>
          <a:p>
            <a:r>
              <a:rPr lang="en-US" dirty="0" smtClean="0"/>
              <a:t>Founded on St. Mary’s on the Chesapeake though he was an </a:t>
            </a:r>
            <a:r>
              <a:rPr lang="en-US" b="1" u="sng" dirty="0" smtClean="0"/>
              <a:t>“absentee proprietor.” </a:t>
            </a:r>
          </a:p>
          <a:p>
            <a:r>
              <a:rPr lang="en-US" dirty="0" smtClean="0"/>
              <a:t>Prospered because of tobacco.  Used </a:t>
            </a:r>
            <a:r>
              <a:rPr lang="en-US" dirty="0" smtClean="0">
                <a:solidFill>
                  <a:srgbClr val="FF0000"/>
                </a:solidFill>
              </a:rPr>
              <a:t>indentured servants </a:t>
            </a:r>
            <a:r>
              <a:rPr lang="en-US" dirty="0" smtClean="0"/>
              <a:t>at first and then Africans.</a:t>
            </a:r>
          </a:p>
          <a:p>
            <a:r>
              <a:rPr lang="en-US" dirty="0" smtClean="0"/>
              <a:t>Freedom of worship under the </a:t>
            </a:r>
            <a:r>
              <a:rPr lang="en-US" b="1" u="sng" dirty="0" smtClean="0">
                <a:solidFill>
                  <a:srgbClr val="FF0000"/>
                </a:solidFill>
              </a:rPr>
              <a:t>Act of Toleration</a:t>
            </a:r>
            <a:r>
              <a:rPr lang="en-US" dirty="0" smtClean="0"/>
              <a:t>, but if you rejected Jesus as God, they are less tolerant</a:t>
            </a:r>
          </a:p>
          <a:p>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12</a:t>
            </a:fld>
            <a:endParaRPr lang="en-US"/>
          </a:p>
        </p:txBody>
      </p:sp>
    </p:spTree>
    <p:extLst>
      <p:ext uri="{BB962C8B-B14F-4D97-AF65-F5344CB8AC3E}">
        <p14:creationId xmlns:p14="http://schemas.microsoft.com/office/powerpoint/2010/main" val="3835857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English were also colonizing in the West Indies at the same time as the Chesapeake</a:t>
            </a:r>
          </a:p>
          <a:p>
            <a:r>
              <a:rPr lang="en-US" dirty="0" smtClean="0"/>
              <a:t>English </a:t>
            </a:r>
            <a:r>
              <a:rPr lang="en-US" dirty="0" smtClean="0">
                <a:solidFill>
                  <a:srgbClr val="0000FF"/>
                </a:solidFill>
              </a:rPr>
              <a:t>procured</a:t>
            </a:r>
            <a:r>
              <a:rPr lang="en-US" dirty="0" smtClean="0">
                <a:solidFill>
                  <a:srgbClr val="CCFFCC"/>
                </a:solidFill>
              </a:rPr>
              <a:t> </a:t>
            </a:r>
            <a:r>
              <a:rPr lang="en-US" dirty="0" smtClean="0"/>
              <a:t>Jamaica in 1655. </a:t>
            </a:r>
          </a:p>
          <a:p>
            <a:r>
              <a:rPr lang="en-US" sz="1200" kern="1200" dirty="0" smtClean="0">
                <a:solidFill>
                  <a:schemeClr val="tx1"/>
                </a:solidFill>
                <a:latin typeface="+mn-lt"/>
                <a:ea typeface="+mn-ea"/>
                <a:cs typeface="+mn-cs"/>
              </a:rPr>
              <a:t>In the early nineteenth century, fewer than 5 percent of the total population of Jamaica, Grenada, Nevis, St. Vincent, and Tobago was white, fewer than 10 percent of the population of Anguilla, Montserrat, St. Kitts, St. Lucia, and the Virgin Islands. Only in the Bahamas, Barbados, and Trinidad was more than 10 percent of the total population white. By sharp contrast, Trinidad was the only colony in the British Caribbean to have fewer than 80 percent of its population enslaved. Sugar and slavery gave to the region a predominantly African population.</a:t>
            </a:r>
            <a:endParaRPr lang="en-US" dirty="0"/>
          </a:p>
        </p:txBody>
      </p:sp>
      <p:sp>
        <p:nvSpPr>
          <p:cNvPr id="4" name="Slide Number Placeholder 3"/>
          <p:cNvSpPr>
            <a:spLocks noGrp="1"/>
          </p:cNvSpPr>
          <p:nvPr>
            <p:ph type="sldNum" sz="quarter" idx="10"/>
          </p:nvPr>
        </p:nvSpPr>
        <p:spPr/>
        <p:txBody>
          <a:bodyPr/>
          <a:lstStyle/>
          <a:p>
            <a:fld id="{85B2BE39-67FC-4945-9643-E1659DBAA697}" type="slidenum">
              <a:rPr lang="en-US" smtClean="0"/>
              <a:t>13</a:t>
            </a:fld>
            <a:endParaRPr lang="en-US"/>
          </a:p>
        </p:txBody>
      </p:sp>
    </p:spTree>
    <p:extLst>
      <p:ext uri="{BB962C8B-B14F-4D97-AF65-F5344CB8AC3E}">
        <p14:creationId xmlns:p14="http://schemas.microsoft.com/office/powerpoint/2010/main" val="288332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D7F9EE-784B-0144-92FE-7BA09793B7ED}" type="datetimeFigureOut">
              <a:rPr lang="en-US" smtClean="0"/>
              <a:pPr/>
              <a:t>8/28/13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D7F9EE-784B-0144-92FE-7BA09793B7ED}" type="datetimeFigureOut">
              <a:rPr lang="en-US" smtClean="0"/>
              <a:pPr/>
              <a:t>8/28/13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D7F9EE-784B-0144-92FE-7BA09793B7ED}" type="datetimeFigureOut">
              <a:rPr lang="en-US" smtClean="0"/>
              <a:pPr/>
              <a:t>8/28/13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D7F9EE-784B-0144-92FE-7BA09793B7ED}" type="datetimeFigureOut">
              <a:rPr lang="en-US" smtClean="0"/>
              <a:pPr/>
              <a:t>8/28/13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D7F9EE-784B-0144-92FE-7BA09793B7ED}" type="datetimeFigureOut">
              <a:rPr lang="en-US" smtClean="0"/>
              <a:pPr/>
              <a:t>8/28/13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D7F9EE-784B-0144-92FE-7BA09793B7ED}" type="datetimeFigureOut">
              <a:rPr lang="en-US" smtClean="0"/>
              <a:pPr/>
              <a:t>8/28/13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D7F9EE-784B-0144-92FE-7BA09793B7ED}" type="datetimeFigureOut">
              <a:rPr lang="en-US" smtClean="0"/>
              <a:pPr/>
              <a:t>8/28/13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D7F9EE-784B-0144-92FE-7BA09793B7ED}" type="datetimeFigureOut">
              <a:rPr lang="en-US" smtClean="0"/>
              <a:pPr/>
              <a:t>8/28/13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D7F9EE-784B-0144-92FE-7BA09793B7ED}" type="datetimeFigureOut">
              <a:rPr lang="en-US" smtClean="0"/>
              <a:pPr/>
              <a:t>8/28/13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D7F9EE-784B-0144-92FE-7BA09793B7ED}" type="datetimeFigureOut">
              <a:rPr lang="en-US" smtClean="0"/>
              <a:pPr/>
              <a:t>8/28/13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D7F9EE-784B-0144-92FE-7BA09793B7ED}" type="datetimeFigureOut">
              <a:rPr lang="en-US" smtClean="0"/>
              <a:pPr/>
              <a:t>8/28/13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EF2E64-4BA9-1B4E-9F03-97630E0EE0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7F9EE-784B-0144-92FE-7BA09793B7ED}" type="datetimeFigureOut">
              <a:rPr lang="en-US" smtClean="0"/>
              <a:pPr/>
              <a:t>8/28/13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EF2E64-4BA9-1B4E-9F03-97630E0EE0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2</a:t>
            </a:r>
            <a:endParaRPr lang="en-US" dirty="0"/>
          </a:p>
        </p:txBody>
      </p:sp>
      <p:sp>
        <p:nvSpPr>
          <p:cNvPr id="3" name="Subtitle 2"/>
          <p:cNvSpPr>
            <a:spLocks noGrp="1"/>
          </p:cNvSpPr>
          <p:nvPr>
            <p:ph type="subTitle" idx="1"/>
          </p:nvPr>
        </p:nvSpPr>
        <p:spPr/>
        <p:txBody>
          <a:bodyPr/>
          <a:lstStyle/>
          <a:p>
            <a:r>
              <a:rPr lang="en-US" dirty="0" smtClean="0"/>
              <a:t>The Planting of English America</a:t>
            </a:r>
          </a:p>
          <a:p>
            <a:r>
              <a:rPr lang="en-US" dirty="0" smtClean="0"/>
              <a:t>1500-1733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5960"/>
          </a:xfrm>
        </p:spPr>
        <p:txBody>
          <a:bodyPr/>
          <a:lstStyle/>
          <a:p>
            <a:r>
              <a:rPr lang="en-US" dirty="0" smtClean="0"/>
              <a:t>Spanish Colonies</a:t>
            </a:r>
            <a:endParaRPr lang="en-US" dirty="0"/>
          </a:p>
        </p:txBody>
      </p:sp>
      <p:sp>
        <p:nvSpPr>
          <p:cNvPr id="3" name="Content Placeholder 2"/>
          <p:cNvSpPr>
            <a:spLocks noGrp="1"/>
          </p:cNvSpPr>
          <p:nvPr>
            <p:ph idx="1"/>
          </p:nvPr>
        </p:nvSpPr>
        <p:spPr>
          <a:xfrm>
            <a:off x="1497540" y="4474051"/>
            <a:ext cx="7189259" cy="2383950"/>
          </a:xfrm>
        </p:spPr>
        <p:txBody>
          <a:bodyPr>
            <a:normAutofit fontScale="62500" lnSpcReduction="20000"/>
          </a:bodyPr>
          <a:lstStyle/>
          <a:p>
            <a:endParaRPr lang="en-US" dirty="0" smtClean="0"/>
          </a:p>
          <a:p>
            <a:endParaRPr lang="en-US" dirty="0"/>
          </a:p>
          <a:p>
            <a:endParaRPr lang="en-US" dirty="0" smtClean="0"/>
          </a:p>
          <a:p>
            <a:r>
              <a:rPr lang="en-US" dirty="0" smtClean="0"/>
              <a:t>From Florida down, Spain owned</a:t>
            </a:r>
          </a:p>
          <a:p>
            <a:r>
              <a:rPr lang="en-US" dirty="0" smtClean="0"/>
              <a:t>But NORTH America was unclaimed:</a:t>
            </a:r>
          </a:p>
          <a:p>
            <a:pPr lvl="1"/>
            <a:r>
              <a:rPr lang="en-US" dirty="0" smtClean="0"/>
              <a:t>Spanish Post: Santa Fe (1610)</a:t>
            </a:r>
          </a:p>
          <a:p>
            <a:pPr lvl="1"/>
            <a:r>
              <a:rPr lang="en-US" dirty="0" smtClean="0"/>
              <a:t>French Post: Quebec (1608)</a:t>
            </a:r>
          </a:p>
          <a:p>
            <a:pPr lvl="1"/>
            <a:r>
              <a:rPr lang="en-US" dirty="0" smtClean="0"/>
              <a:t>English Post: Jamestown, VA (1607)</a:t>
            </a:r>
            <a:endParaRPr lang="en-US" dirty="0"/>
          </a:p>
        </p:txBody>
      </p:sp>
      <p:pic>
        <p:nvPicPr>
          <p:cNvPr id="4" name="Picture 3" descr="spanish empi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540" y="909977"/>
            <a:ext cx="7032753" cy="415571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3254"/>
          </a:xfrm>
        </p:spPr>
        <p:txBody>
          <a:bodyPr>
            <a:normAutofit fontScale="90000"/>
          </a:bodyPr>
          <a:lstStyle/>
          <a:p>
            <a:r>
              <a:rPr lang="en-US" dirty="0" smtClean="0"/>
              <a:t>Why come? </a:t>
            </a:r>
            <a:endParaRPr lang="en-US" dirty="0"/>
          </a:p>
        </p:txBody>
      </p:sp>
      <p:sp>
        <p:nvSpPr>
          <p:cNvPr id="3" name="Content Placeholder 2"/>
          <p:cNvSpPr>
            <a:spLocks noGrp="1"/>
          </p:cNvSpPr>
          <p:nvPr>
            <p:ph idx="1"/>
          </p:nvPr>
        </p:nvSpPr>
        <p:spPr>
          <a:xfrm>
            <a:off x="284343" y="1175386"/>
            <a:ext cx="8402457" cy="4950777"/>
          </a:xfrm>
        </p:spPr>
        <p:txBody>
          <a:bodyPr>
            <a:normAutofit fontScale="77500" lnSpcReduction="20000"/>
          </a:bodyPr>
          <a:lstStyle/>
          <a:p>
            <a:r>
              <a:rPr lang="en-US" dirty="0"/>
              <a:t>Money</a:t>
            </a:r>
          </a:p>
          <a:p>
            <a:r>
              <a:rPr lang="en-US" dirty="0"/>
              <a:t>Gold in the New World</a:t>
            </a:r>
          </a:p>
          <a:p>
            <a:r>
              <a:rPr lang="en-US" dirty="0"/>
              <a:t>Open land (England is small)</a:t>
            </a:r>
          </a:p>
          <a:p>
            <a:r>
              <a:rPr lang="en-US" dirty="0"/>
              <a:t>Primogeniture (1st son inherits everything</a:t>
            </a:r>
            <a:r>
              <a:rPr lang="en-US" dirty="0" smtClean="0"/>
              <a:t>)</a:t>
            </a:r>
          </a:p>
          <a:p>
            <a:endParaRPr lang="en-US" dirty="0"/>
          </a:p>
          <a:p>
            <a:pPr marL="0" indent="0">
              <a:buNone/>
            </a:pPr>
            <a:r>
              <a:rPr lang="en-US" dirty="0" smtClean="0"/>
              <a:t>How do you get here?</a:t>
            </a:r>
          </a:p>
          <a:p>
            <a:pPr>
              <a:buFontTx/>
              <a:buChar char="-"/>
            </a:pPr>
            <a:r>
              <a:rPr lang="en-US" dirty="0" smtClean="0"/>
              <a:t>Indentured servitude</a:t>
            </a:r>
          </a:p>
          <a:p>
            <a:r>
              <a:rPr lang="en-US" dirty="0" smtClean="0">
                <a:solidFill>
                  <a:srgbClr val="FF0000"/>
                </a:solidFill>
              </a:rPr>
              <a:t>Joint</a:t>
            </a:r>
            <a:r>
              <a:rPr lang="en-US" dirty="0" smtClean="0"/>
              <a:t> </a:t>
            </a:r>
            <a:r>
              <a:rPr lang="en-US" dirty="0" smtClean="0">
                <a:solidFill>
                  <a:srgbClr val="FF0000"/>
                </a:solidFill>
              </a:rPr>
              <a:t>stock </a:t>
            </a:r>
            <a:r>
              <a:rPr lang="en-US" dirty="0">
                <a:solidFill>
                  <a:srgbClr val="FF0000"/>
                </a:solidFill>
              </a:rPr>
              <a:t>companies </a:t>
            </a:r>
            <a:r>
              <a:rPr lang="en-US" dirty="0"/>
              <a:t>– a forerunner for modern companies – enabled a large number of investors to pool their money then liquidate it for profit</a:t>
            </a:r>
            <a:r>
              <a:rPr lang="en-US" dirty="0" smtClean="0"/>
              <a:t>.  Example: </a:t>
            </a:r>
            <a:endParaRPr lang="en-US" dirty="0"/>
          </a:p>
          <a:p>
            <a:r>
              <a:rPr lang="en-US" dirty="0">
                <a:solidFill>
                  <a:srgbClr val="FF0000"/>
                </a:solidFill>
              </a:rPr>
              <a:t>Virginia Company Charter </a:t>
            </a:r>
            <a:r>
              <a:rPr lang="en-US" dirty="0"/>
              <a:t>from King James I gave overseas settlers the </a:t>
            </a:r>
            <a:r>
              <a:rPr lang="en-US" b="1" u="sng" dirty="0"/>
              <a:t>same rights </a:t>
            </a:r>
            <a:r>
              <a:rPr lang="en-US" dirty="0"/>
              <a:t>of Englishman that they would have received at home.  </a:t>
            </a:r>
          </a:p>
          <a:p>
            <a:endParaRPr lang="en-US" dirty="0"/>
          </a:p>
          <a:p>
            <a:pPr>
              <a:buFontTx/>
              <a:buChar char="-"/>
            </a:pPr>
            <a:endParaRPr lang="en-US" dirty="0"/>
          </a:p>
        </p:txBody>
      </p:sp>
    </p:spTree>
    <p:extLst>
      <p:ext uri="{BB962C8B-B14F-4D97-AF65-F5344CB8AC3E}">
        <p14:creationId xmlns:p14="http://schemas.microsoft.com/office/powerpoint/2010/main" val="2673234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English try settlement</a:t>
            </a:r>
            <a:endParaRPr lang="en-US" dirty="0"/>
          </a:p>
        </p:txBody>
      </p:sp>
      <p:sp>
        <p:nvSpPr>
          <p:cNvPr id="3" name="Content Placeholder 2"/>
          <p:cNvSpPr>
            <a:spLocks noGrp="1"/>
          </p:cNvSpPr>
          <p:nvPr>
            <p:ph idx="1"/>
          </p:nvPr>
        </p:nvSpPr>
        <p:spPr>
          <a:xfrm>
            <a:off x="1042592" y="5221316"/>
            <a:ext cx="7337584" cy="1546802"/>
          </a:xfrm>
        </p:spPr>
        <p:txBody>
          <a:bodyPr>
            <a:normAutofit lnSpcReduction="10000"/>
          </a:bodyPr>
          <a:lstStyle/>
          <a:p>
            <a:r>
              <a:rPr lang="en-US" dirty="0" smtClean="0"/>
              <a:t>Sir Walter Raleigh – </a:t>
            </a:r>
            <a:r>
              <a:rPr lang="en-US" dirty="0" smtClean="0">
                <a:solidFill>
                  <a:srgbClr val="FF0000"/>
                </a:solidFill>
              </a:rPr>
              <a:t>Roanoke </a:t>
            </a:r>
            <a:r>
              <a:rPr lang="en-US" dirty="0" smtClean="0"/>
              <a:t>Island (NC). The “lost colony” – 1585 Swallowed up by the wilderness</a:t>
            </a:r>
          </a:p>
          <a:p>
            <a:endParaRPr lang="en-US" dirty="0"/>
          </a:p>
        </p:txBody>
      </p:sp>
      <p:pic>
        <p:nvPicPr>
          <p:cNvPr id="4" name="Picture 3" descr="outer-banks-sandbars_1131_990x74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2707"/>
            <a:ext cx="5053722" cy="3791569"/>
          </a:xfrm>
          <a:prstGeom prst="rect">
            <a:avLst/>
          </a:prstGeom>
        </p:spPr>
      </p:pic>
      <p:pic>
        <p:nvPicPr>
          <p:cNvPr id="5" name="Picture 4" descr="roanoke-colony-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9347" y="1822003"/>
            <a:ext cx="4094653" cy="30709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24609" r="-24609"/>
          <a:stretch>
            <a:fillRect/>
          </a:stretch>
        </p:blipFill>
        <p:spPr>
          <a:xfrm>
            <a:off x="-2196802" y="118533"/>
            <a:ext cx="13396241" cy="6739467"/>
          </a:xfrm>
        </p:spPr>
      </p:pic>
    </p:spTree>
    <p:extLst>
      <p:ext uri="{BB962C8B-B14F-4D97-AF65-F5344CB8AC3E}">
        <p14:creationId xmlns:p14="http://schemas.microsoft.com/office/powerpoint/2010/main" val="4224101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8730" b="8730"/>
          <a:stretch>
            <a:fillRect/>
          </a:stretch>
        </p:blipFill>
        <p:spPr>
          <a:xfrm>
            <a:off x="169333" y="156105"/>
            <a:ext cx="8686800" cy="6360184"/>
          </a:xfrm>
        </p:spPr>
      </p:pic>
    </p:spTree>
    <p:extLst>
      <p:ext uri="{BB962C8B-B14F-4D97-AF65-F5344CB8AC3E}">
        <p14:creationId xmlns:p14="http://schemas.microsoft.com/office/powerpoint/2010/main" val="4046565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98394"/>
          </a:xfrm>
        </p:spPr>
        <p:txBody>
          <a:bodyPr>
            <a:normAutofit/>
          </a:bodyPr>
          <a:lstStyle/>
          <a:p>
            <a:r>
              <a:rPr lang="en-US" dirty="0" smtClean="0"/>
              <a:t>Jamestown - 1607</a:t>
            </a:r>
            <a:endParaRPr lang="en-US" dirty="0"/>
          </a:p>
        </p:txBody>
      </p:sp>
      <p:sp>
        <p:nvSpPr>
          <p:cNvPr id="6" name="Rectangle 5"/>
          <p:cNvSpPr/>
          <p:nvPr/>
        </p:nvSpPr>
        <p:spPr>
          <a:xfrm>
            <a:off x="221135" y="5242870"/>
            <a:ext cx="8465665" cy="1754327"/>
          </a:xfrm>
          <a:prstGeom prst="rect">
            <a:avLst/>
          </a:prstGeom>
        </p:spPr>
        <p:txBody>
          <a:bodyPr wrap="square">
            <a:spAutoFit/>
          </a:bodyPr>
          <a:lstStyle/>
          <a:p>
            <a:r>
              <a:rPr lang="en-US" dirty="0">
                <a:solidFill>
                  <a:srgbClr val="FF0000"/>
                </a:solidFill>
              </a:rPr>
              <a:t>1 6 0 7 </a:t>
            </a:r>
            <a:r>
              <a:rPr lang="en-US" dirty="0"/>
              <a:t>---Colonists landed at James River (Jamestown) where it was mosquito-infested and unhealthful.  Disease, malnutrition, starvation. Gentlemen, not hunters. </a:t>
            </a:r>
          </a:p>
          <a:p>
            <a:r>
              <a:rPr lang="en-US" dirty="0">
                <a:solidFill>
                  <a:srgbClr val="FF0000"/>
                </a:solidFill>
              </a:rPr>
              <a:t>John Smith </a:t>
            </a:r>
            <a:r>
              <a:rPr lang="en-US" dirty="0"/>
              <a:t>saves the people by forcing them to plant and stop looking for gold.  Almost got killed by NA but </a:t>
            </a:r>
            <a:r>
              <a:rPr lang="en-US" dirty="0">
                <a:solidFill>
                  <a:srgbClr val="FF0000"/>
                </a:solidFill>
              </a:rPr>
              <a:t>Pocahontas </a:t>
            </a:r>
            <a:r>
              <a:rPr lang="en-US" dirty="0"/>
              <a:t>saved him.</a:t>
            </a:r>
          </a:p>
          <a:p>
            <a:r>
              <a:rPr lang="en-US" dirty="0"/>
              <a:t>People started eating each other. Man salts his wife and eats her.</a:t>
            </a:r>
          </a:p>
          <a:p>
            <a:endParaRPr lang="en-US" dirty="0"/>
          </a:p>
        </p:txBody>
      </p:sp>
      <p:pic>
        <p:nvPicPr>
          <p:cNvPr id="8" name="Content Placeholder 7"/>
          <p:cNvPicPr>
            <a:picLocks noGrp="1" noChangeAspect="1"/>
          </p:cNvPicPr>
          <p:nvPr>
            <p:ph idx="1"/>
          </p:nvPr>
        </p:nvPicPr>
        <p:blipFill>
          <a:blip r:embed="rId2"/>
          <a:srcRect l="1352" r="1352"/>
          <a:stretch>
            <a:fillRect/>
          </a:stretch>
        </p:blipFill>
        <p:spPr>
          <a:xfrm>
            <a:off x="348781" y="716907"/>
            <a:ext cx="8229600" cy="4525963"/>
          </a:xfrm>
        </p:spPr>
      </p:pic>
    </p:spTree>
    <p:extLst>
      <p:ext uri="{BB962C8B-B14F-4D97-AF65-F5344CB8AC3E}">
        <p14:creationId xmlns:p14="http://schemas.microsoft.com/office/powerpoint/2010/main" val="151205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Clashes in the Chesapeake</a:t>
            </a:r>
            <a:endParaRPr lang="en-US" dirty="0"/>
          </a:p>
        </p:txBody>
      </p:sp>
      <p:sp>
        <p:nvSpPr>
          <p:cNvPr id="3" name="Content Placeholder 2"/>
          <p:cNvSpPr>
            <a:spLocks noGrp="1"/>
          </p:cNvSpPr>
          <p:nvPr>
            <p:ph idx="1"/>
          </p:nvPr>
        </p:nvSpPr>
        <p:spPr>
          <a:xfrm>
            <a:off x="457200" y="1600200"/>
            <a:ext cx="8686800" cy="4525963"/>
          </a:xfrm>
        </p:spPr>
        <p:txBody>
          <a:bodyPr>
            <a:normAutofit lnSpcReduction="10000"/>
          </a:bodyPr>
          <a:lstStyle/>
          <a:p>
            <a:r>
              <a:rPr lang="en-US" dirty="0" smtClean="0"/>
              <a:t>Starving colonists raid NA food. </a:t>
            </a:r>
            <a:r>
              <a:rPr lang="en-US" dirty="0" err="1" smtClean="0"/>
              <a:t>Powhattan</a:t>
            </a:r>
            <a:r>
              <a:rPr lang="en-US" dirty="0" smtClean="0"/>
              <a:t> the boss</a:t>
            </a:r>
          </a:p>
          <a:p>
            <a:r>
              <a:rPr lang="en-US" dirty="0" smtClean="0"/>
              <a:t>Lord De La </a:t>
            </a:r>
            <a:r>
              <a:rPr lang="en-US" dirty="0" err="1" smtClean="0"/>
              <a:t>Warr</a:t>
            </a:r>
            <a:r>
              <a:rPr lang="en-US" dirty="0" smtClean="0"/>
              <a:t> (Delaware) declares war against NA (1610). Peace treaty ends First Anglo-</a:t>
            </a:r>
            <a:r>
              <a:rPr lang="en-US" dirty="0" err="1" smtClean="0"/>
              <a:t>powhattan</a:t>
            </a:r>
            <a:r>
              <a:rPr lang="en-US" dirty="0" smtClean="0"/>
              <a:t> War  (1614) with </a:t>
            </a:r>
            <a:r>
              <a:rPr lang="en-US" dirty="0" smtClean="0">
                <a:solidFill>
                  <a:srgbClr val="FF0000"/>
                </a:solidFill>
              </a:rPr>
              <a:t>marriage of John Rolfe/</a:t>
            </a:r>
            <a:r>
              <a:rPr lang="en-US" dirty="0" err="1" smtClean="0">
                <a:solidFill>
                  <a:srgbClr val="FF0000"/>
                </a:solidFill>
              </a:rPr>
              <a:t>Pocohontas</a:t>
            </a:r>
            <a:endParaRPr lang="en-US" dirty="0" smtClean="0">
              <a:solidFill>
                <a:srgbClr val="FF0000"/>
              </a:solidFill>
            </a:endParaRPr>
          </a:p>
          <a:p>
            <a:pPr>
              <a:buNone/>
            </a:pPr>
            <a:r>
              <a:rPr lang="en-US" dirty="0" smtClean="0"/>
              <a:t>(First interracial couple in Virginia!)</a:t>
            </a:r>
          </a:p>
          <a:p>
            <a:pPr>
              <a:buNone/>
            </a:pPr>
            <a:r>
              <a:rPr lang="en-US" dirty="0" smtClean="0"/>
              <a:t>- Problem is land hungry whites and mad NA who are dying of diseases.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Virginia: Child of the bewitching weed</a:t>
            </a:r>
            <a:endParaRPr lang="en-US" dirty="0"/>
          </a:p>
        </p:txBody>
      </p:sp>
      <p:sp>
        <p:nvSpPr>
          <p:cNvPr id="3" name="Content Placeholder 2"/>
          <p:cNvSpPr>
            <a:spLocks noGrp="1"/>
          </p:cNvSpPr>
          <p:nvPr>
            <p:ph idx="1"/>
          </p:nvPr>
        </p:nvSpPr>
        <p:spPr>
          <a:xfrm>
            <a:off x="341908" y="4297952"/>
            <a:ext cx="8802092" cy="2560048"/>
          </a:xfrm>
        </p:spPr>
        <p:txBody>
          <a:bodyPr>
            <a:normAutofit fontScale="70000" lnSpcReduction="20000"/>
          </a:bodyPr>
          <a:lstStyle/>
          <a:p>
            <a:r>
              <a:rPr lang="en-US" dirty="0" smtClean="0">
                <a:solidFill>
                  <a:srgbClr val="FF0000"/>
                </a:solidFill>
              </a:rPr>
              <a:t>John Rolfe </a:t>
            </a:r>
            <a:r>
              <a:rPr lang="en-US" dirty="0" smtClean="0"/>
              <a:t>= father of tobacco and </a:t>
            </a:r>
            <a:r>
              <a:rPr lang="en-US" dirty="0" err="1" smtClean="0"/>
              <a:t>pocahontas</a:t>
            </a:r>
            <a:r>
              <a:rPr lang="en-US" dirty="0" smtClean="0"/>
              <a:t>’ hubs; economic savior of Virginia colony.  He perfected the taste and all Euros wanted it so badly that they grew it everywhere! (graves).  First profitable export. </a:t>
            </a:r>
            <a:r>
              <a:rPr lang="en-US" dirty="0"/>
              <a:t>"smoked pleasant, </a:t>
            </a:r>
            <a:r>
              <a:rPr lang="en-US" dirty="0" smtClean="0"/>
              <a:t>sweet </a:t>
            </a:r>
            <a:r>
              <a:rPr lang="en-US" dirty="0"/>
              <a:t>and strong."</a:t>
            </a:r>
            <a:endParaRPr lang="en-US" dirty="0" smtClean="0"/>
          </a:p>
          <a:p>
            <a:r>
              <a:rPr lang="en-US" dirty="0" smtClean="0"/>
              <a:t>They needed more land, annoying the NA</a:t>
            </a:r>
          </a:p>
          <a:p>
            <a:r>
              <a:rPr lang="en-US" dirty="0"/>
              <a:t>Ruined the land when over planted.  Chained VA’s economy to fluctuations in tobacco price. It promoted a plantation system</a:t>
            </a:r>
            <a:r>
              <a:rPr lang="en-US" dirty="0" smtClean="0"/>
              <a:t>.</a:t>
            </a:r>
          </a:p>
          <a:p>
            <a:r>
              <a:rPr lang="en-US" dirty="0">
                <a:solidFill>
                  <a:srgbClr val="FF0000"/>
                </a:solidFill>
              </a:rPr>
              <a:t>Discuss the four worlds of Tobacco</a:t>
            </a:r>
          </a:p>
          <a:p>
            <a:endParaRPr lang="en-US" dirty="0" smtClean="0"/>
          </a:p>
          <a:p>
            <a:endParaRPr lang="en-US" dirty="0" smtClean="0"/>
          </a:p>
          <a:p>
            <a:endParaRPr lang="en-US" dirty="0" smtClean="0"/>
          </a:p>
          <a:p>
            <a:endParaRPr lang="en-US" dirty="0" smtClean="0"/>
          </a:p>
          <a:p>
            <a:endParaRPr lang="en-US" dirty="0"/>
          </a:p>
        </p:txBody>
      </p:sp>
      <p:pic>
        <p:nvPicPr>
          <p:cNvPr id="4" name="Picture 3" descr="6a00d8345197c969e20120a510f25c970b-800w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680" y="1155889"/>
            <a:ext cx="4689646" cy="31420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9368"/>
          </a:xfrm>
        </p:spPr>
        <p:txBody>
          <a:bodyPr>
            <a:normAutofit fontScale="90000"/>
          </a:bodyPr>
          <a:lstStyle/>
          <a:p>
            <a:r>
              <a:rPr lang="en-US" dirty="0" smtClean="0"/>
              <a:t>1619 – First transaction of Africans</a:t>
            </a:r>
            <a:endParaRPr lang="en-US" dirty="0"/>
          </a:p>
        </p:txBody>
      </p:sp>
      <p:sp>
        <p:nvSpPr>
          <p:cNvPr id="3" name="Content Placeholder 2"/>
          <p:cNvSpPr>
            <a:spLocks noGrp="1"/>
          </p:cNvSpPr>
          <p:nvPr>
            <p:ph idx="1"/>
          </p:nvPr>
        </p:nvSpPr>
        <p:spPr>
          <a:xfrm>
            <a:off x="457200" y="2409458"/>
            <a:ext cx="3401474" cy="3716705"/>
          </a:xfrm>
        </p:spPr>
        <p:txBody>
          <a:bodyPr>
            <a:normAutofit/>
          </a:bodyPr>
          <a:lstStyle/>
          <a:p>
            <a:r>
              <a:rPr lang="en-US" dirty="0" smtClean="0"/>
              <a:t>Dutch ship appears </a:t>
            </a:r>
            <a:r>
              <a:rPr lang="en-US" dirty="0"/>
              <a:t>off Jamestown and sold 20 Africans.  </a:t>
            </a:r>
            <a:r>
              <a:rPr lang="en-US" dirty="0">
                <a:solidFill>
                  <a:srgbClr val="FF0000"/>
                </a:solidFill>
              </a:rPr>
              <a:t>Discuss four worlds of this </a:t>
            </a:r>
            <a:r>
              <a:rPr lang="en-US" dirty="0" smtClean="0">
                <a:solidFill>
                  <a:srgbClr val="FF0000"/>
                </a:solidFill>
              </a:rPr>
              <a:t>transaction</a:t>
            </a:r>
          </a:p>
          <a:p>
            <a:endParaRPr lang="en-US" dirty="0">
              <a:solidFill>
                <a:srgbClr val="FF0000"/>
              </a:solidFill>
            </a:endParaRPr>
          </a:p>
          <a:p>
            <a:endParaRPr lang="en-US" dirty="0"/>
          </a:p>
        </p:txBody>
      </p:sp>
      <p:pic>
        <p:nvPicPr>
          <p:cNvPr id="4" name="Picture 3" descr="1jame0104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9927" y="814006"/>
            <a:ext cx="3605700" cy="5968618"/>
          </a:xfrm>
          <a:prstGeom prst="rect">
            <a:avLst/>
          </a:prstGeom>
        </p:spPr>
      </p:pic>
    </p:spTree>
    <p:extLst>
      <p:ext uri="{BB962C8B-B14F-4D97-AF65-F5344CB8AC3E}">
        <p14:creationId xmlns:p14="http://schemas.microsoft.com/office/powerpoint/2010/main" val="3096625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76567"/>
          </a:xfrm>
        </p:spPr>
        <p:txBody>
          <a:bodyPr>
            <a:normAutofit fontScale="90000"/>
          </a:bodyPr>
          <a:lstStyle/>
          <a:p>
            <a:r>
              <a:rPr lang="en-US" dirty="0" smtClean="0"/>
              <a:t>House of Burgesses (VA)-1619</a:t>
            </a:r>
            <a:endParaRPr lang="en-US" dirty="0"/>
          </a:p>
        </p:txBody>
      </p:sp>
      <p:sp>
        <p:nvSpPr>
          <p:cNvPr id="3" name="Content Placeholder 2"/>
          <p:cNvSpPr>
            <a:spLocks noGrp="1"/>
          </p:cNvSpPr>
          <p:nvPr>
            <p:ph idx="1"/>
          </p:nvPr>
        </p:nvSpPr>
        <p:spPr>
          <a:xfrm>
            <a:off x="457200" y="4753794"/>
            <a:ext cx="8229599" cy="2104205"/>
          </a:xfrm>
        </p:spPr>
        <p:txBody>
          <a:bodyPr>
            <a:normAutofit fontScale="70000" lnSpcReduction="20000"/>
          </a:bodyPr>
          <a:lstStyle/>
          <a:p>
            <a:r>
              <a:rPr lang="en-US" dirty="0" smtClean="0"/>
              <a:t>Mini parliament got together with self government.</a:t>
            </a:r>
          </a:p>
          <a:p>
            <a:r>
              <a:rPr lang="en-US" dirty="0" smtClean="0"/>
              <a:t>Burgesses are elected reps</a:t>
            </a:r>
          </a:p>
          <a:p>
            <a:r>
              <a:rPr lang="en-US" dirty="0" smtClean="0"/>
              <a:t>Only White men with land can participate</a:t>
            </a:r>
          </a:p>
          <a:p>
            <a:r>
              <a:rPr lang="en-US" dirty="0" smtClean="0"/>
              <a:t>Overtime, King James grew hostile towards VA.  He hated tobacco and the house of Burgesses. He revokes the charter of the VA Company and makes it a royal colony under his direct control.</a:t>
            </a:r>
            <a:endParaRPr lang="en-US" dirty="0"/>
          </a:p>
        </p:txBody>
      </p:sp>
      <p:pic>
        <p:nvPicPr>
          <p:cNvPr id="4" name="Picture 3" descr="houseofburgesses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41" y="772406"/>
            <a:ext cx="5680311" cy="3981388"/>
          </a:xfrm>
          <a:prstGeom prst="rect">
            <a:avLst/>
          </a:prstGeom>
        </p:spPr>
      </p:pic>
      <p:sp>
        <p:nvSpPr>
          <p:cNvPr id="5" name="TextBox 4"/>
          <p:cNvSpPr txBox="1"/>
          <p:nvPr/>
        </p:nvSpPr>
        <p:spPr>
          <a:xfrm>
            <a:off x="6739571" y="1372624"/>
            <a:ext cx="1802682" cy="646331"/>
          </a:xfrm>
          <a:prstGeom prst="rect">
            <a:avLst/>
          </a:prstGeom>
          <a:noFill/>
        </p:spPr>
        <p:txBody>
          <a:bodyPr wrap="square" rtlCol="0">
            <a:spAutoFit/>
          </a:bodyPr>
          <a:lstStyle/>
          <a:p>
            <a:r>
              <a:rPr lang="en-US" dirty="0" smtClean="0">
                <a:solidFill>
                  <a:srgbClr val="FF0000"/>
                </a:solidFill>
              </a:rPr>
              <a:t>Theme: politics, have/have </a:t>
            </a:r>
            <a:r>
              <a:rPr lang="en-US" dirty="0" err="1" smtClean="0">
                <a:solidFill>
                  <a:srgbClr val="FF0000"/>
                </a:solidFill>
              </a:rPr>
              <a:t>nots</a:t>
            </a:r>
            <a:endParaRPr lang="en-US"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Maryland: Catholic Haven</a:t>
            </a:r>
            <a:endParaRPr lang="en-US" dirty="0"/>
          </a:p>
        </p:txBody>
      </p:sp>
      <p:sp>
        <p:nvSpPr>
          <p:cNvPr id="3" name="Content Placeholder 2"/>
          <p:cNvSpPr>
            <a:spLocks noGrp="1"/>
          </p:cNvSpPr>
          <p:nvPr>
            <p:ph idx="1"/>
          </p:nvPr>
        </p:nvSpPr>
        <p:spPr>
          <a:xfrm>
            <a:off x="228990" y="4143428"/>
            <a:ext cx="8702759" cy="2540193"/>
          </a:xfrm>
        </p:spPr>
        <p:txBody>
          <a:bodyPr>
            <a:normAutofit/>
          </a:bodyPr>
          <a:lstStyle/>
          <a:p>
            <a:endParaRPr lang="en-US" dirty="0"/>
          </a:p>
        </p:txBody>
      </p:sp>
      <p:pic>
        <p:nvPicPr>
          <p:cNvPr id="5" name="Picture 4" descr="Potomac_River_smal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25" y="1174473"/>
            <a:ext cx="7255644" cy="57328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6532"/>
          </a:xfrm>
        </p:spPr>
        <p:txBody>
          <a:bodyPr>
            <a:normAutofit fontScale="90000"/>
          </a:bodyPr>
          <a:lstStyle/>
          <a:p>
            <a:r>
              <a:rPr lang="en-US" dirty="0" smtClean="0"/>
              <a:t>The West Indies</a:t>
            </a:r>
            <a:r>
              <a:rPr lang="en-US" dirty="0" smtClean="0"/>
              <a:t>’ (The British </a:t>
            </a:r>
            <a:r>
              <a:rPr lang="en-US" dirty="0" err="1" smtClean="0"/>
              <a:t>Carribean</a:t>
            </a:r>
            <a:r>
              <a:rPr lang="en-US" dirty="0" smtClean="0"/>
              <a:t>) </a:t>
            </a:r>
            <a:r>
              <a:rPr lang="en-US" dirty="0" smtClean="0"/>
              <a:t>love for Sugar</a:t>
            </a:r>
            <a:endParaRPr lang="en-US" dirty="0"/>
          </a:p>
        </p:txBody>
      </p:sp>
      <p:sp>
        <p:nvSpPr>
          <p:cNvPr id="3" name="Content Placeholder 2"/>
          <p:cNvSpPr>
            <a:spLocks noGrp="1"/>
          </p:cNvSpPr>
          <p:nvPr>
            <p:ph idx="1"/>
          </p:nvPr>
        </p:nvSpPr>
        <p:spPr>
          <a:xfrm>
            <a:off x="197057" y="3889094"/>
            <a:ext cx="8489743" cy="2968905"/>
          </a:xfrm>
        </p:spPr>
        <p:txBody>
          <a:bodyPr>
            <a:normAutofit fontScale="47500" lnSpcReduction="20000"/>
          </a:bodyPr>
          <a:lstStyle/>
          <a:p>
            <a:r>
              <a:rPr lang="en-US" dirty="0" smtClean="0"/>
              <a:t>Sugar </a:t>
            </a:r>
            <a:r>
              <a:rPr lang="en-US" dirty="0"/>
              <a:t>is </a:t>
            </a:r>
            <a:r>
              <a:rPr lang="en-US" dirty="0">
                <a:solidFill>
                  <a:srgbClr val="FF0000"/>
                </a:solidFill>
              </a:rPr>
              <a:t>cash </a:t>
            </a:r>
            <a:r>
              <a:rPr lang="en-US" dirty="0" smtClean="0">
                <a:solidFill>
                  <a:srgbClr val="FF0000"/>
                </a:solidFill>
              </a:rPr>
              <a:t>crop, </a:t>
            </a:r>
            <a:r>
              <a:rPr lang="en-US" dirty="0" smtClean="0"/>
              <a:t>Required</a:t>
            </a:r>
            <a:r>
              <a:rPr lang="en-US" dirty="0" smtClean="0">
                <a:solidFill>
                  <a:srgbClr val="FF0000"/>
                </a:solidFill>
              </a:rPr>
              <a:t> </a:t>
            </a:r>
            <a:r>
              <a:rPr lang="en-US" dirty="0"/>
              <a:t>more work than tobacco and needed more </a:t>
            </a:r>
            <a:r>
              <a:rPr lang="en-US" dirty="0" smtClean="0"/>
              <a:t>laborers </a:t>
            </a:r>
            <a:r>
              <a:rPr lang="en-US" dirty="0" smtClean="0">
                <a:sym typeface="Wingdings"/>
              </a:rPr>
              <a:t></a:t>
            </a:r>
            <a:r>
              <a:rPr lang="en-US" dirty="0" smtClean="0"/>
              <a:t>Africans </a:t>
            </a:r>
            <a:r>
              <a:rPr lang="en-US" dirty="0"/>
              <a:t>outnumbered white settlers. African </a:t>
            </a:r>
            <a:r>
              <a:rPr lang="en-US" dirty="0">
                <a:solidFill>
                  <a:srgbClr val="FF0000"/>
                </a:solidFill>
              </a:rPr>
              <a:t>Diaspora</a:t>
            </a:r>
          </a:p>
          <a:p>
            <a:r>
              <a:rPr lang="en-US" dirty="0"/>
              <a:t>To control the slaves, whites devised “codes” that defined the legal status and master’s intentions. Ex: </a:t>
            </a:r>
            <a:r>
              <a:rPr lang="en-US" sz="3600" dirty="0" err="1">
                <a:solidFill>
                  <a:schemeClr val="accent2"/>
                </a:solidFill>
              </a:rPr>
              <a:t>barbados</a:t>
            </a:r>
            <a:r>
              <a:rPr lang="en-US" sz="3600" dirty="0">
                <a:solidFill>
                  <a:schemeClr val="accent2"/>
                </a:solidFill>
              </a:rPr>
              <a:t> slave code of 1661</a:t>
            </a:r>
          </a:p>
          <a:p>
            <a:r>
              <a:rPr lang="en-US" sz="3600" dirty="0"/>
              <a:t>Like VA, they have to rely on the mainland for foodstuffs and other basic needs. </a:t>
            </a:r>
          </a:p>
          <a:p>
            <a:r>
              <a:rPr lang="en-US" sz="3600" dirty="0"/>
              <a:t>Small </a:t>
            </a:r>
            <a:r>
              <a:rPr lang="en-US" sz="3600" dirty="0" err="1"/>
              <a:t>english</a:t>
            </a:r>
            <a:r>
              <a:rPr lang="en-US" sz="3600" dirty="0"/>
              <a:t> farmers got pushed out by the greedy sugar barons, so they moved to Carolina in 1670.  They brought with them their slaves and their </a:t>
            </a:r>
            <a:r>
              <a:rPr lang="en-US" sz="3600" dirty="0" err="1"/>
              <a:t>barbados</a:t>
            </a:r>
            <a:r>
              <a:rPr lang="en-US" sz="3600" dirty="0"/>
              <a:t> slave code</a:t>
            </a:r>
            <a:r>
              <a:rPr lang="en-US" sz="3600" dirty="0" smtClean="0"/>
              <a:t>.</a:t>
            </a:r>
          </a:p>
          <a:p>
            <a:r>
              <a:rPr lang="en-US" sz="3600" dirty="0">
                <a:solidFill>
                  <a:srgbClr val="FF0000"/>
                </a:solidFill>
              </a:rPr>
              <a:t>Think of the four worlds of the Sugar cash crop in the </a:t>
            </a:r>
            <a:r>
              <a:rPr lang="en-US" sz="2800" dirty="0">
                <a:solidFill>
                  <a:srgbClr val="FF0000"/>
                </a:solidFill>
              </a:rPr>
              <a:t>West Indies</a:t>
            </a:r>
          </a:p>
          <a:p>
            <a:r>
              <a:rPr lang="en-US" sz="2800" dirty="0">
                <a:solidFill>
                  <a:srgbClr val="FF0000"/>
                </a:solidFill>
              </a:rPr>
              <a:t>Four worlds of the Barbados Slave </a:t>
            </a:r>
            <a:r>
              <a:rPr lang="en-US" sz="2800" dirty="0" smtClean="0">
                <a:solidFill>
                  <a:srgbClr val="FF0000"/>
                </a:solidFill>
              </a:rPr>
              <a:t>Code</a:t>
            </a:r>
          </a:p>
          <a:p>
            <a:endParaRPr lang="en-US" sz="2800" dirty="0">
              <a:solidFill>
                <a:srgbClr val="FF0000"/>
              </a:solidFill>
            </a:endParaRPr>
          </a:p>
          <a:p>
            <a:pPr marL="0" indent="0">
              <a:buNone/>
            </a:pPr>
            <a:r>
              <a:rPr lang="en-US" sz="2800" dirty="0" smtClean="0">
                <a:solidFill>
                  <a:srgbClr val="FF0000"/>
                </a:solidFill>
              </a:rPr>
              <a:t>THEMES: Uses/Abuses of Power, Globalization of slavery, code, and food.  Demographics, economics</a:t>
            </a:r>
            <a:endParaRPr lang="en-US" sz="3600" dirty="0"/>
          </a:p>
          <a:p>
            <a:endParaRPr lang="en-US" dirty="0"/>
          </a:p>
          <a:p>
            <a:endParaRPr lang="en-US" dirty="0" smtClean="0">
              <a:solidFill>
                <a:srgbClr val="FF0000"/>
              </a:solidFill>
            </a:endParaRPr>
          </a:p>
          <a:p>
            <a:endParaRPr lang="en-US" dirty="0" smtClean="0"/>
          </a:p>
        </p:txBody>
      </p:sp>
      <p:pic>
        <p:nvPicPr>
          <p:cNvPr id="4" name="Picture 3" descr="bwi.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100" y="1260298"/>
            <a:ext cx="7734300" cy="24003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2318"/>
          </a:xfrm>
        </p:spPr>
        <p:txBody>
          <a:bodyPr>
            <a:normAutofit fontScale="90000"/>
          </a:bodyPr>
          <a:lstStyle/>
          <a:p>
            <a:r>
              <a:rPr lang="en-US" dirty="0" smtClean="0"/>
              <a:t>West Indies Sugar Plantation</a:t>
            </a:r>
            <a:endParaRPr lang="en-US" dirty="0"/>
          </a:p>
        </p:txBody>
      </p:sp>
      <p:pic>
        <p:nvPicPr>
          <p:cNvPr id="4" name="Content Placeholder 3" descr="Sugar-plantation-in-French-West-Indies.jpg"/>
          <p:cNvPicPr>
            <a:picLocks noGrp="1" noChangeAspect="1"/>
          </p:cNvPicPr>
          <p:nvPr>
            <p:ph idx="1"/>
          </p:nvPr>
        </p:nvPicPr>
        <p:blipFill>
          <a:blip r:embed="rId2">
            <a:extLst>
              <a:ext uri="{28A0092B-C50C-407E-A947-70E740481C1C}">
                <a14:useLocalDpi xmlns:a14="http://schemas.microsoft.com/office/drawing/2010/main" val="0"/>
              </a:ext>
            </a:extLst>
          </a:blip>
          <a:srcRect t="14833" b="14833"/>
          <a:stretch>
            <a:fillRect/>
          </a:stretch>
        </p:blipFill>
        <p:spPr>
          <a:xfrm>
            <a:off x="457200" y="1267060"/>
            <a:ext cx="8229600" cy="5257800"/>
          </a:xfrm>
        </p:spPr>
      </p:pic>
    </p:spTree>
    <p:extLst>
      <p:ext uri="{BB962C8B-B14F-4D97-AF65-F5344CB8AC3E}">
        <p14:creationId xmlns:p14="http://schemas.microsoft.com/office/powerpoint/2010/main" val="2006325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Colonizing the Carolinas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King Charles II gave his 8 court favorites proprietor (owner) rights to the Carolinas. They hoped to grow foodstuffs for the people of the West Indies. </a:t>
            </a:r>
          </a:p>
          <a:p>
            <a:r>
              <a:rPr lang="en-US" dirty="0" smtClean="0"/>
              <a:t>Many Carolina settlers came from the West Indies with their slave code system.   </a:t>
            </a:r>
            <a:r>
              <a:rPr lang="en-US" dirty="0" smtClean="0">
                <a:solidFill>
                  <a:srgbClr val="FF0000"/>
                </a:solidFill>
              </a:rPr>
              <a:t>Theme: Globalization, Econ</a:t>
            </a:r>
          </a:p>
          <a:p>
            <a:r>
              <a:rPr lang="en-US" dirty="0" smtClean="0"/>
              <a:t>They enlisted coastal Natives to foray into the interior to capture other natives as slave labor.</a:t>
            </a:r>
          </a:p>
          <a:p>
            <a:r>
              <a:rPr lang="en-US" dirty="0" smtClean="0"/>
              <a:t>Rice became the principal crop, of which the Africans grew well and knew the sciences of agriculture. </a:t>
            </a:r>
          </a:p>
          <a:p>
            <a:r>
              <a:rPr lang="en-US" dirty="0" smtClean="0"/>
              <a:t>Charles Town became the busiest seaport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Emergence of North Carolina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Bordered VA. Lots of poverty-stricken outcasts and religious dissenters. They didn’t like VA because it was dominated by big plantations and Church of England. </a:t>
            </a:r>
          </a:p>
          <a:p>
            <a:r>
              <a:rPr lang="en-US" dirty="0" smtClean="0"/>
              <a:t>Many were squatters and raised their own tobacco.</a:t>
            </a:r>
          </a:p>
          <a:p>
            <a:r>
              <a:rPr lang="en-US" dirty="0" smtClean="0"/>
              <a:t>Reputation for being irreligious and hospitable to pirates. </a:t>
            </a:r>
            <a:r>
              <a:rPr lang="en-US" dirty="0" smtClean="0">
                <a:solidFill>
                  <a:srgbClr val="FF0000"/>
                </a:solidFill>
              </a:rPr>
              <a:t>Strong spirit of resistance to authority</a:t>
            </a:r>
            <a:r>
              <a:rPr lang="en-US" dirty="0" smtClean="0"/>
              <a:t>. Stuck between aristocratic VA and SC. </a:t>
            </a:r>
          </a:p>
          <a:p>
            <a:r>
              <a:rPr lang="en-US" dirty="0" smtClean="0"/>
              <a:t>Very democratic, independent-minded, least aristocratic.</a:t>
            </a:r>
          </a:p>
          <a:p>
            <a:endParaRPr lang="en-US" dirty="0"/>
          </a:p>
        </p:txBody>
      </p:sp>
      <p:sp>
        <p:nvSpPr>
          <p:cNvPr id="4" name="TextBox 3"/>
          <p:cNvSpPr txBox="1"/>
          <p:nvPr/>
        </p:nvSpPr>
        <p:spPr>
          <a:xfrm>
            <a:off x="4475720" y="-2"/>
            <a:ext cx="4668279" cy="369332"/>
          </a:xfrm>
          <a:prstGeom prst="rect">
            <a:avLst/>
          </a:prstGeom>
          <a:noFill/>
        </p:spPr>
        <p:txBody>
          <a:bodyPr wrap="square" rtlCol="0">
            <a:spAutoFit/>
          </a:bodyPr>
          <a:lstStyle/>
          <a:p>
            <a:r>
              <a:rPr lang="en-US" dirty="0" smtClean="0">
                <a:solidFill>
                  <a:srgbClr val="FF0000"/>
                </a:solidFill>
              </a:rPr>
              <a:t>Theme: Identity</a:t>
            </a:r>
            <a:endParaRPr lang="en-US"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8917945" cy="1143000"/>
          </a:xfrm>
        </p:spPr>
        <p:txBody>
          <a:bodyPr>
            <a:normAutofit fontScale="90000"/>
          </a:bodyPr>
          <a:lstStyle/>
          <a:p>
            <a:r>
              <a:rPr lang="en-US" dirty="0" smtClean="0"/>
              <a:t>Georgia -  The buffer and charity colony </a:t>
            </a:r>
            <a:br>
              <a:rPr lang="en-US" dirty="0" smtClean="0"/>
            </a:br>
            <a:r>
              <a:rPr lang="en-US" dirty="0" smtClean="0"/>
              <a:t>(1773)</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Late comer (126 years after Jamestown, 52 years after the 12</a:t>
            </a:r>
            <a:r>
              <a:rPr lang="en-US" baseline="30000" dirty="0" smtClean="0"/>
              <a:t>th</a:t>
            </a:r>
            <a:r>
              <a:rPr lang="en-US" dirty="0" smtClean="0"/>
              <a:t> colony, Penn)</a:t>
            </a:r>
          </a:p>
          <a:p>
            <a:r>
              <a:rPr lang="en-US" dirty="0" smtClean="0"/>
              <a:t>Was intended to be a buffer to protect the valuable Carolinas from the Spanish in Florida and the French in the Louisiana.  They received money from the British </a:t>
            </a:r>
            <a:r>
              <a:rPr lang="en-US" dirty="0" err="1" smtClean="0"/>
              <a:t>govn’t</a:t>
            </a:r>
            <a:r>
              <a:rPr lang="en-US" dirty="0" smtClean="0"/>
              <a:t> </a:t>
            </a:r>
            <a:r>
              <a:rPr lang="en-US" dirty="0" err="1" smtClean="0"/>
              <a:t>b/c</a:t>
            </a:r>
            <a:r>
              <a:rPr lang="en-US" dirty="0" smtClean="0"/>
              <a:t> they are obviously going to be attacked.</a:t>
            </a:r>
          </a:p>
          <a:p>
            <a:r>
              <a:rPr lang="en-US" dirty="0" smtClean="0"/>
              <a:t>High-minded group of philanthropists launched the colony for people with DEBT. </a:t>
            </a:r>
          </a:p>
          <a:p>
            <a:r>
              <a:rPr lang="en-US" dirty="0" smtClean="0"/>
              <a:t>James </a:t>
            </a:r>
            <a:r>
              <a:rPr lang="en-US" dirty="0" smtClean="0">
                <a:solidFill>
                  <a:srgbClr val="FF0000"/>
                </a:solidFill>
              </a:rPr>
              <a:t>Oglethorpe,</a:t>
            </a:r>
            <a:r>
              <a:rPr lang="en-US" dirty="0" smtClean="0"/>
              <a:t> most famous founder, interested in prison reform.</a:t>
            </a:r>
          </a:p>
          <a:p>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640</TotalTime>
  <Words>1478</Words>
  <Application>Microsoft Macintosh PowerPoint</Application>
  <PresentationFormat>On-screen Show (4:3)</PresentationFormat>
  <Paragraphs>114</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Chapter 2</vt:lpstr>
      <vt:lpstr>Spanish Colonies</vt:lpstr>
      <vt:lpstr>Why come? </vt:lpstr>
      <vt:lpstr>The English try settlement</vt:lpstr>
      <vt:lpstr>PowerPoint Presentation</vt:lpstr>
      <vt:lpstr>PowerPoint Presentation</vt:lpstr>
      <vt:lpstr>Jamestown - 1607</vt:lpstr>
      <vt:lpstr>Cultural Clashes in the Chesapeake</vt:lpstr>
      <vt:lpstr>Virginia: Child of the bewitching weed</vt:lpstr>
      <vt:lpstr>1619 – First transaction of Africans</vt:lpstr>
      <vt:lpstr>House of Burgesses (VA)-1619</vt:lpstr>
      <vt:lpstr>Maryland: Catholic Haven</vt:lpstr>
      <vt:lpstr>The West Indies’ (The British Carribean) love for Sugar</vt:lpstr>
      <vt:lpstr>West Indies Sugar Plantation</vt:lpstr>
      <vt:lpstr>Colonizing the Carolinas</vt:lpstr>
      <vt:lpstr>Emergence of North Carolina</vt:lpstr>
      <vt:lpstr>Georgia -  The buffer and charity colony  (1773)</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dc:title>
  <dc:creator>Amy Kim</dc:creator>
  <cp:lastModifiedBy>Amy Jennings</cp:lastModifiedBy>
  <cp:revision>22</cp:revision>
  <dcterms:created xsi:type="dcterms:W3CDTF">2013-08-20T23:00:46Z</dcterms:created>
  <dcterms:modified xsi:type="dcterms:W3CDTF">2013-08-29T05:04:47Z</dcterms:modified>
</cp:coreProperties>
</file>