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asf" ContentType="video/x-ms-as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60" r:id="rId4"/>
    <p:sldId id="261" r:id="rId5"/>
    <p:sldId id="258" r:id="rId6"/>
    <p:sldId id="259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-83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8D12F-62AE-45CB-A66A-958DE781FBAC}" type="datetimeFigureOut">
              <a:rPr lang="en-US" smtClean="0"/>
              <a:t>12/6/2012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05178-C791-4A0F-8A28-8929FC0672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080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8D12F-62AE-45CB-A66A-958DE781FBAC}" type="datetimeFigureOut">
              <a:rPr lang="en-US" smtClean="0"/>
              <a:t>12/6/2012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05178-C791-4A0F-8A28-8929FC0672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246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8D12F-62AE-45CB-A66A-958DE781FBAC}" type="datetimeFigureOut">
              <a:rPr lang="en-US" smtClean="0"/>
              <a:t>12/6/2012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05178-C791-4A0F-8A28-8929FC0672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2181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8D12F-62AE-45CB-A66A-958DE781FBAC}" type="datetimeFigureOut">
              <a:rPr lang="en-US" smtClean="0"/>
              <a:t>12/6/2012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05178-C791-4A0F-8A28-8929FC0672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292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8D12F-62AE-45CB-A66A-958DE781FBAC}" type="datetimeFigureOut">
              <a:rPr lang="en-US" smtClean="0"/>
              <a:t>12/6/2012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05178-C791-4A0F-8A28-8929FC0672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664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8D12F-62AE-45CB-A66A-958DE781FBAC}" type="datetimeFigureOut">
              <a:rPr lang="en-US" smtClean="0"/>
              <a:t>12/6/2012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05178-C791-4A0F-8A28-8929FC0672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798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8D12F-62AE-45CB-A66A-958DE781FBAC}" type="datetimeFigureOut">
              <a:rPr lang="en-US" smtClean="0"/>
              <a:t>12/6/2012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05178-C791-4A0F-8A28-8929FC0672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184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8D12F-62AE-45CB-A66A-958DE781FBAC}" type="datetimeFigureOut">
              <a:rPr lang="en-US" smtClean="0"/>
              <a:t>12/6/2012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05178-C791-4A0F-8A28-8929FC0672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9774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8D12F-62AE-45CB-A66A-958DE781FBAC}" type="datetimeFigureOut">
              <a:rPr lang="en-US" smtClean="0"/>
              <a:t>12/6/2012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05178-C791-4A0F-8A28-8929FC0672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4500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8D12F-62AE-45CB-A66A-958DE781FBAC}" type="datetimeFigureOut">
              <a:rPr lang="en-US" smtClean="0"/>
              <a:t>12/6/2012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05178-C791-4A0F-8A28-8929FC0672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80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8D12F-62AE-45CB-A66A-958DE781FBAC}" type="datetimeFigureOut">
              <a:rPr lang="en-US" smtClean="0"/>
              <a:t>12/6/2012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05178-C791-4A0F-8A28-8929FC0672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7338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4337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4422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046777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034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4428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2201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74266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30150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17646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8014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709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38D12F-62AE-45CB-A66A-958DE781FBAC}" type="datetimeFigureOut">
              <a:rPr lang="en-US" smtClean="0"/>
              <a:t>12/6/2012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005178-C791-4A0F-8A28-8929FC0672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245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C6A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jinmu"/>
          <p:cNvPicPr>
            <a:picLocks noChangeAspect="1" noChangeArrowheads="1"/>
          </p:cNvPicPr>
          <p:nvPr userDrawn="1"/>
        </p:nvPicPr>
        <p:blipFill>
          <a:blip r:embed="rId13">
            <a:lum bright="44000" contrast="-5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0"/>
            <a:ext cx="8001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katana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1600000">
            <a:off x="152400" y="1009650"/>
            <a:ext cx="762000" cy="478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7900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asf"/><Relationship Id="rId1" Type="http://schemas.microsoft.com/office/2007/relationships/media" Target="../media/media1.asf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Warm-up #6</a:t>
            </a:r>
            <a:endParaRPr lang="en-US" b="1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r>
              <a:rPr lang="en-US" dirty="0" smtClean="0"/>
              <a:t>If you were a emperor, who would you trust to protect your land?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How much power would you give this protector? Explain.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19411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ext Box 2"/>
          <p:cNvSpPr txBox="1">
            <a:spLocks noChangeArrowheads="1"/>
          </p:cNvSpPr>
          <p:nvPr/>
        </p:nvSpPr>
        <p:spPr bwMode="auto">
          <a:xfrm>
            <a:off x="1524000" y="1143000"/>
            <a:ext cx="7086600" cy="7318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694623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4200" b="1" dirty="0">
                <a:solidFill>
                  <a:srgbClr val="9966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Japan" pitchFamily="34" charset="0"/>
              </a:rPr>
              <a:t>Feudalism</a:t>
            </a:r>
          </a:p>
        </p:txBody>
      </p:sp>
      <p:sp>
        <p:nvSpPr>
          <p:cNvPr id="58371" name="Text Box 3"/>
          <p:cNvSpPr txBox="1">
            <a:spLocks noChangeArrowheads="1"/>
          </p:cNvSpPr>
          <p:nvPr/>
        </p:nvSpPr>
        <p:spPr bwMode="auto">
          <a:xfrm>
            <a:off x="1963189" y="2209800"/>
            <a:ext cx="6629400" cy="187743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000000"/>
                </a:solidFill>
                <a:latin typeface="Comic Sans MS" pitchFamily="66" charset="0"/>
              </a:rPr>
              <a:t>A political, economic, and social system based on loyalty, the holding of land, and military service.</a:t>
            </a:r>
            <a:r>
              <a:rPr lang="en-US" sz="2000" b="1" dirty="0">
                <a:solidFill>
                  <a:srgbClr val="000000"/>
                </a:solidFill>
                <a:latin typeface="Comic Sans MS" pitchFamily="66" charset="0"/>
              </a:rPr>
              <a:t/>
            </a:r>
            <a:br>
              <a:rPr lang="en-US" sz="2000" b="1" dirty="0">
                <a:solidFill>
                  <a:srgbClr val="000000"/>
                </a:solidFill>
                <a:latin typeface="Comic Sans MS" pitchFamily="66" charset="0"/>
              </a:rPr>
            </a:br>
            <a:r>
              <a:rPr lang="en-US" sz="2000" b="1" dirty="0">
                <a:solidFill>
                  <a:srgbClr val="69462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ast Ninja" pitchFamily="34" charset="0"/>
              </a:rPr>
              <a:t>        </a:t>
            </a:r>
            <a:r>
              <a:rPr lang="en-US" sz="3200" b="1" dirty="0" smtClean="0">
                <a:solidFill>
                  <a:srgbClr val="69462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  <a:endParaRPr lang="en-US" sz="3200" b="1" dirty="0">
              <a:solidFill>
                <a:srgbClr val="694623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90766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1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365919"/>
            <a:ext cx="9144000" cy="731838"/>
          </a:xfrm>
        </p:spPr>
        <p:txBody>
          <a:bodyPr>
            <a:noAutofit/>
          </a:bodyPr>
          <a:lstStyle/>
          <a:p>
            <a:r>
              <a:rPr lang="en-US" sz="2600" dirty="0" smtClean="0"/>
              <a:t/>
            </a:r>
            <a:br>
              <a:rPr lang="en-US" sz="2600" dirty="0" smtClean="0"/>
            </a:br>
            <a:r>
              <a:rPr lang="en-US" sz="2600" dirty="0" smtClean="0"/>
              <a:t>What was the social hierarchy (social rank) like in Medieval Japan?</a:t>
            </a:r>
            <a:endParaRPr lang="en-US" sz="2600" dirty="0"/>
          </a:p>
        </p:txBody>
      </p:sp>
      <p:pic>
        <p:nvPicPr>
          <p:cNvPr id="4" name="Ancient_Warriors.as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04800" y="457200"/>
            <a:ext cx="85344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398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ext Box 2"/>
          <p:cNvSpPr txBox="1">
            <a:spLocks noChangeArrowheads="1"/>
          </p:cNvSpPr>
          <p:nvPr/>
        </p:nvSpPr>
        <p:spPr bwMode="auto">
          <a:xfrm>
            <a:off x="1524000" y="228600"/>
            <a:ext cx="7086600" cy="7318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694623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4200" b="1">
                <a:solidFill>
                  <a:srgbClr val="9966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Japan" pitchFamily="34" charset="0"/>
              </a:rPr>
              <a:t>Feudalism</a:t>
            </a:r>
          </a:p>
        </p:txBody>
      </p:sp>
      <p:sp>
        <p:nvSpPr>
          <p:cNvPr id="58371" name="Text Box 3"/>
          <p:cNvSpPr txBox="1">
            <a:spLocks noChangeArrowheads="1"/>
          </p:cNvSpPr>
          <p:nvPr/>
        </p:nvSpPr>
        <p:spPr bwMode="auto">
          <a:xfrm>
            <a:off x="1981200" y="838200"/>
            <a:ext cx="6248400" cy="283686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000000"/>
                </a:solidFill>
                <a:latin typeface="Comic Sans MS" pitchFamily="66" charset="0"/>
              </a:rPr>
              <a:t>A political, economic, and social system based on loyalty, the holding of land, and military service.</a:t>
            </a:r>
            <a:r>
              <a:rPr lang="en-US" sz="2000" b="1" dirty="0">
                <a:solidFill>
                  <a:srgbClr val="000000"/>
                </a:solidFill>
                <a:latin typeface="Comic Sans MS" pitchFamily="66" charset="0"/>
              </a:rPr>
              <a:t/>
            </a:r>
            <a:br>
              <a:rPr lang="en-US" sz="2000" b="1" dirty="0">
                <a:solidFill>
                  <a:srgbClr val="000000"/>
                </a:solidFill>
                <a:latin typeface="Comic Sans MS" pitchFamily="66" charset="0"/>
              </a:rPr>
            </a:br>
            <a:r>
              <a:rPr lang="en-US" sz="2000" b="1" dirty="0">
                <a:solidFill>
                  <a:srgbClr val="69462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ast Ninja" pitchFamily="34" charset="0"/>
              </a:rPr>
              <a:t>        </a:t>
            </a: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ast Ninja" pitchFamily="34" charset="0"/>
              </a:rPr>
              <a:t>Japan: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b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3200" b="1" dirty="0">
                <a:solidFill>
                  <a:srgbClr val="69462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</a:t>
            </a:r>
          </a:p>
        </p:txBody>
      </p:sp>
      <p:sp>
        <p:nvSpPr>
          <p:cNvPr id="58372" name="AutoShape 4"/>
          <p:cNvSpPr>
            <a:spLocks noChangeArrowheads="1"/>
          </p:cNvSpPr>
          <p:nvPr/>
        </p:nvSpPr>
        <p:spPr bwMode="auto">
          <a:xfrm>
            <a:off x="3810000" y="3276600"/>
            <a:ext cx="1905000" cy="685800"/>
          </a:xfrm>
          <a:prstGeom prst="flowChartAlternateProcess">
            <a:avLst/>
          </a:prstGeom>
          <a:solidFill>
            <a:srgbClr val="E3C6A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PressWriter Symbols" pitchFamily="2" charset="2"/>
              <a:buChar char="a"/>
            </a:pPr>
            <a:endParaRPr lang="en-US" sz="3600" b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8373" name="AutoShape 5"/>
          <p:cNvSpPr>
            <a:spLocks noChangeArrowheads="1"/>
          </p:cNvSpPr>
          <p:nvPr/>
        </p:nvSpPr>
        <p:spPr bwMode="auto">
          <a:xfrm>
            <a:off x="4724400" y="4038600"/>
            <a:ext cx="1905000" cy="685800"/>
          </a:xfrm>
          <a:prstGeom prst="flowChartAlternateProcess">
            <a:avLst/>
          </a:prstGeom>
          <a:solidFill>
            <a:srgbClr val="E3C6A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PressWriter Symbols" pitchFamily="2" charset="2"/>
              <a:buChar char="a"/>
            </a:pPr>
            <a:endParaRPr lang="en-US" sz="3600" b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8374" name="AutoShape 6"/>
          <p:cNvSpPr>
            <a:spLocks noChangeArrowheads="1"/>
          </p:cNvSpPr>
          <p:nvPr/>
        </p:nvSpPr>
        <p:spPr bwMode="auto">
          <a:xfrm>
            <a:off x="2667000" y="4038600"/>
            <a:ext cx="1905000" cy="685800"/>
          </a:xfrm>
          <a:prstGeom prst="flowChartAlternateProcess">
            <a:avLst/>
          </a:prstGeom>
          <a:solidFill>
            <a:srgbClr val="E3C6A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PressWriter Symbols" pitchFamily="2" charset="2"/>
              <a:buChar char="a"/>
            </a:pPr>
            <a:endParaRPr lang="en-US" sz="3600" b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8375" name="AutoShape 7"/>
          <p:cNvSpPr>
            <a:spLocks noChangeArrowheads="1"/>
          </p:cNvSpPr>
          <p:nvPr/>
        </p:nvSpPr>
        <p:spPr bwMode="auto">
          <a:xfrm>
            <a:off x="5791200" y="4800600"/>
            <a:ext cx="1905000" cy="685800"/>
          </a:xfrm>
          <a:prstGeom prst="flowChartAlternateProcess">
            <a:avLst/>
          </a:prstGeom>
          <a:solidFill>
            <a:srgbClr val="E3C6A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PressWriter Symbols" pitchFamily="2" charset="2"/>
              <a:buChar char="a"/>
            </a:pPr>
            <a:endParaRPr lang="en-US" sz="3600" b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8376" name="AutoShape 8"/>
          <p:cNvSpPr>
            <a:spLocks noChangeArrowheads="1"/>
          </p:cNvSpPr>
          <p:nvPr/>
        </p:nvSpPr>
        <p:spPr bwMode="auto">
          <a:xfrm>
            <a:off x="3810000" y="4800600"/>
            <a:ext cx="1905000" cy="685800"/>
          </a:xfrm>
          <a:prstGeom prst="flowChartAlternateProcess">
            <a:avLst/>
          </a:prstGeom>
          <a:solidFill>
            <a:srgbClr val="E3C6A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PressWriter Symbols" pitchFamily="2" charset="2"/>
              <a:buChar char="a"/>
            </a:pPr>
            <a:endParaRPr lang="en-US" sz="3600" b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8377" name="AutoShape 9"/>
          <p:cNvSpPr>
            <a:spLocks noChangeArrowheads="1"/>
          </p:cNvSpPr>
          <p:nvPr/>
        </p:nvSpPr>
        <p:spPr bwMode="auto">
          <a:xfrm>
            <a:off x="1828800" y="4800600"/>
            <a:ext cx="1905000" cy="685800"/>
          </a:xfrm>
          <a:prstGeom prst="flowChartAlternateProcess">
            <a:avLst/>
          </a:prstGeom>
          <a:solidFill>
            <a:srgbClr val="E3C6A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PressWriter Symbols" pitchFamily="2" charset="2"/>
              <a:buChar char="a"/>
            </a:pPr>
            <a:endParaRPr lang="en-US" sz="3600" b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8378" name="AutoShape 10"/>
          <p:cNvSpPr>
            <a:spLocks noChangeArrowheads="1"/>
          </p:cNvSpPr>
          <p:nvPr/>
        </p:nvSpPr>
        <p:spPr bwMode="auto">
          <a:xfrm>
            <a:off x="914400" y="5638800"/>
            <a:ext cx="1905000" cy="685800"/>
          </a:xfrm>
          <a:prstGeom prst="flowChartAlternateProcess">
            <a:avLst/>
          </a:prstGeom>
          <a:solidFill>
            <a:srgbClr val="E3C6A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PressWriter Symbols" pitchFamily="2" charset="2"/>
              <a:buChar char="a"/>
            </a:pPr>
            <a:endParaRPr lang="en-US" sz="3600" b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8379" name="AutoShape 11"/>
          <p:cNvSpPr>
            <a:spLocks noChangeArrowheads="1"/>
          </p:cNvSpPr>
          <p:nvPr/>
        </p:nvSpPr>
        <p:spPr bwMode="auto">
          <a:xfrm>
            <a:off x="2895600" y="5638800"/>
            <a:ext cx="1905000" cy="685800"/>
          </a:xfrm>
          <a:prstGeom prst="flowChartAlternateProcess">
            <a:avLst/>
          </a:prstGeom>
          <a:solidFill>
            <a:srgbClr val="E3C6A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PressWriter Symbols" pitchFamily="2" charset="2"/>
              <a:buChar char="a"/>
            </a:pPr>
            <a:endParaRPr lang="en-US" sz="3600" b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8380" name="AutoShape 12"/>
          <p:cNvSpPr>
            <a:spLocks noChangeArrowheads="1"/>
          </p:cNvSpPr>
          <p:nvPr/>
        </p:nvSpPr>
        <p:spPr bwMode="auto">
          <a:xfrm>
            <a:off x="4876800" y="5638800"/>
            <a:ext cx="1905000" cy="685800"/>
          </a:xfrm>
          <a:prstGeom prst="flowChartAlternateProcess">
            <a:avLst/>
          </a:prstGeom>
          <a:solidFill>
            <a:srgbClr val="E3C6A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PressWriter Symbols" pitchFamily="2" charset="2"/>
              <a:buChar char="a"/>
            </a:pPr>
            <a:endParaRPr lang="en-US" sz="3600" b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8381" name="AutoShape 13"/>
          <p:cNvSpPr>
            <a:spLocks noChangeArrowheads="1"/>
          </p:cNvSpPr>
          <p:nvPr/>
        </p:nvSpPr>
        <p:spPr bwMode="auto">
          <a:xfrm>
            <a:off x="6858000" y="5638800"/>
            <a:ext cx="1905000" cy="685800"/>
          </a:xfrm>
          <a:prstGeom prst="flowChartAlternateProcess">
            <a:avLst/>
          </a:prstGeom>
          <a:solidFill>
            <a:srgbClr val="E3C6A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PressWriter Symbols" pitchFamily="2" charset="2"/>
              <a:buChar char="a"/>
            </a:pPr>
            <a:endParaRPr lang="en-US" sz="3600" b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8382" name="Text Box 14"/>
          <p:cNvSpPr txBox="1">
            <a:spLocks noChangeArrowheads="1"/>
          </p:cNvSpPr>
          <p:nvPr/>
        </p:nvSpPr>
        <p:spPr bwMode="auto">
          <a:xfrm>
            <a:off x="4191000" y="3352800"/>
            <a:ext cx="1447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2000" b="1" i="1">
                <a:solidFill>
                  <a:srgbClr val="000000"/>
                </a:solidFill>
                <a:latin typeface="Comic Sans MS" pitchFamily="66" charset="0"/>
              </a:rPr>
              <a:t>Shogun</a:t>
            </a:r>
          </a:p>
        </p:txBody>
      </p:sp>
      <p:sp>
        <p:nvSpPr>
          <p:cNvPr id="58383" name="Text Box 15"/>
          <p:cNvSpPr txBox="1">
            <a:spLocks noChangeArrowheads="1"/>
          </p:cNvSpPr>
          <p:nvPr/>
        </p:nvSpPr>
        <p:spPr bwMode="auto">
          <a:xfrm>
            <a:off x="3124200" y="4191000"/>
            <a:ext cx="1524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2000" b="1" i="1">
                <a:solidFill>
                  <a:srgbClr val="000000"/>
                </a:solidFill>
                <a:latin typeface="Comic Sans MS" pitchFamily="66" charset="0"/>
              </a:rPr>
              <a:t>Daimyo</a:t>
            </a:r>
          </a:p>
        </p:txBody>
      </p:sp>
      <p:sp>
        <p:nvSpPr>
          <p:cNvPr id="58384" name="Text Box 16"/>
          <p:cNvSpPr txBox="1">
            <a:spLocks noChangeArrowheads="1"/>
          </p:cNvSpPr>
          <p:nvPr/>
        </p:nvSpPr>
        <p:spPr bwMode="auto">
          <a:xfrm>
            <a:off x="5105400" y="4191000"/>
            <a:ext cx="1524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2000" b="1" i="1">
                <a:solidFill>
                  <a:srgbClr val="000000"/>
                </a:solidFill>
                <a:latin typeface="Comic Sans MS" pitchFamily="66" charset="0"/>
              </a:rPr>
              <a:t>Daimyo</a:t>
            </a:r>
          </a:p>
        </p:txBody>
      </p:sp>
      <p:sp>
        <p:nvSpPr>
          <p:cNvPr id="58385" name="Text Box 17"/>
          <p:cNvSpPr txBox="1">
            <a:spLocks noChangeArrowheads="1"/>
          </p:cNvSpPr>
          <p:nvPr/>
        </p:nvSpPr>
        <p:spPr bwMode="auto">
          <a:xfrm>
            <a:off x="2133600" y="4953000"/>
            <a:ext cx="1600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2000" b="1" i="1">
                <a:solidFill>
                  <a:srgbClr val="000000"/>
                </a:solidFill>
                <a:latin typeface="Comic Sans MS" pitchFamily="66" charset="0"/>
              </a:rPr>
              <a:t>Samurai</a:t>
            </a:r>
          </a:p>
        </p:txBody>
      </p:sp>
      <p:sp>
        <p:nvSpPr>
          <p:cNvPr id="58386" name="Text Box 18"/>
          <p:cNvSpPr txBox="1">
            <a:spLocks noChangeArrowheads="1"/>
          </p:cNvSpPr>
          <p:nvPr/>
        </p:nvSpPr>
        <p:spPr bwMode="auto">
          <a:xfrm>
            <a:off x="4267200" y="4953000"/>
            <a:ext cx="1600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2000" b="1" i="1">
                <a:solidFill>
                  <a:srgbClr val="000000"/>
                </a:solidFill>
                <a:latin typeface="Comic Sans MS" pitchFamily="66" charset="0"/>
              </a:rPr>
              <a:t>Samurai</a:t>
            </a:r>
          </a:p>
        </p:txBody>
      </p:sp>
      <p:sp>
        <p:nvSpPr>
          <p:cNvPr id="58387" name="Text Box 19"/>
          <p:cNvSpPr txBox="1">
            <a:spLocks noChangeArrowheads="1"/>
          </p:cNvSpPr>
          <p:nvPr/>
        </p:nvSpPr>
        <p:spPr bwMode="auto">
          <a:xfrm>
            <a:off x="6248400" y="4953000"/>
            <a:ext cx="1600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2000" b="1" i="1">
                <a:solidFill>
                  <a:srgbClr val="000000"/>
                </a:solidFill>
                <a:latin typeface="Comic Sans MS" pitchFamily="66" charset="0"/>
              </a:rPr>
              <a:t>Samurai</a:t>
            </a:r>
          </a:p>
        </p:txBody>
      </p:sp>
      <p:sp>
        <p:nvSpPr>
          <p:cNvPr id="58388" name="Text Box 20"/>
          <p:cNvSpPr txBox="1">
            <a:spLocks noChangeArrowheads="1"/>
          </p:cNvSpPr>
          <p:nvPr/>
        </p:nvSpPr>
        <p:spPr bwMode="auto">
          <a:xfrm>
            <a:off x="1295400" y="5791200"/>
            <a:ext cx="1676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2000" b="1">
                <a:solidFill>
                  <a:srgbClr val="000000"/>
                </a:solidFill>
                <a:latin typeface="Comic Sans MS" pitchFamily="66" charset="0"/>
              </a:rPr>
              <a:t>Peasant</a:t>
            </a:r>
          </a:p>
        </p:txBody>
      </p:sp>
      <p:sp>
        <p:nvSpPr>
          <p:cNvPr id="58389" name="Text Box 21"/>
          <p:cNvSpPr txBox="1">
            <a:spLocks noChangeArrowheads="1"/>
          </p:cNvSpPr>
          <p:nvPr/>
        </p:nvSpPr>
        <p:spPr bwMode="auto">
          <a:xfrm>
            <a:off x="7239000" y="5791200"/>
            <a:ext cx="1676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2000" b="1">
                <a:solidFill>
                  <a:srgbClr val="000000"/>
                </a:solidFill>
                <a:latin typeface="Comic Sans MS" pitchFamily="66" charset="0"/>
              </a:rPr>
              <a:t>Peasant</a:t>
            </a:r>
          </a:p>
        </p:txBody>
      </p:sp>
      <p:sp>
        <p:nvSpPr>
          <p:cNvPr id="58390" name="Text Box 22"/>
          <p:cNvSpPr txBox="1">
            <a:spLocks noChangeArrowheads="1"/>
          </p:cNvSpPr>
          <p:nvPr/>
        </p:nvSpPr>
        <p:spPr bwMode="auto">
          <a:xfrm>
            <a:off x="5257800" y="5791200"/>
            <a:ext cx="1676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2000" b="1">
                <a:solidFill>
                  <a:srgbClr val="000000"/>
                </a:solidFill>
                <a:latin typeface="Comic Sans MS" pitchFamily="66" charset="0"/>
              </a:rPr>
              <a:t>Peasant</a:t>
            </a:r>
          </a:p>
        </p:txBody>
      </p:sp>
      <p:sp>
        <p:nvSpPr>
          <p:cNvPr id="58391" name="Text Box 23"/>
          <p:cNvSpPr txBox="1">
            <a:spLocks noChangeArrowheads="1"/>
          </p:cNvSpPr>
          <p:nvPr/>
        </p:nvSpPr>
        <p:spPr bwMode="auto">
          <a:xfrm>
            <a:off x="3352800" y="5791200"/>
            <a:ext cx="1676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2000" b="1">
                <a:solidFill>
                  <a:srgbClr val="000000"/>
                </a:solidFill>
                <a:latin typeface="Comic Sans MS" pitchFamily="66" charset="0"/>
              </a:rPr>
              <a:t>Peasant</a:t>
            </a:r>
          </a:p>
        </p:txBody>
      </p:sp>
      <p:cxnSp>
        <p:nvCxnSpPr>
          <p:cNvPr id="58392" name="AutoShape 24"/>
          <p:cNvCxnSpPr>
            <a:cxnSpLocks noChangeShapeType="1"/>
          </p:cNvCxnSpPr>
          <p:nvPr/>
        </p:nvCxnSpPr>
        <p:spPr bwMode="auto">
          <a:xfrm>
            <a:off x="5867400" y="3581400"/>
            <a:ext cx="990600" cy="838200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 type="stealth" w="lg" len="lg"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8393" name="AutoShape 25"/>
          <p:cNvCxnSpPr>
            <a:cxnSpLocks noChangeShapeType="1"/>
            <a:stCxn id="58384" idx="3"/>
            <a:endCxn id="58387" idx="3"/>
          </p:cNvCxnSpPr>
          <p:nvPr/>
        </p:nvCxnSpPr>
        <p:spPr bwMode="auto">
          <a:xfrm>
            <a:off x="6629400" y="4389438"/>
            <a:ext cx="1219200" cy="762000"/>
          </a:xfrm>
          <a:prstGeom prst="curvedConnector3">
            <a:avLst>
              <a:gd name="adj1" fmla="val 118750"/>
            </a:avLst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8394" name="AutoShape 26"/>
          <p:cNvCxnSpPr>
            <a:cxnSpLocks noChangeShapeType="1"/>
            <a:stCxn id="58387" idx="3"/>
            <a:endCxn id="58389" idx="3"/>
          </p:cNvCxnSpPr>
          <p:nvPr/>
        </p:nvCxnSpPr>
        <p:spPr bwMode="auto">
          <a:xfrm>
            <a:off x="7848600" y="5151438"/>
            <a:ext cx="1066800" cy="838200"/>
          </a:xfrm>
          <a:prstGeom prst="curvedConnector3">
            <a:avLst>
              <a:gd name="adj1" fmla="val 121431"/>
            </a:avLst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8395" name="AutoShape 27"/>
          <p:cNvCxnSpPr>
            <a:cxnSpLocks noChangeShapeType="1"/>
          </p:cNvCxnSpPr>
          <p:nvPr/>
        </p:nvCxnSpPr>
        <p:spPr bwMode="auto">
          <a:xfrm rot="10800000" flipV="1">
            <a:off x="2514600" y="3581400"/>
            <a:ext cx="1143000" cy="762000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8396" name="AutoShape 28"/>
          <p:cNvCxnSpPr>
            <a:cxnSpLocks noChangeShapeType="1"/>
          </p:cNvCxnSpPr>
          <p:nvPr/>
        </p:nvCxnSpPr>
        <p:spPr bwMode="auto">
          <a:xfrm rot="10800000" flipV="1">
            <a:off x="1600200" y="4343400"/>
            <a:ext cx="838200" cy="762000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8397" name="AutoShape 29"/>
          <p:cNvCxnSpPr>
            <a:cxnSpLocks noChangeShapeType="1"/>
            <a:stCxn id="58377" idx="1"/>
            <a:endCxn id="58378" idx="1"/>
          </p:cNvCxnSpPr>
          <p:nvPr/>
        </p:nvCxnSpPr>
        <p:spPr bwMode="auto">
          <a:xfrm rot="10800000" flipV="1">
            <a:off x="914400" y="5143500"/>
            <a:ext cx="914400" cy="838200"/>
          </a:xfrm>
          <a:prstGeom prst="curvedConnector3">
            <a:avLst>
              <a:gd name="adj1" fmla="val 125000"/>
            </a:avLst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8398" name="Text Box 30"/>
          <p:cNvSpPr txBox="1">
            <a:spLocks noChangeArrowheads="1"/>
          </p:cNvSpPr>
          <p:nvPr/>
        </p:nvSpPr>
        <p:spPr bwMode="auto">
          <a:xfrm>
            <a:off x="1600200" y="3505200"/>
            <a:ext cx="1752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b="1">
                <a:solidFill>
                  <a:srgbClr val="000000"/>
                </a:solidFill>
                <a:latin typeface="Comic Sans MS" pitchFamily="66" charset="0"/>
              </a:rPr>
              <a:t>Land - </a:t>
            </a:r>
            <a:r>
              <a:rPr lang="en-US" b="1" i="1">
                <a:solidFill>
                  <a:srgbClr val="000000"/>
                </a:solidFill>
                <a:latin typeface="Comic Sans MS" pitchFamily="66" charset="0"/>
              </a:rPr>
              <a:t>Shoen</a:t>
            </a:r>
          </a:p>
        </p:txBody>
      </p:sp>
      <p:sp>
        <p:nvSpPr>
          <p:cNvPr id="58399" name="Text Box 31"/>
          <p:cNvSpPr txBox="1">
            <a:spLocks noChangeArrowheads="1"/>
          </p:cNvSpPr>
          <p:nvPr/>
        </p:nvSpPr>
        <p:spPr bwMode="auto">
          <a:xfrm>
            <a:off x="914400" y="4191000"/>
            <a:ext cx="1828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b="1">
                <a:solidFill>
                  <a:srgbClr val="000000"/>
                </a:solidFill>
                <a:latin typeface="Comic Sans MS" pitchFamily="66" charset="0"/>
              </a:rPr>
              <a:t>Land - </a:t>
            </a:r>
            <a:r>
              <a:rPr lang="en-US" b="1" i="1">
                <a:solidFill>
                  <a:srgbClr val="000000"/>
                </a:solidFill>
                <a:latin typeface="Comic Sans MS" pitchFamily="66" charset="0"/>
              </a:rPr>
              <a:t>Shoen</a:t>
            </a:r>
          </a:p>
        </p:txBody>
      </p:sp>
      <p:sp>
        <p:nvSpPr>
          <p:cNvPr id="58400" name="Text Box 32"/>
          <p:cNvSpPr txBox="1">
            <a:spLocks noChangeArrowheads="1"/>
          </p:cNvSpPr>
          <p:nvPr/>
        </p:nvSpPr>
        <p:spPr bwMode="auto">
          <a:xfrm>
            <a:off x="304800" y="5257800"/>
            <a:ext cx="1828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b="1">
                <a:solidFill>
                  <a:srgbClr val="000000"/>
                </a:solidFill>
                <a:latin typeface="Comic Sans MS" pitchFamily="66" charset="0"/>
              </a:rPr>
              <a:t>Protection</a:t>
            </a:r>
          </a:p>
        </p:txBody>
      </p:sp>
      <p:sp>
        <p:nvSpPr>
          <p:cNvPr id="58401" name="Text Box 33"/>
          <p:cNvSpPr txBox="1">
            <a:spLocks noChangeArrowheads="1"/>
          </p:cNvSpPr>
          <p:nvPr/>
        </p:nvSpPr>
        <p:spPr bwMode="auto">
          <a:xfrm>
            <a:off x="6400800" y="3505200"/>
            <a:ext cx="1981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b="1">
                <a:solidFill>
                  <a:srgbClr val="000000"/>
                </a:solidFill>
                <a:latin typeface="Comic Sans MS" pitchFamily="66" charset="0"/>
              </a:rPr>
              <a:t>Loyalty</a:t>
            </a:r>
          </a:p>
        </p:txBody>
      </p:sp>
      <p:sp>
        <p:nvSpPr>
          <p:cNvPr id="58402" name="Text Box 34"/>
          <p:cNvSpPr txBox="1">
            <a:spLocks noChangeArrowheads="1"/>
          </p:cNvSpPr>
          <p:nvPr/>
        </p:nvSpPr>
        <p:spPr bwMode="auto">
          <a:xfrm>
            <a:off x="7467600" y="4191000"/>
            <a:ext cx="1752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b="1">
                <a:solidFill>
                  <a:srgbClr val="000000"/>
                </a:solidFill>
                <a:latin typeface="Comic Sans MS" pitchFamily="66" charset="0"/>
              </a:rPr>
              <a:t>Loyalty</a:t>
            </a:r>
          </a:p>
        </p:txBody>
      </p:sp>
      <p:sp>
        <p:nvSpPr>
          <p:cNvPr id="58403" name="Text Box 35"/>
          <p:cNvSpPr txBox="1">
            <a:spLocks noChangeArrowheads="1"/>
          </p:cNvSpPr>
          <p:nvPr/>
        </p:nvSpPr>
        <p:spPr bwMode="auto">
          <a:xfrm>
            <a:off x="8229600" y="5105400"/>
            <a:ext cx="1295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b="1">
                <a:solidFill>
                  <a:srgbClr val="000000"/>
                </a:solidFill>
                <a:latin typeface="Comic Sans MS" pitchFamily="66" charset="0"/>
              </a:rPr>
              <a:t>Food</a:t>
            </a:r>
          </a:p>
        </p:txBody>
      </p:sp>
    </p:spTree>
    <p:extLst>
      <p:ext uri="{BB962C8B-B14F-4D97-AF65-F5344CB8AC3E}">
        <p14:creationId xmlns:p14="http://schemas.microsoft.com/office/powerpoint/2010/main" val="3516933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84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8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1000"/>
                                        <p:tgtEl>
                                          <p:spTgt spid="58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1000"/>
                                        <p:tgtEl>
                                          <p:spTgt spid="58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1000"/>
                                        <p:tgtEl>
                                          <p:spTgt spid="58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58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1000"/>
                                        <p:tgtEl>
                                          <p:spTgt spid="58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1000"/>
                                        <p:tgtEl>
                                          <p:spTgt spid="58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1000"/>
                                        <p:tgtEl>
                                          <p:spTgt spid="58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1000"/>
                                        <p:tgtEl>
                                          <p:spTgt spid="58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1000"/>
                                        <p:tgtEl>
                                          <p:spTgt spid="58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1000"/>
                                        <p:tgtEl>
                                          <p:spTgt spid="58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1000"/>
                                        <p:tgtEl>
                                          <p:spTgt spid="58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1000"/>
                                        <p:tgtEl>
                                          <p:spTgt spid="58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1000"/>
                                        <p:tgtEl>
                                          <p:spTgt spid="58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1000"/>
                                        <p:tgtEl>
                                          <p:spTgt spid="58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1000"/>
                                        <p:tgtEl>
                                          <p:spTgt spid="58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1000"/>
                                        <p:tgtEl>
                                          <p:spTgt spid="58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1000"/>
                                        <p:tgtEl>
                                          <p:spTgt spid="58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1000"/>
                                        <p:tgtEl>
                                          <p:spTgt spid="58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1000"/>
                                        <p:tgtEl>
                                          <p:spTgt spid="58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1000"/>
                                        <p:tgtEl>
                                          <p:spTgt spid="58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1000"/>
                                        <p:tgtEl>
                                          <p:spTgt spid="58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1000"/>
                                        <p:tgtEl>
                                          <p:spTgt spid="58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1000"/>
                                        <p:tgtEl>
                                          <p:spTgt spid="58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1000"/>
                                        <p:tgtEl>
                                          <p:spTgt spid="58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1000"/>
                                        <p:tgtEl>
                                          <p:spTgt spid="58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1000"/>
                                        <p:tgtEl>
                                          <p:spTgt spid="58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6" dur="1000"/>
                                        <p:tgtEl>
                                          <p:spTgt spid="58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1000"/>
                                        <p:tgtEl>
                                          <p:spTgt spid="58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2" dur="1000"/>
                                        <p:tgtEl>
                                          <p:spTgt spid="58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5" dur="1000"/>
                                        <p:tgtEl>
                                          <p:spTgt spid="58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8" dur="1000"/>
                                        <p:tgtEl>
                                          <p:spTgt spid="58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1" grpId="0" autoUpdateAnimBg="0"/>
      <p:bldP spid="58372" grpId="0" animBg="1"/>
      <p:bldP spid="58373" grpId="0" animBg="1"/>
      <p:bldP spid="58374" grpId="0" animBg="1"/>
      <p:bldP spid="58375" grpId="0" animBg="1"/>
      <p:bldP spid="58376" grpId="0" animBg="1"/>
      <p:bldP spid="58377" grpId="0" animBg="1"/>
      <p:bldP spid="58378" grpId="0" animBg="1"/>
      <p:bldP spid="58379" grpId="0" animBg="1"/>
      <p:bldP spid="58380" grpId="0" animBg="1"/>
      <p:bldP spid="58381" grpId="0" animBg="1"/>
      <p:bldP spid="58382" grpId="0"/>
      <p:bldP spid="58383" grpId="0"/>
      <p:bldP spid="58384" grpId="0"/>
      <p:bldP spid="58385" grpId="0"/>
      <p:bldP spid="58386" grpId="0"/>
      <p:bldP spid="58387" grpId="0"/>
      <p:bldP spid="58388" grpId="0"/>
      <p:bldP spid="58389" grpId="0"/>
      <p:bldP spid="58390" grpId="0"/>
      <p:bldP spid="58391" grpId="0"/>
      <p:bldP spid="58398" grpId="0"/>
      <p:bldP spid="58399" grpId="0"/>
      <p:bldP spid="58400" grpId="0"/>
      <p:bldP spid="58401" grpId="0"/>
      <p:bldP spid="58402" grpId="0"/>
      <p:bldP spid="58403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1447800" y="228600"/>
            <a:ext cx="7467600" cy="64008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996633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7347" name="Text Box 3"/>
          <p:cNvSpPr txBox="1">
            <a:spLocks noChangeArrowheads="1"/>
          </p:cNvSpPr>
          <p:nvPr/>
        </p:nvSpPr>
        <p:spPr bwMode="auto">
          <a:xfrm>
            <a:off x="6248400" y="701675"/>
            <a:ext cx="2743200" cy="17367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694623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en-US" sz="5400">
                <a:solidFill>
                  <a:srgbClr val="9966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Japan" pitchFamily="34" charset="0"/>
              </a:rPr>
              <a:t>Feudal Society</a:t>
            </a:r>
            <a:endParaRPr lang="en-US" sz="5400" i="1">
              <a:solidFill>
                <a:srgbClr val="9966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Japan" pitchFamily="34" charset="0"/>
            </a:endParaRPr>
          </a:p>
        </p:txBody>
      </p:sp>
      <p:pic>
        <p:nvPicPr>
          <p:cNvPr id="57348" name="Picture 4" descr="hierarchical chart-feudal Japan"/>
          <p:cNvPicPr>
            <a:picLocks noChangeAspect="1" noChangeArrowheads="1"/>
          </p:cNvPicPr>
          <p:nvPr/>
        </p:nvPicPr>
        <p:blipFill>
          <a:blip r:embed="rId2">
            <a:lum bright="-12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4950" y="304800"/>
            <a:ext cx="6191250" cy="655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349" name="Text Box 5"/>
          <p:cNvSpPr txBox="1">
            <a:spLocks noChangeArrowheads="1"/>
          </p:cNvSpPr>
          <p:nvPr/>
        </p:nvSpPr>
        <p:spPr bwMode="auto">
          <a:xfrm>
            <a:off x="1295400" y="412750"/>
            <a:ext cx="27432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PressWriter Symbols" pitchFamily="2" charset="2"/>
              <a:buNone/>
            </a:pPr>
            <a:r>
              <a:rPr lang="en-US" sz="2400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Japan" pitchFamily="34" charset="0"/>
              </a:rPr>
              <a:t>The emperor </a:t>
            </a:r>
            <a:br>
              <a:rPr lang="en-US" sz="2400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Japan" pitchFamily="34" charset="0"/>
              </a:rPr>
            </a:br>
            <a:r>
              <a:rPr lang="en-US" sz="2400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Japan" pitchFamily="34" charset="0"/>
              </a:rPr>
              <a:t>reigned, but did not always rule!</a:t>
            </a:r>
          </a:p>
        </p:txBody>
      </p:sp>
    </p:spTree>
    <p:extLst>
      <p:ext uri="{BB962C8B-B14F-4D97-AF65-F5344CB8AC3E}">
        <p14:creationId xmlns:p14="http://schemas.microsoft.com/office/powerpoint/2010/main" val="2972306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57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Homework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600200"/>
            <a:ext cx="7391400" cy="4525963"/>
          </a:xfrm>
        </p:spPr>
        <p:txBody>
          <a:bodyPr/>
          <a:lstStyle/>
          <a:p>
            <a:r>
              <a:rPr lang="en-US" dirty="0" smtClean="0"/>
              <a:t>Answer questions #1a and #1b on page 216 of the notebook. 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88447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>
          <a:outerShdw dist="35921" dir="2700000" algn="ctr" rotWithShape="0">
            <a:srgbClr val="996633"/>
          </a:outerShdw>
        </a:effectLst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FF0000"/>
          </a:buClr>
          <a:buSzTx/>
          <a:buFont typeface="PressWriter Symbols" pitchFamily="2" charset="2"/>
          <a:buChar char="a"/>
          <a:tabLst/>
          <a:defRPr kumimoji="0" lang="en-US" sz="36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>
          <a:outerShdw dist="35921" dir="2700000" algn="ctr" rotWithShape="0">
            <a:srgbClr val="996633"/>
          </a:outerShdw>
        </a:effectLst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FF0000"/>
          </a:buClr>
          <a:buSzTx/>
          <a:buFont typeface="PressWriter Symbols" pitchFamily="2" charset="2"/>
          <a:buChar char="a"/>
          <a:tabLst/>
          <a:defRPr kumimoji="0" lang="en-US" sz="36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113</Words>
  <Application>Microsoft Office PowerPoint</Application>
  <PresentationFormat>On-screen Show (4:3)</PresentationFormat>
  <Paragraphs>30</Paragraphs>
  <Slides>6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8" baseType="lpstr">
      <vt:lpstr>Office Theme</vt:lpstr>
      <vt:lpstr>Default Design</vt:lpstr>
      <vt:lpstr>Warm-up #6</vt:lpstr>
      <vt:lpstr>PowerPoint Presentation</vt:lpstr>
      <vt:lpstr> What was the social hierarchy (social rank) like in Medieval Japan?</vt:lpstr>
      <vt:lpstr>PowerPoint Presentation</vt:lpstr>
      <vt:lpstr>PowerPoint Presentation</vt:lpstr>
      <vt:lpstr>Homework</vt:lpstr>
    </vt:vector>
  </TitlesOfParts>
  <Company>WVUSD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Warm-up #6</dc:title>
  <dc:creator>Josephine Schaller</dc:creator>
  <cp:lastModifiedBy>Josephine Schaller</cp:lastModifiedBy>
  <cp:revision>4</cp:revision>
  <dcterms:created xsi:type="dcterms:W3CDTF">2012-12-06T23:40:42Z</dcterms:created>
  <dcterms:modified xsi:type="dcterms:W3CDTF">2012-12-07T00:06:33Z</dcterms:modified>
</cp:coreProperties>
</file>