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0" r:id="rId6"/>
    <p:sldId id="281" r:id="rId7"/>
    <p:sldId id="282" r:id="rId8"/>
    <p:sldId id="283" r:id="rId9"/>
    <p:sldId id="260" r:id="rId10"/>
    <p:sldId id="262" r:id="rId11"/>
    <p:sldId id="267" r:id="rId12"/>
    <p:sldId id="266" r:id="rId13"/>
    <p:sldId id="264" r:id="rId14"/>
    <p:sldId id="265" r:id="rId15"/>
    <p:sldId id="284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7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6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8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1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7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79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8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6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49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27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0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0E07A-EB23-4F39-BFF6-7872842DDBE0}" type="datetimeFigureOut">
              <a:rPr lang="en-US" smtClean="0"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D59E6-644D-4069-BCAE-18142D8B4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#1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salon?</a:t>
            </a:r>
          </a:p>
          <a:p>
            <a:r>
              <a:rPr lang="en-US" dirty="0" smtClean="0"/>
              <a:t>Look at the picture on page 398 of </a:t>
            </a:r>
            <a:r>
              <a:rPr lang="en-US" i="1" dirty="0" smtClean="0"/>
              <a:t>History Alive</a:t>
            </a:r>
            <a:r>
              <a:rPr lang="en-US" dirty="0" smtClean="0"/>
              <a:t>, </a:t>
            </a:r>
            <a:r>
              <a:rPr lang="en-US" u="sng" dirty="0" smtClean="0"/>
              <a:t>what do you think is going on in this picture? </a:t>
            </a:r>
            <a:r>
              <a:rPr lang="en-US" dirty="0" smtClean="0"/>
              <a:t>Use as much detail as possible.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9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r>
              <a:rPr lang="en-US" sz="4000" b="1" u="sng" dirty="0" smtClean="0"/>
              <a:t>Great Enlightenment Thinkers: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Partner read sections 35.3 -35.7  </a:t>
            </a:r>
            <a:br>
              <a:rPr lang="en-US" sz="3200" dirty="0" smtClean="0"/>
            </a:br>
            <a:r>
              <a:rPr lang="en-US" sz="3200" dirty="0" smtClean="0"/>
              <a:t>Use the information to fill in this chart.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4972615"/>
              </p:ext>
            </p:extLst>
          </p:nvPr>
        </p:nvGraphicFramePr>
        <p:xfrm>
          <a:off x="228600" y="1676400"/>
          <a:ext cx="8610600" cy="502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2152650"/>
                <a:gridCol w="2152650"/>
                <a:gridCol w="2152650"/>
              </a:tblGrid>
              <a:tr h="848692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Thinker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Famous</a:t>
                      </a:r>
                      <a:r>
                        <a:rPr lang="en-US" sz="2400" baseline="0" dirty="0" smtClean="0"/>
                        <a:t> for…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Other Key</a:t>
                      </a:r>
                      <a:r>
                        <a:rPr lang="en-US" sz="2400" b="1" baseline="0" dirty="0" smtClean="0"/>
                        <a:t> Concepts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Famous works</a:t>
                      </a:r>
                      <a:endParaRPr lang="en-US" sz="2400" b="1" dirty="0"/>
                    </a:p>
                  </a:txBody>
                  <a:tcPr/>
                </a:tc>
              </a:tr>
              <a:tr h="720778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Hobbes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</a:tr>
              <a:tr h="720778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Locke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1297397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Montesquieu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720778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Voltaire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720778">
                <a:tc>
                  <a:txBody>
                    <a:bodyPr/>
                    <a:lstStyle/>
                    <a:p>
                      <a:r>
                        <a:rPr lang="en-US" sz="2400" b="1" dirty="0" err="1" smtClean="0"/>
                        <a:t>Beccaria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33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Yay!!!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Do Now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work on your Enlightenment Thinkers Chart…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85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r>
              <a:rPr lang="en-US" sz="4000" b="1" u="sng" dirty="0" smtClean="0"/>
              <a:t>Great Enlightenment Thinkers: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Partner read sections 35.3 -35.7  </a:t>
            </a:r>
            <a:br>
              <a:rPr lang="en-US" sz="3200" dirty="0" smtClean="0"/>
            </a:br>
            <a:r>
              <a:rPr lang="en-US" sz="3200" dirty="0" smtClean="0"/>
              <a:t>Use the information to fill in this chart.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645002"/>
              </p:ext>
            </p:extLst>
          </p:nvPr>
        </p:nvGraphicFramePr>
        <p:xfrm>
          <a:off x="228600" y="1676400"/>
          <a:ext cx="8763000" cy="517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876"/>
                <a:gridCol w="2481558"/>
                <a:gridCol w="2694816"/>
                <a:gridCol w="2190750"/>
              </a:tblGrid>
              <a:tr h="81966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Thinker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Famous</a:t>
                      </a:r>
                      <a:r>
                        <a:rPr lang="en-US" sz="2400" baseline="0" dirty="0" smtClean="0"/>
                        <a:t> for…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Other Key</a:t>
                      </a:r>
                      <a:r>
                        <a:rPr lang="en-US" sz="2400" b="1" baseline="0" dirty="0" smtClean="0"/>
                        <a:t> Concepts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Famous works</a:t>
                      </a:r>
                      <a:endParaRPr lang="en-US" sz="2400" b="1" dirty="0"/>
                    </a:p>
                  </a:txBody>
                  <a:tcPr/>
                </a:tc>
              </a:tr>
              <a:tr h="42095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Hobbes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Absolute</a:t>
                      </a:r>
                      <a:r>
                        <a:rPr lang="en-US" sz="2800" b="1" baseline="0" dirty="0" smtClean="0"/>
                        <a:t> rule by Kings – human nature is bad so kings with lots of power are needed to control them.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Humans are selfish.</a:t>
                      </a:r>
                      <a:r>
                        <a:rPr lang="en-US" sz="2800" b="1" baseline="0" dirty="0" smtClean="0"/>
                        <a:t> </a:t>
                      </a:r>
                    </a:p>
                    <a:p>
                      <a:endParaRPr lang="en-US" sz="2800" b="1" baseline="0" dirty="0" smtClean="0"/>
                    </a:p>
                    <a:p>
                      <a:r>
                        <a:rPr lang="en-US" sz="2800" b="1" baseline="0" dirty="0" smtClean="0"/>
                        <a:t>Gov’t must control the </a:t>
                      </a:r>
                      <a:r>
                        <a:rPr lang="en-US" sz="2800" b="1" baseline="0" dirty="0" err="1" smtClean="0"/>
                        <a:t>ppl</a:t>
                      </a:r>
                      <a:endParaRPr lang="en-US" sz="2800" b="1" baseline="0" dirty="0" smtClean="0"/>
                    </a:p>
                    <a:p>
                      <a:endParaRPr lang="en-US" sz="2800" b="1" baseline="0" dirty="0" smtClean="0"/>
                    </a:p>
                    <a:p>
                      <a:r>
                        <a:rPr lang="en-US" sz="2800" b="1" baseline="0" dirty="0" smtClean="0"/>
                        <a:t>W/o gov’t life would be “nasty, brutish, and short.”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i="1" dirty="0" smtClean="0"/>
                        <a:t>Leviathan </a:t>
                      </a:r>
                      <a:endParaRPr lang="en-US" sz="2800" b="1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81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r>
              <a:rPr lang="en-US" sz="4000" b="1" u="sng" dirty="0" smtClean="0"/>
              <a:t>Great Enlightenment Thinkers: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Partner read sections 35.3 -35.7  </a:t>
            </a:r>
            <a:br>
              <a:rPr lang="en-US" sz="3200" dirty="0" smtClean="0"/>
            </a:br>
            <a:r>
              <a:rPr lang="en-US" sz="3200" dirty="0" smtClean="0"/>
              <a:t>Use the information to fill in this chart.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351846"/>
              </p:ext>
            </p:extLst>
          </p:nvPr>
        </p:nvGraphicFramePr>
        <p:xfrm>
          <a:off x="228600" y="1676400"/>
          <a:ext cx="89154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563"/>
                <a:gridCol w="2603612"/>
                <a:gridCol w="2978375"/>
                <a:gridCol w="222885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Thinker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Famous</a:t>
                      </a:r>
                      <a:r>
                        <a:rPr lang="en-US" sz="1800" baseline="0" dirty="0" smtClean="0"/>
                        <a:t> for…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Other Key</a:t>
                      </a:r>
                      <a:r>
                        <a:rPr lang="en-US" sz="1800" b="1" baseline="0" dirty="0" smtClean="0"/>
                        <a:t> Concepts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Famous works</a:t>
                      </a:r>
                      <a:endParaRPr lang="en-US" sz="2400" b="1" dirty="0"/>
                    </a:p>
                  </a:txBody>
                  <a:tcPr/>
                </a:tc>
              </a:tr>
              <a:tr h="720778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Locke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Natural rights</a:t>
                      </a:r>
                      <a:r>
                        <a:rPr lang="en-US" sz="2400" baseline="0" dirty="0" smtClean="0"/>
                        <a:t> – all people are born with rights that cannot be denied: life, liberty, and property. </a:t>
                      </a:r>
                    </a:p>
                    <a:p>
                      <a:endParaRPr lang="en-US" sz="2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2400" dirty="0" smtClean="0"/>
                        <a:t>Constitutional Monarchy – king has to follow the Constitution.</a:t>
                      </a:r>
                      <a:r>
                        <a:rPr lang="en-US" sz="2400" baseline="0" dirty="0" smtClean="0"/>
                        <a:t>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2400" baseline="0" dirty="0" smtClean="0"/>
                        <a:t>Social Contract – </a:t>
                      </a:r>
                      <a:r>
                        <a:rPr lang="en-US" sz="2400" baseline="0" dirty="0" err="1" smtClean="0"/>
                        <a:t>ppl</a:t>
                      </a:r>
                      <a:r>
                        <a:rPr lang="en-US" sz="2400" baseline="0" dirty="0" smtClean="0"/>
                        <a:t> give </a:t>
                      </a:r>
                      <a:r>
                        <a:rPr lang="en-US" sz="2400" baseline="0" dirty="0" err="1" smtClean="0"/>
                        <a:t>govt</a:t>
                      </a:r>
                      <a:r>
                        <a:rPr lang="en-US" sz="2400" baseline="0" dirty="0" smtClean="0"/>
                        <a:t> power with understanding that it will protect their rights.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2400" baseline="0" dirty="0" smtClean="0"/>
                        <a:t>Supported Bills of Rights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Two Treatises of Government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47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r>
              <a:rPr lang="en-US" sz="4000" b="1" u="sng" dirty="0" smtClean="0"/>
              <a:t>Great Enlightenment Thinkers: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Partner read sections 35.3 -35.7  </a:t>
            </a:r>
            <a:br>
              <a:rPr lang="en-US" sz="3200" dirty="0" smtClean="0"/>
            </a:br>
            <a:r>
              <a:rPr lang="en-US" sz="3200" dirty="0" smtClean="0"/>
              <a:t>Use the information to fill in this chart.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211447"/>
              </p:ext>
            </p:extLst>
          </p:nvPr>
        </p:nvGraphicFramePr>
        <p:xfrm>
          <a:off x="228600" y="1676400"/>
          <a:ext cx="8610600" cy="7136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2152650"/>
                <a:gridCol w="2152650"/>
                <a:gridCol w="2152650"/>
              </a:tblGrid>
              <a:tr h="848692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Thinker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Famous</a:t>
                      </a:r>
                      <a:r>
                        <a:rPr lang="en-US" sz="2400" baseline="0" dirty="0" smtClean="0"/>
                        <a:t> for…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Other Key</a:t>
                      </a:r>
                      <a:r>
                        <a:rPr lang="en-US" sz="2400" b="1" baseline="0" dirty="0" smtClean="0"/>
                        <a:t> Concepts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Famous works</a:t>
                      </a:r>
                      <a:endParaRPr lang="en-US" sz="2400" b="1" dirty="0"/>
                    </a:p>
                  </a:txBody>
                  <a:tcPr/>
                </a:tc>
              </a:tr>
              <a:tr h="1297397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Montesquieu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Separation of Powers</a:t>
                      </a:r>
                      <a:r>
                        <a:rPr lang="en-US" sz="2400" b="1" baseline="0" dirty="0" smtClean="0"/>
                        <a:t> </a:t>
                      </a:r>
                      <a:r>
                        <a:rPr lang="en-US" sz="2400" baseline="0" dirty="0" smtClean="0"/>
                        <a:t>– divide government’s power equally among three separate branches of government (executive, judicial,  legislative)</a:t>
                      </a:r>
                    </a:p>
                    <a:p>
                      <a:endParaRPr lang="en-US" sz="2400" baseline="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Each</a:t>
                      </a:r>
                      <a:r>
                        <a:rPr lang="en-US" sz="2400" baseline="0" dirty="0" smtClean="0"/>
                        <a:t> branch of government has limited power that is limited by the other two branches.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Persian Letters, The Spirit</a:t>
                      </a:r>
                      <a:r>
                        <a:rPr lang="en-US" sz="2400" baseline="0" dirty="0" smtClean="0"/>
                        <a:t> of Laws </a:t>
                      </a:r>
                      <a:endParaRPr lang="en-US" sz="2400" dirty="0"/>
                    </a:p>
                  </a:txBody>
                  <a:tcPr/>
                </a:tc>
              </a:tr>
              <a:tr h="720778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Voltaire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720778">
                <a:tc>
                  <a:txBody>
                    <a:bodyPr/>
                    <a:lstStyle/>
                    <a:p>
                      <a:r>
                        <a:rPr lang="en-US" sz="2400" b="1" dirty="0" err="1" smtClean="0"/>
                        <a:t>Beccaria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08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en-US" sz="4000" b="1" u="sng" dirty="0" smtClean="0"/>
              <a:t>Great Enlightenment Thinkers</a:t>
            </a:r>
            <a:r>
              <a:rPr lang="en-US" sz="4000" b="1" u="sng" dirty="0" smtClean="0"/>
              <a:t>: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2127629"/>
              </p:ext>
            </p:extLst>
          </p:nvPr>
        </p:nvGraphicFramePr>
        <p:xfrm>
          <a:off x="228600" y="838200"/>
          <a:ext cx="86868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864"/>
                <a:gridCol w="2731736"/>
                <a:gridCol w="2819400"/>
                <a:gridCol w="1828800"/>
              </a:tblGrid>
              <a:tr h="7620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Thinker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Famous</a:t>
                      </a:r>
                      <a:r>
                        <a:rPr lang="en-US" sz="2400" baseline="0" dirty="0" smtClean="0"/>
                        <a:t> for…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Other Key</a:t>
                      </a:r>
                      <a:r>
                        <a:rPr lang="en-US" sz="2400" b="1" baseline="0" dirty="0" smtClean="0"/>
                        <a:t> Concepts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Famous works</a:t>
                      </a:r>
                      <a:endParaRPr lang="en-US" sz="2400" b="1" dirty="0"/>
                    </a:p>
                  </a:txBody>
                  <a:tcPr/>
                </a:tc>
              </a:tr>
              <a:tr h="196292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Voltaire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charset="0"/>
                        <a:buChar char="•"/>
                      </a:pPr>
                      <a:r>
                        <a:rPr lang="en-US" sz="2300" dirty="0" smtClean="0"/>
                        <a:t>Religious</a:t>
                      </a:r>
                      <a:r>
                        <a:rPr lang="en-US" sz="2300" baseline="0" dirty="0" smtClean="0"/>
                        <a:t> tolerance (allow people to practice religious in their own ways)</a:t>
                      </a:r>
                    </a:p>
                    <a:p>
                      <a:pPr marL="342900" indent="-342900">
                        <a:buFont typeface="Arial" charset="0"/>
                        <a:buChar char="•"/>
                      </a:pPr>
                      <a:r>
                        <a:rPr lang="en-US" sz="2300" baseline="0" dirty="0" smtClean="0"/>
                        <a:t>free speech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Natural religion – all religions</a:t>
                      </a:r>
                      <a:r>
                        <a:rPr lang="en-US" sz="2300" baseline="0" dirty="0" smtClean="0"/>
                        <a:t> have some truth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Candide</a:t>
                      </a:r>
                      <a:endParaRPr lang="en-US" sz="2400" dirty="0"/>
                    </a:p>
                  </a:txBody>
                  <a:tcPr/>
                </a:tc>
              </a:tr>
              <a:tr h="1180398">
                <a:tc>
                  <a:txBody>
                    <a:bodyPr/>
                    <a:lstStyle/>
                    <a:p>
                      <a:r>
                        <a:rPr lang="en-US" sz="2400" b="1" dirty="0" err="1" smtClean="0"/>
                        <a:t>Beccaria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Rights of the Accused</a:t>
                      </a:r>
                      <a:r>
                        <a:rPr lang="en-US" sz="2300" baseline="0" dirty="0" smtClean="0"/>
                        <a:t> – </a:t>
                      </a:r>
                      <a:r>
                        <a:rPr lang="en-US" sz="2300" baseline="0" dirty="0" err="1" smtClean="0"/>
                        <a:t>ppl</a:t>
                      </a:r>
                      <a:r>
                        <a:rPr lang="en-US" sz="2300" baseline="0" dirty="0" smtClean="0"/>
                        <a:t> accused of crimes should have rights too (fair trail, no cruel and unusual punishment…) 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charset="0"/>
                        <a:buChar char="•"/>
                      </a:pPr>
                      <a:r>
                        <a:rPr lang="en-US" sz="2300" dirty="0" smtClean="0"/>
                        <a:t>Fair speedy trial</a:t>
                      </a:r>
                    </a:p>
                    <a:p>
                      <a:pPr marL="342900" indent="-342900">
                        <a:buFont typeface="Arial" charset="0"/>
                        <a:buChar char="•"/>
                      </a:pPr>
                      <a:r>
                        <a:rPr lang="en-US" sz="2300" dirty="0" smtClean="0"/>
                        <a:t>No torture</a:t>
                      </a:r>
                    </a:p>
                    <a:p>
                      <a:pPr marL="342900" indent="-342900">
                        <a:buFont typeface="Arial" charset="0"/>
                        <a:buChar char="•"/>
                      </a:pPr>
                      <a:r>
                        <a:rPr lang="en-US" sz="2300" dirty="0" smtClean="0"/>
                        <a:t>Equal punishments</a:t>
                      </a:r>
                      <a:r>
                        <a:rPr lang="en-US" sz="2300" baseline="0" dirty="0" smtClean="0"/>
                        <a:t> that fit the crime.  </a:t>
                      </a:r>
                    </a:p>
                    <a:p>
                      <a:pPr marL="342900" indent="-342900">
                        <a:buFont typeface="Arial" charset="0"/>
                        <a:buChar char="•"/>
                      </a:pPr>
                      <a:r>
                        <a:rPr lang="en-US" sz="2300" baseline="0" dirty="0" smtClean="0"/>
                        <a:t>No capital punishment (death penalty)</a:t>
                      </a:r>
                      <a:endParaRPr lang="en-US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On Crimes</a:t>
                      </a:r>
                      <a:r>
                        <a:rPr lang="en-US" sz="2400" baseline="0" dirty="0" smtClean="0"/>
                        <a:t> and Punishments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86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u="sng" dirty="0" smtClean="0"/>
              <a:t>Enlightenment Salon Activity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5257800"/>
          </a:xfrm>
        </p:spPr>
        <p:txBody>
          <a:bodyPr/>
          <a:lstStyle/>
          <a:p>
            <a:r>
              <a:rPr lang="en-US" dirty="0" smtClean="0"/>
              <a:t>“Visit” each of the five Enlightenment thinkers.</a:t>
            </a:r>
          </a:p>
          <a:p>
            <a:r>
              <a:rPr lang="en-US" dirty="0" smtClean="0"/>
              <a:t>Use your knowledge and your Enlightenment Thinkers Chart to help you answer the questions they “ask” you. </a:t>
            </a:r>
          </a:p>
          <a:p>
            <a:r>
              <a:rPr lang="en-US" dirty="0" smtClean="0"/>
              <a:t>Record your answers in detailed, specific, and complete sentences on your </a:t>
            </a:r>
            <a:r>
              <a:rPr lang="en-US" i="1" dirty="0" smtClean="0"/>
              <a:t>Enlightenment Thinkers Reading Notes 35 </a:t>
            </a:r>
            <a:r>
              <a:rPr lang="en-US" dirty="0" smtClean="0"/>
              <a:t>worksheet.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8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Salon Questions: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en-US" b="1" u="sng" dirty="0" err="1" smtClean="0"/>
              <a:t>Cesare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Beccaria</a:t>
            </a:r>
            <a:r>
              <a:rPr lang="en-US" b="1" u="sng" dirty="0" smtClean="0"/>
              <a:t> -  </a:t>
            </a:r>
          </a:p>
          <a:p>
            <a:r>
              <a:rPr lang="en-US" dirty="0" smtClean="0"/>
              <a:t>“As a lawyer, I observe many practices in the justice system that seem terribly harsh and unfair. What are some of those practices? </a:t>
            </a:r>
          </a:p>
          <a:p>
            <a:endParaRPr lang="en-US" dirty="0"/>
          </a:p>
          <a:p>
            <a:r>
              <a:rPr lang="en-US" dirty="0" smtClean="0"/>
              <a:t>In my book </a:t>
            </a:r>
            <a:r>
              <a:rPr lang="en-US" b="1" dirty="0" smtClean="0"/>
              <a:t>On Crimes and Punishments</a:t>
            </a:r>
            <a:r>
              <a:rPr lang="en-US" dirty="0" smtClean="0"/>
              <a:t>, I share my ideas on how criminals should be treated. What are some of the main ideas in that book?”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76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Salon Questions: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Voltaire </a:t>
            </a:r>
          </a:p>
          <a:p>
            <a:r>
              <a:rPr lang="en-US" dirty="0" smtClean="0"/>
              <a:t>“There is a right I believe in so strongly that I will defend it to the death. What is that right?</a:t>
            </a:r>
          </a:p>
          <a:p>
            <a:r>
              <a:rPr lang="en-US" dirty="0" smtClean="0"/>
              <a:t> I am well know for criticizing intolerance wherever I see. What happened to me because of my outspoken criticism of authorities?”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7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Salon Questions: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Montesquieu </a:t>
            </a:r>
            <a:endParaRPr lang="en-US" dirty="0"/>
          </a:p>
          <a:p>
            <a:r>
              <a:rPr lang="en-US" dirty="0" smtClean="0"/>
              <a:t>“In my book The Spirit of Laws, I describe how I think governments should be organized. What do I call my idea, and how does it work? </a:t>
            </a:r>
          </a:p>
          <a:p>
            <a:endParaRPr lang="en-US" dirty="0"/>
          </a:p>
          <a:p>
            <a:r>
              <a:rPr lang="en-US" dirty="0" smtClean="0"/>
              <a:t>What am I afraid might happen if a government doesn’t use this idea?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7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Salon Questions: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Locke – </a:t>
            </a:r>
          </a:p>
          <a:p>
            <a:r>
              <a:rPr lang="en-US" b="1" dirty="0" smtClean="0"/>
              <a:t>“</a:t>
            </a:r>
            <a:r>
              <a:rPr lang="en-US" dirty="0" smtClean="0"/>
              <a:t>What do I think government the purpose of government is? </a:t>
            </a:r>
            <a:r>
              <a:rPr lang="en-US" dirty="0" smtClean="0"/>
              <a:t>What rights do I think government should respect?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 my famous book, Two Treatises of Government, I argue that government should exist only with the consent or approval of whom? What did I say should happen if the government does not do its job?”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5017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Salon Questions: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Hobbes – </a:t>
            </a:r>
          </a:p>
          <a:p>
            <a:r>
              <a:rPr lang="en-US" dirty="0" smtClean="0"/>
              <a:t>“I am sure you are familiar with my famous book Leviathan. In my book, I describe my beliefs about what human beings are really like. What are some of the words I would use to describe what people are really like? </a:t>
            </a:r>
          </a:p>
          <a:p>
            <a:r>
              <a:rPr lang="en-US" dirty="0" smtClean="0"/>
              <a:t>Because of my view of what people are really like, I have strong opinions about government. Why do I think governments were created? What kind of government would be best, and why?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76738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17.2 Assessment (Holt </a:t>
            </a:r>
            <a:r>
              <a:rPr lang="en-US" dirty="0"/>
              <a:t>Blue Book) </a:t>
            </a:r>
          </a:p>
          <a:p>
            <a:r>
              <a:rPr lang="en-US" dirty="0" smtClean="0"/>
              <a:t>#s 1a, 2a, 2b, 2c, and 3b. </a:t>
            </a:r>
          </a:p>
        </p:txBody>
      </p:sp>
    </p:spTree>
    <p:extLst>
      <p:ext uri="{BB962C8B-B14F-4D97-AF65-F5344CB8AC3E}">
        <p14:creationId xmlns:p14="http://schemas.microsoft.com/office/powerpoint/2010/main" val="104446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736</Words>
  <Application>Microsoft Office PowerPoint</Application>
  <PresentationFormat>On-screen Show (4:3)</PresentationFormat>
  <Paragraphs>99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Warm-up #1</vt:lpstr>
      <vt:lpstr>Great Enlightenment Thinkers:  Partner read sections 35.3 -35.7   Use the information to fill in this chart.</vt:lpstr>
      <vt:lpstr>No Homework</vt:lpstr>
      <vt:lpstr>Do Now</vt:lpstr>
      <vt:lpstr>Great Enlightenment Thinkers:  Partner read sections 35.3 -35.7   Use the information to fill in this chart.</vt:lpstr>
      <vt:lpstr>Great Enlightenment Thinkers:  Partner read sections 35.3 -35.7   Use the information to fill in this chart.</vt:lpstr>
      <vt:lpstr>Great Enlightenment Thinkers:  Partner read sections 35.3 -35.7   Use the information to fill in this chart.</vt:lpstr>
      <vt:lpstr>Great Enlightenment Thinkers:</vt:lpstr>
      <vt:lpstr>Enlightenment Salon Activity </vt:lpstr>
      <vt:lpstr>Salon Questions:</vt:lpstr>
      <vt:lpstr>Salon Questions:</vt:lpstr>
      <vt:lpstr>Salon Questions:</vt:lpstr>
      <vt:lpstr>Salon Questions:</vt:lpstr>
      <vt:lpstr>Salon Questions:</vt:lpstr>
      <vt:lpstr>Homework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#1</dc:title>
  <dc:creator>Josephine Schaller</dc:creator>
  <cp:lastModifiedBy>Josephine Schaller</cp:lastModifiedBy>
  <cp:revision>25</cp:revision>
  <cp:lastPrinted>2013-04-25T18:06:14Z</cp:lastPrinted>
  <dcterms:created xsi:type="dcterms:W3CDTF">2013-04-24T19:50:42Z</dcterms:created>
  <dcterms:modified xsi:type="dcterms:W3CDTF">2013-04-25T18:14:32Z</dcterms:modified>
</cp:coreProperties>
</file>