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2293E-2235-4377-9762-5A87A922F530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5FD92-D3F8-4BFA-AA12-E55BE403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8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FD92-D3F8-4BFA-AA12-E55BE40310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4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812A-0817-4AAD-8D9D-2004BFA5F4C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1C4663-443F-4287-BB76-55A47242EE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812A-0817-4AAD-8D9D-2004BFA5F4C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4663-443F-4287-BB76-55A47242E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812A-0817-4AAD-8D9D-2004BFA5F4C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4663-443F-4287-BB76-55A47242E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812A-0817-4AAD-8D9D-2004BFA5F4C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4663-443F-4287-BB76-55A47242E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812A-0817-4AAD-8D9D-2004BFA5F4C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4663-443F-4287-BB76-55A47242E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812A-0817-4AAD-8D9D-2004BFA5F4C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4663-443F-4287-BB76-55A47242EE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812A-0817-4AAD-8D9D-2004BFA5F4C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4663-443F-4287-BB76-55A47242EE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812A-0817-4AAD-8D9D-2004BFA5F4C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4663-443F-4287-BB76-55A47242E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812A-0817-4AAD-8D9D-2004BFA5F4C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4663-443F-4287-BB76-55A47242E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812A-0817-4AAD-8D9D-2004BFA5F4C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4663-443F-4287-BB76-55A47242E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812A-0817-4AAD-8D9D-2004BFA5F4C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4663-443F-4287-BB76-55A47242E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3C6812A-0817-4AAD-8D9D-2004BFA5F4C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F1C4663-443F-4287-BB76-55A47242EE1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315200" cy="4425849"/>
          </a:xfrm>
        </p:spPr>
        <p:txBody>
          <a:bodyPr>
            <a:normAutofit/>
          </a:bodyPr>
          <a:lstStyle/>
          <a:p>
            <a:r>
              <a:rPr lang="en-US" sz="8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Parasites: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-Giant Intestinal Fluke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-Chinese Liver Fluke</a:t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-Sheep Liver Fluke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7315200" cy="762000"/>
          </a:xfrm>
        </p:spPr>
        <p:txBody>
          <a:bodyPr/>
          <a:lstStyle/>
          <a:p>
            <a:r>
              <a:rPr lang="en-US" dirty="0" smtClean="0"/>
              <a:t>Symptoms /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71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Light infections are asymptomatic - meaning no symptoms</a:t>
            </a:r>
          </a:p>
          <a:p>
            <a:r>
              <a:rPr lang="en-US" sz="2400" dirty="0" smtClean="0"/>
              <a:t>Heavier ingestion of a large number have seen the following symptoms:</a:t>
            </a:r>
          </a:p>
          <a:p>
            <a:pPr lvl="1"/>
            <a:r>
              <a:rPr lang="en-US" sz="2400" dirty="0" smtClean="0"/>
              <a:t>Fever</a:t>
            </a:r>
          </a:p>
          <a:p>
            <a:pPr lvl="1"/>
            <a:r>
              <a:rPr lang="en-US" sz="2400" dirty="0" smtClean="0"/>
              <a:t>Diarrhea</a:t>
            </a:r>
          </a:p>
          <a:p>
            <a:pPr lvl="1"/>
            <a:r>
              <a:rPr lang="en-US" sz="2400" dirty="0" smtClean="0"/>
              <a:t>Stomach pain</a:t>
            </a:r>
          </a:p>
          <a:p>
            <a:pPr lvl="1"/>
            <a:r>
              <a:rPr lang="en-US" sz="2400" dirty="0" smtClean="0"/>
              <a:t>Tender liver</a:t>
            </a:r>
          </a:p>
          <a:p>
            <a:pPr lvl="1"/>
            <a:r>
              <a:rPr lang="en-US" sz="2400" dirty="0" smtClean="0"/>
              <a:t>Sometimes Jaundice</a:t>
            </a:r>
          </a:p>
          <a:p>
            <a:r>
              <a:rPr lang="en-US" sz="2400" dirty="0" smtClean="0"/>
              <a:t>Longer exposure to liver fluke can cause more severe liver damage</a:t>
            </a:r>
          </a:p>
          <a:p>
            <a:r>
              <a:rPr lang="en-US" sz="2800" b="1" u="sng" dirty="0" smtClean="0"/>
              <a:t>Treatment:</a:t>
            </a:r>
          </a:p>
          <a:p>
            <a:pPr lvl="1"/>
            <a:r>
              <a:rPr lang="en-US" sz="2400" dirty="0" smtClean="0"/>
              <a:t>Drug used is </a:t>
            </a:r>
            <a:r>
              <a:rPr lang="en-US" sz="2400" dirty="0" err="1" smtClean="0"/>
              <a:t>praziquantel</a:t>
            </a:r>
            <a:r>
              <a:rPr lang="en-US" sz="2400" dirty="0" smtClean="0"/>
              <a:t> given three times daily for 1 day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343436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9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76200"/>
            <a:ext cx="7315200" cy="1154097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Sheep Liver Fluke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Nearly 3 cm long</a:t>
            </a:r>
          </a:p>
          <a:p>
            <a:r>
              <a:rPr lang="en-US" sz="2400" dirty="0" smtClean="0"/>
              <a:t>Lives in the passages and ducts that lead to and from the gall bladder.</a:t>
            </a:r>
          </a:p>
          <a:p>
            <a:r>
              <a:rPr lang="en-US" sz="2400" dirty="0" smtClean="0"/>
              <a:t>First starts with finding </a:t>
            </a:r>
            <a:r>
              <a:rPr lang="en-US" sz="2400" dirty="0" smtClean="0"/>
              <a:t>their </a:t>
            </a:r>
            <a:r>
              <a:rPr lang="en-US" sz="2400" dirty="0" smtClean="0"/>
              <a:t>way to the small intestine and will burrow into and through the intestinal wall and migrate to the liver. </a:t>
            </a:r>
          </a:p>
          <a:p>
            <a:r>
              <a:rPr lang="en-US" sz="2600" dirty="0" smtClean="0"/>
              <a:t>Scientific Name:</a:t>
            </a:r>
          </a:p>
          <a:p>
            <a:pPr marL="4572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</a:t>
            </a:r>
            <a:r>
              <a:rPr lang="en-US" sz="2600" dirty="0" err="1" smtClean="0"/>
              <a:t>Fasciola</a:t>
            </a:r>
            <a:r>
              <a:rPr lang="en-US" sz="2600" dirty="0" smtClean="0"/>
              <a:t> </a:t>
            </a:r>
            <a:r>
              <a:rPr lang="en-US" sz="2600" i="1" dirty="0" smtClean="0"/>
              <a:t>hepatica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3860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26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1"/>
            <a:ext cx="7315200" cy="9906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803" y="1143000"/>
            <a:ext cx="3146415" cy="5715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Miracidia</a:t>
            </a:r>
            <a:r>
              <a:rPr lang="en-US" sz="2800" dirty="0" smtClean="0"/>
              <a:t> find a snail and will then become free swimming.</a:t>
            </a:r>
          </a:p>
          <a:p>
            <a:r>
              <a:rPr lang="en-US" sz="2800" dirty="0" smtClean="0"/>
              <a:t>They will then form cyst on water plants that then are ingested by humans or other animals like cows or sheep.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143000"/>
            <a:ext cx="596987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0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27709"/>
            <a:ext cx="7315200" cy="1154097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Epidemiology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1371600"/>
            <a:ext cx="9123218" cy="3539527"/>
          </a:xfrm>
        </p:spPr>
        <p:txBody>
          <a:bodyPr/>
          <a:lstStyle/>
          <a:p>
            <a:pPr lvl="1"/>
            <a:r>
              <a:rPr lang="en-US" sz="2400" dirty="0" smtClean="0"/>
              <a:t>Mostly found in Central and South America and is a major problem for farmers of cattle and sheep. But found on every other continent as well.</a:t>
            </a:r>
          </a:p>
          <a:p>
            <a:pPr lvl="1"/>
            <a:r>
              <a:rPr lang="en-US" sz="2400" dirty="0" smtClean="0"/>
              <a:t>There is an estimated 2.4 million people that are infected with the parasite</a:t>
            </a:r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488873" cy="323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6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1"/>
            <a:ext cx="7315200" cy="838199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953000" cy="5562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It is not use to humans as a host and will sometimes migrate to other regions of the body and form cysts.</a:t>
            </a:r>
            <a:endParaRPr lang="en-US" sz="2200" dirty="0"/>
          </a:p>
          <a:p>
            <a:r>
              <a:rPr lang="en-US" sz="2200" dirty="0" smtClean="0"/>
              <a:t>Main Symptoms:</a:t>
            </a:r>
          </a:p>
          <a:p>
            <a:pPr lvl="1"/>
            <a:r>
              <a:rPr lang="en-US" sz="2400" dirty="0" smtClean="0"/>
              <a:t>Fever</a:t>
            </a:r>
          </a:p>
          <a:p>
            <a:pPr lvl="1"/>
            <a:r>
              <a:rPr lang="en-US" sz="2400" dirty="0" smtClean="0"/>
              <a:t>Abdominal pain</a:t>
            </a:r>
          </a:p>
          <a:p>
            <a:pPr lvl="1"/>
            <a:r>
              <a:rPr lang="en-US" sz="2400" dirty="0" smtClean="0"/>
              <a:t>Jaundice </a:t>
            </a:r>
          </a:p>
          <a:p>
            <a:pPr lvl="1"/>
            <a:r>
              <a:rPr lang="en-US" sz="2400" dirty="0" smtClean="0"/>
              <a:t>Later stages become asymptomatic which can last for months or years with out problems.</a:t>
            </a:r>
          </a:p>
          <a:p>
            <a:pPr lvl="1"/>
            <a:r>
              <a:rPr lang="en-US" sz="2400" dirty="0" smtClean="0"/>
              <a:t>Eventually can cause chronic problems with gall bladder</a:t>
            </a:r>
          </a:p>
          <a:p>
            <a:pPr lvl="1"/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65927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3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7315200" cy="9144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Treatment/ Prevention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7912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Nondrug:</a:t>
            </a:r>
          </a:p>
          <a:p>
            <a:pPr lvl="1"/>
            <a:r>
              <a:rPr lang="en-US" sz="2400" dirty="0" smtClean="0"/>
              <a:t>Protein-rich diet. Also lots of Iron and vitamins for absorption</a:t>
            </a:r>
          </a:p>
          <a:p>
            <a:r>
              <a:rPr lang="en-US" sz="2400" dirty="0" smtClean="0"/>
              <a:t>Drugs:</a:t>
            </a:r>
          </a:p>
          <a:p>
            <a:pPr lvl="1"/>
            <a:r>
              <a:rPr lang="en-US" sz="2400" dirty="0" err="1" smtClean="0"/>
              <a:t>Praziquantel</a:t>
            </a:r>
            <a:endParaRPr lang="en-US" sz="2400" dirty="0" smtClean="0"/>
          </a:p>
          <a:p>
            <a:pPr lvl="1"/>
            <a:r>
              <a:rPr lang="en-US" sz="2400" dirty="0" smtClean="0"/>
              <a:t>Also possible surgery to remove parasite</a:t>
            </a:r>
            <a:endParaRPr lang="en-US" sz="2400" dirty="0"/>
          </a:p>
          <a:p>
            <a:pPr lvl="1"/>
            <a:endParaRPr lang="en-US" sz="2400" dirty="0" smtClean="0"/>
          </a:p>
          <a:p>
            <a:r>
              <a:rPr lang="en-US" sz="2400" dirty="0" smtClean="0"/>
              <a:t>Prevention:</a:t>
            </a:r>
          </a:p>
          <a:p>
            <a:pPr lvl="1"/>
            <a:r>
              <a:rPr lang="en-US" sz="2400" dirty="0" smtClean="0"/>
              <a:t>Wash vegetables</a:t>
            </a:r>
          </a:p>
          <a:p>
            <a:pPr lvl="1"/>
            <a:r>
              <a:rPr lang="en-US" sz="2400" dirty="0" smtClean="0"/>
              <a:t>Cook water grown vegetables before eating</a:t>
            </a:r>
          </a:p>
          <a:p>
            <a:pPr lvl="1"/>
            <a:endParaRPr lang="en-US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26193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590800" cy="202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37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838199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Giant Intestinal fluke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2578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Attaches to the intestinal wall; </a:t>
            </a:r>
            <a:r>
              <a:rPr lang="en-US" sz="2800" dirty="0" smtClean="0"/>
              <a:t>In </a:t>
            </a:r>
            <a:r>
              <a:rPr lang="en-US" sz="2800" dirty="0" smtClean="0"/>
              <a:t>severe cases can be found throughout intestinal tract.</a:t>
            </a:r>
          </a:p>
          <a:p>
            <a:endParaRPr lang="en-US" sz="3000" dirty="0" smtClean="0"/>
          </a:p>
          <a:p>
            <a:r>
              <a:rPr lang="en-US" sz="3000" dirty="0" smtClean="0"/>
              <a:t>The </a:t>
            </a:r>
            <a:r>
              <a:rPr lang="en-US" sz="3000" dirty="0" smtClean="0"/>
              <a:t>scientific name – </a:t>
            </a:r>
            <a:r>
              <a:rPr lang="en-US" sz="3000" b="1" u="sng" dirty="0" err="1" smtClean="0"/>
              <a:t>Fasciolopsis</a:t>
            </a:r>
            <a:r>
              <a:rPr lang="en-US" sz="3000" b="1" u="sng" dirty="0" smtClean="0"/>
              <a:t> </a:t>
            </a:r>
            <a:r>
              <a:rPr lang="en-US" sz="3000" b="1" i="1" u="sng" dirty="0" err="1" smtClean="0"/>
              <a:t>buski</a:t>
            </a:r>
            <a:endParaRPr lang="en-US" sz="3000" b="1" i="1" u="sng" dirty="0" smtClean="0"/>
          </a:p>
          <a:p>
            <a:endParaRPr lang="en-US" sz="3000" dirty="0" smtClean="0"/>
          </a:p>
          <a:p>
            <a:r>
              <a:rPr lang="en-US" sz="3000" dirty="0" smtClean="0"/>
              <a:t>Their </a:t>
            </a:r>
            <a:r>
              <a:rPr lang="en-US" sz="3000" dirty="0" smtClean="0"/>
              <a:t>size is 2 to 7.5 cm long and 0.8 to 2 cm wide. </a:t>
            </a:r>
          </a:p>
          <a:p>
            <a:pPr marL="45720" indent="0">
              <a:buNone/>
            </a:pP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5909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1" y="4343400"/>
            <a:ext cx="3048001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1"/>
            <a:ext cx="7315200" cy="8382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001000" cy="39967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Can get the fluke by ingesting raw water chestnuts or bamboo shoots</a:t>
            </a:r>
          </a:p>
          <a:p>
            <a:r>
              <a:rPr lang="en-US" sz="2400" dirty="0" smtClean="0"/>
              <a:t>Also can infect pigs, dogs and rabbits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14625"/>
            <a:ext cx="70866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45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7315200" cy="9144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172200" cy="5105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Causes </a:t>
            </a:r>
            <a:r>
              <a:rPr lang="en-US" sz="3200" dirty="0" smtClean="0"/>
              <a:t>local inflammation, ulceration and possible bleeding.</a:t>
            </a:r>
          </a:p>
          <a:p>
            <a:r>
              <a:rPr lang="en-US" sz="3200" dirty="0" smtClean="0"/>
              <a:t>With severe cases; abdominal pain and diarrhea. </a:t>
            </a:r>
          </a:p>
          <a:p>
            <a:r>
              <a:rPr lang="en-US" sz="3200" dirty="0" smtClean="0"/>
              <a:t>With the most severe cases, stools are profuse, light yellow and contain undigested food.</a:t>
            </a:r>
          </a:p>
          <a:p>
            <a:r>
              <a:rPr lang="en-US" sz="3200" dirty="0" smtClean="0"/>
              <a:t>You also do not get all the nutrient you need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1397019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78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1154097"/>
          </a:xfrm>
        </p:spPr>
        <p:txBody>
          <a:bodyPr/>
          <a:lstStyle/>
          <a:p>
            <a:r>
              <a:rPr lang="en-US" dirty="0" smtClean="0"/>
              <a:t>Epidemiology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1"/>
            <a:ext cx="8077200" cy="4861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Found in China (including Taiwan), Vietnam and Thailand. Along with other Pacific Islands groups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4648200" cy="405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315200" cy="1154097"/>
          </a:xfrm>
        </p:spPr>
        <p:txBody>
          <a:bodyPr/>
          <a:lstStyle/>
          <a:p>
            <a:r>
              <a:rPr lang="en-US" dirty="0" smtClean="0"/>
              <a:t>Treatment /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37338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drug of choice:</a:t>
            </a:r>
          </a:p>
          <a:p>
            <a:pPr lvl="1"/>
            <a:r>
              <a:rPr lang="en-US" sz="2400" dirty="0" err="1" smtClean="0"/>
              <a:t>Biltricide</a:t>
            </a:r>
            <a:r>
              <a:rPr lang="en-US" sz="2400" dirty="0" smtClean="0"/>
              <a:t>; ingested 3 times daily until symptoms are gone.</a:t>
            </a:r>
          </a:p>
          <a:p>
            <a:pPr lvl="1"/>
            <a:r>
              <a:rPr lang="en-US" sz="2400" dirty="0" smtClean="0"/>
              <a:t>Some side effects are intestinal pain, dizziness and drowsiness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Prevention:</a:t>
            </a:r>
          </a:p>
          <a:p>
            <a:pPr lvl="1"/>
            <a:r>
              <a:rPr lang="en-US" sz="2400" dirty="0" smtClean="0"/>
              <a:t>Cook bamboo shoots and Water chestnuts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73" y="1524000"/>
            <a:ext cx="49941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78382"/>
            <a:ext cx="33401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175846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6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7315200" cy="8382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Chinese Liver Fluke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Scientific name is – </a:t>
            </a:r>
            <a:r>
              <a:rPr lang="en-US" sz="2400" dirty="0" err="1" smtClean="0"/>
              <a:t>Clonorchis</a:t>
            </a:r>
            <a:r>
              <a:rPr lang="en-US" sz="2400" dirty="0" smtClean="0"/>
              <a:t> </a:t>
            </a:r>
            <a:r>
              <a:rPr lang="en-US" sz="2400" dirty="0" err="1" smtClean="0"/>
              <a:t>sinesis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Some worms can live as long as 30 years</a:t>
            </a:r>
          </a:p>
          <a:p>
            <a:endParaRPr lang="en-US" sz="2400" dirty="0"/>
          </a:p>
          <a:p>
            <a:r>
              <a:rPr lang="en-US" sz="2400" dirty="0" smtClean="0"/>
              <a:t>Will find their way into your gall bladder and pancreatic duct</a:t>
            </a:r>
          </a:p>
          <a:p>
            <a:endParaRPr lang="en-US" sz="2400" dirty="0"/>
          </a:p>
          <a:p>
            <a:r>
              <a:rPr lang="en-US" sz="2400" dirty="0" smtClean="0"/>
              <a:t>Can tell if a person is infected by the recovery of the eggs from the feces 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6019800" cy="262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5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773097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03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intermediate host</a:t>
            </a:r>
          </a:p>
          <a:p>
            <a:pPr lvl="1"/>
            <a:r>
              <a:rPr lang="en-US" sz="2400" dirty="0" smtClean="0"/>
              <a:t>The first is a snail where the matured </a:t>
            </a:r>
            <a:r>
              <a:rPr lang="en-US" sz="2400" b="1" u="sng" dirty="0" err="1" smtClean="0"/>
              <a:t>miracidium</a:t>
            </a:r>
            <a:r>
              <a:rPr lang="en-US" sz="2400" dirty="0" smtClean="0"/>
              <a:t> enter into it’s tissue</a:t>
            </a:r>
          </a:p>
          <a:p>
            <a:pPr lvl="1"/>
            <a:r>
              <a:rPr lang="en-US" sz="2400" dirty="0" smtClean="0"/>
              <a:t>The second is a fresh water fish that a </a:t>
            </a:r>
            <a:r>
              <a:rPr lang="en-US" sz="2400" b="1" u="sng" dirty="0" err="1" smtClean="0"/>
              <a:t>cercaria</a:t>
            </a:r>
            <a:r>
              <a:rPr lang="en-US" sz="2400" dirty="0" smtClean="0"/>
              <a:t> that would be ingested by the fish</a:t>
            </a:r>
          </a:p>
          <a:p>
            <a:r>
              <a:rPr lang="en-US" sz="2400" dirty="0" smtClean="0"/>
              <a:t>We get the parasite from eating infected uncooked fish.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78950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2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"/>
            <a:ext cx="7315200" cy="838200"/>
          </a:xfrm>
        </p:spPr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35395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Found in large areas of China, Japan, Korea and Vietnam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35267"/>
            <a:ext cx="7467600" cy="431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2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786</TotalTime>
  <Words>543</Words>
  <Application>Microsoft Office PowerPoint</Application>
  <PresentationFormat>On-screen Show (4:3)</PresentationFormat>
  <Paragraphs>81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Perspective</vt:lpstr>
      <vt:lpstr>Parasites: -Giant Intestinal Fluke -Chinese Liver Fluke -Sheep Liver Fluke</vt:lpstr>
      <vt:lpstr>Giant Intestinal fluke</vt:lpstr>
      <vt:lpstr>Life Cycle</vt:lpstr>
      <vt:lpstr>Symptoms</vt:lpstr>
      <vt:lpstr>Epidemiology </vt:lpstr>
      <vt:lpstr>Treatment / Prevention</vt:lpstr>
      <vt:lpstr>Chinese Liver Fluke</vt:lpstr>
      <vt:lpstr>Life Cycle</vt:lpstr>
      <vt:lpstr>Epidemiology</vt:lpstr>
      <vt:lpstr>Symptoms / Treatment</vt:lpstr>
      <vt:lpstr>Sheep Liver Fluke</vt:lpstr>
      <vt:lpstr>Life Cycle</vt:lpstr>
      <vt:lpstr>Epidemiology</vt:lpstr>
      <vt:lpstr>Symptoms</vt:lpstr>
      <vt:lpstr>Treatment/ Prevention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Parasites: - Fasciolopsis buski</dc:title>
  <dc:creator>Windows User</dc:creator>
  <cp:lastModifiedBy>Windows User</cp:lastModifiedBy>
  <cp:revision>16</cp:revision>
  <dcterms:created xsi:type="dcterms:W3CDTF">2012-05-02T16:01:45Z</dcterms:created>
  <dcterms:modified xsi:type="dcterms:W3CDTF">2012-05-03T15:47:50Z</dcterms:modified>
</cp:coreProperties>
</file>