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1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466" autoAdjust="0"/>
    <p:restoredTop sz="94660"/>
  </p:normalViewPr>
  <p:slideViewPr>
    <p:cSldViewPr>
      <p:cViewPr varScale="1">
        <p:scale>
          <a:sx n="72" d="100"/>
          <a:sy n="72" d="100"/>
        </p:scale>
        <p:origin x="-8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629C43A1-62D2-4BD4-8181-9FEE068705C7}" type="datetimeFigureOut">
              <a:rPr lang="en-US"/>
              <a:pPr>
                <a:defRPr/>
              </a:pPr>
              <a:t>8/25/2011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EB00715-0DC1-4B9C-A135-9A62DEBF43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48200" y="172149"/>
            <a:ext cx="4347734" cy="1069975"/>
          </a:xfrm>
        </p:spPr>
        <p:txBody>
          <a:bodyPr>
            <a:normAutofit/>
          </a:bodyPr>
          <a:lstStyle>
            <a:lvl1pPr algn="ctr">
              <a:defRPr sz="30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1086549"/>
            <a:ext cx="4114800" cy="1275651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59457D-5760-4E9E-878C-AE8CCB45720F}" type="datetimeFigureOut">
              <a:rPr lang="en-US"/>
              <a:pPr>
                <a:defRPr/>
              </a:pPr>
              <a:t>8/25/2011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536507-7D72-4F8B-8199-960861B250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716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A15C8D-19D5-4483-8907-EB25D85FE37D}" type="datetimeFigureOut">
              <a:rPr lang="en-US"/>
              <a:pPr>
                <a:defRPr/>
              </a:pPr>
              <a:t>8/25/2011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1255B-95E7-4705-B543-688302622E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7678D3-FE77-47AD-AC64-1364EC6658F5}" type="datetimeFigureOut">
              <a:rPr lang="en-US"/>
              <a:pPr>
                <a:defRPr/>
              </a:pPr>
              <a:t>8/25/2011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908F5B-F1E7-4096-9DC6-834811F310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A43695-5F14-43D1-B6CC-EFD7925C29A4}" type="datetimeFigureOut">
              <a:rPr lang="en-US"/>
              <a:pPr>
                <a:defRPr/>
              </a:pPr>
              <a:t>8/25/2011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0591CF-F425-461B-B6A3-AD2FA59882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9B52B4-1645-4D3E-BD9D-444BB33B391D}" type="datetimeFigureOut">
              <a:rPr lang="en-US"/>
              <a:pPr>
                <a:defRPr/>
              </a:pPr>
              <a:t>8/25/2011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889574-E5CE-4215-AC87-C4C49B6891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39891A-0F8C-46E1-9548-D8DDB720A778}" type="datetimeFigureOut">
              <a:rPr lang="en-US"/>
              <a:pPr>
                <a:defRPr/>
              </a:pPr>
              <a:t>8/25/2011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2129FB-7AE2-4FEA-97D9-2F23782AAB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D6DCC-1190-450C-A8AB-9D0A6F118467}" type="datetimeFigureOut">
              <a:rPr lang="en-US"/>
              <a:pPr>
                <a:defRPr/>
              </a:pPr>
              <a:t>8/25/2011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60D9CC-113C-4F4E-860E-65E54A8904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FF9AC4-8472-4DA5-BB41-8E21A2922A87}" type="datetimeFigureOut">
              <a:rPr lang="en-US"/>
              <a:pPr>
                <a:defRPr/>
              </a:pPr>
              <a:t>8/25/2011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84AD8-ABC2-4062-8611-16DBAA3D1B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D7EAEB-6D34-4276-9F59-17C7D7D2A256}" type="datetimeFigureOut">
              <a:rPr lang="en-US"/>
              <a:pPr>
                <a:defRPr/>
              </a:pPr>
              <a:t>8/25/2011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D37359-F4AA-46D7-83A2-EBF1877C55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5C2372-4531-4DC5-86CC-85FDE386869D}" type="datetimeFigureOut">
              <a:rPr lang="en-US"/>
              <a:pPr>
                <a:defRPr/>
              </a:pPr>
              <a:t>8/25/2011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827FAE-902E-426A-A237-F05E37E4D3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A323BE-69D9-4BE2-8726-9672C425F55D}" type="datetimeFigureOut">
              <a:rPr lang="en-US"/>
              <a:pPr>
                <a:defRPr/>
              </a:pPr>
              <a:t>8/25/2011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C37565-EA97-4D39-BB6D-62CE862F73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1676400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25908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765346E-98D7-4C49-8FE6-393D2EF943E4}" type="datetimeFigureOut">
              <a:rPr lang="en-US"/>
              <a:pPr>
                <a:defRPr/>
              </a:pPr>
              <a:t>8/25/2011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638FBC3-0778-41D2-A60E-44CF950753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112" charset="0"/>
          <a:cs typeface="Tahoma" pitchFamily="112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112" charset="0"/>
          <a:cs typeface="Tahoma" pitchFamily="112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112" charset="0"/>
          <a:cs typeface="Tahoma" pitchFamily="112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112" charset="0"/>
          <a:cs typeface="Tahoma" pitchFamily="112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112" charset="0"/>
          <a:cs typeface="Tahoma" pitchFamily="112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112" charset="0"/>
          <a:cs typeface="Tahoma" pitchFamily="112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112" charset="0"/>
          <a:cs typeface="Tahoma" pitchFamily="112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itchFamily="112" charset="0"/>
          <a:cs typeface="Tahoma" pitchFamily="112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itle 3"/>
          <p:cNvSpPr>
            <a:spLocks noGrp="1"/>
          </p:cNvSpPr>
          <p:nvPr>
            <p:ph type="subTitle" idx="1"/>
          </p:nvPr>
        </p:nvSpPr>
        <p:spPr>
          <a:xfrm>
            <a:off x="4800600" y="1085850"/>
            <a:ext cx="4114800" cy="1276350"/>
          </a:xfrm>
        </p:spPr>
        <p:txBody>
          <a:bodyPr/>
          <a:lstStyle/>
          <a:p>
            <a:endParaRPr lang="en-US" dirty="0" smtClean="0">
              <a:latin typeface="Arial" charset="0"/>
              <a:cs typeface="Arial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4648200" y="171450"/>
            <a:ext cx="4348163" cy="1069975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Characteristic of Life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533400" y="1600200"/>
            <a:ext cx="8229600" cy="914400"/>
          </a:xfrm>
        </p:spPr>
        <p:txBody>
          <a:bodyPr/>
          <a:lstStyle/>
          <a:p>
            <a:r>
              <a:rPr lang="en-US" sz="3200" b="1" i="1" dirty="0" smtClean="0"/>
              <a:t>living things </a:t>
            </a:r>
            <a:r>
              <a:rPr lang="en-US" sz="3200" b="1" i="1" u="sng" dirty="0" smtClean="0"/>
              <a:t>are composed of cells.</a:t>
            </a:r>
            <a:endParaRPr lang="en-US" sz="3200" dirty="0" smtClean="0"/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533400" y="2590800"/>
            <a:ext cx="8229600" cy="3810000"/>
          </a:xfrm>
        </p:spPr>
        <p:txBody>
          <a:bodyPr/>
          <a:lstStyle/>
          <a:p>
            <a:pPr lvl="0"/>
            <a:r>
              <a:rPr lang="en-US" sz="2400" dirty="0" smtClean="0"/>
              <a:t>Living </a:t>
            </a:r>
            <a:r>
              <a:rPr lang="en-US" sz="2400" dirty="0" smtClean="0"/>
              <a:t>things are made of small self-contained units called </a:t>
            </a:r>
            <a:r>
              <a:rPr lang="en-US" sz="2400" u="sng" dirty="0" smtClean="0"/>
              <a:t>cells</a:t>
            </a:r>
            <a:r>
              <a:rPr lang="en-US" sz="2400" dirty="0" smtClean="0"/>
              <a:t>.</a:t>
            </a:r>
          </a:p>
          <a:p>
            <a:pPr lvl="0"/>
            <a:r>
              <a:rPr lang="en-US" sz="2400" dirty="0" smtClean="0"/>
              <a:t>Cells are the basic units of </a:t>
            </a:r>
            <a:r>
              <a:rPr lang="en-US" sz="2400" u="sng" dirty="0" smtClean="0"/>
              <a:t>structure and function</a:t>
            </a:r>
            <a:r>
              <a:rPr lang="en-US" sz="2400" dirty="0" smtClean="0"/>
              <a:t> in all living things.  Cells are the building blocks of all </a:t>
            </a:r>
            <a:r>
              <a:rPr lang="en-US" sz="2400" u="sng" dirty="0" smtClean="0"/>
              <a:t>organisms</a:t>
            </a:r>
            <a:r>
              <a:rPr lang="en-US" sz="2400" dirty="0" smtClean="0"/>
              <a:t>.</a:t>
            </a:r>
          </a:p>
          <a:p>
            <a:pPr lvl="0"/>
            <a:r>
              <a:rPr lang="en-US" sz="2400" dirty="0" smtClean="0"/>
              <a:t>Organisms that are composed of one celled (single cell), are called </a:t>
            </a:r>
            <a:r>
              <a:rPr lang="en-US" sz="2400" u="sng" dirty="0" smtClean="0"/>
              <a:t>unicellular</a:t>
            </a:r>
            <a:r>
              <a:rPr lang="en-US" sz="2400" dirty="0" smtClean="0"/>
              <a:t> organisms.</a:t>
            </a:r>
          </a:p>
          <a:p>
            <a:pPr lvl="0"/>
            <a:r>
              <a:rPr lang="en-US" sz="2400" dirty="0" smtClean="0"/>
              <a:t>Organisms that are composed of many cells (hundreds, thousands, even trillions) are called </a:t>
            </a:r>
            <a:r>
              <a:rPr lang="en-US" sz="2400" u="sng" dirty="0" smtClean="0"/>
              <a:t>multicellular</a:t>
            </a:r>
            <a:r>
              <a:rPr lang="en-US" sz="2400" dirty="0" smtClean="0"/>
              <a:t> organisms.</a:t>
            </a:r>
          </a:p>
          <a:p>
            <a:pPr lvl="0"/>
            <a:r>
              <a:rPr lang="en-US" sz="2400" dirty="0" smtClean="0"/>
              <a:t>Cells are not found in </a:t>
            </a:r>
            <a:r>
              <a:rPr lang="en-US" sz="2400" u="sng" dirty="0" smtClean="0"/>
              <a:t>nonliving matter</a:t>
            </a:r>
            <a:r>
              <a:rPr lang="en-US" sz="2400" dirty="0" smtClean="0"/>
              <a:t> unless that matter was once alive</a:t>
            </a:r>
            <a:r>
              <a:rPr lang="en-US" sz="2400" dirty="0" smtClean="0"/>
              <a:t>.</a:t>
            </a:r>
            <a:endParaRPr lang="en-US" sz="2400" dirty="0" smtClean="0"/>
          </a:p>
          <a:p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2514600" y="304800"/>
            <a:ext cx="6477000" cy="1143000"/>
          </a:xfrm>
        </p:spPr>
        <p:txBody>
          <a:bodyPr/>
          <a:lstStyle/>
          <a:p>
            <a:r>
              <a:rPr lang="en-US" b="1" i="1" dirty="0" smtClean="0"/>
              <a:t>All living things </a:t>
            </a:r>
            <a:r>
              <a:rPr lang="en-US" b="1" i="1" u="sng" dirty="0" smtClean="0"/>
              <a:t>are highly organized.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4600" y="1752600"/>
            <a:ext cx="6477000" cy="4648200"/>
          </a:xfrm>
        </p:spPr>
        <p:txBody>
          <a:bodyPr rtlCol="0">
            <a:noAutofit/>
          </a:bodyPr>
          <a:lstStyle/>
          <a:p>
            <a:pPr lvl="0"/>
            <a:r>
              <a:rPr lang="en-US" sz="2400" dirty="0" smtClean="0"/>
              <a:t>Living </a:t>
            </a:r>
            <a:r>
              <a:rPr lang="en-US" sz="2400" dirty="0" smtClean="0"/>
              <a:t>things take in substances from the </a:t>
            </a:r>
            <a:r>
              <a:rPr lang="en-US" sz="2400" u="sng" dirty="0" smtClean="0"/>
              <a:t>environment</a:t>
            </a:r>
            <a:r>
              <a:rPr lang="en-US" sz="2400" dirty="0" smtClean="0"/>
              <a:t> and organize them in complex ways.</a:t>
            </a:r>
          </a:p>
          <a:p>
            <a:pPr lvl="0"/>
            <a:r>
              <a:rPr lang="en-US" sz="2400" dirty="0" smtClean="0"/>
              <a:t>In individual cells, specific structures have specific </a:t>
            </a:r>
            <a:r>
              <a:rPr lang="en-US" sz="2400" u="sng" dirty="0" smtClean="0"/>
              <a:t>jobs</a:t>
            </a:r>
            <a:r>
              <a:rPr lang="en-US" sz="2400" dirty="0" smtClean="0"/>
              <a:t>.  For example, the nucleus of the cell is the </a:t>
            </a:r>
            <a:r>
              <a:rPr lang="en-US" sz="2400" u="sng" dirty="0" smtClean="0"/>
              <a:t>brain</a:t>
            </a:r>
            <a:r>
              <a:rPr lang="en-US" sz="2400" dirty="0" smtClean="0"/>
              <a:t> of the cell while the mitochondria of the cell supplies </a:t>
            </a:r>
            <a:r>
              <a:rPr lang="en-US" sz="2400" u="sng" dirty="0" smtClean="0"/>
              <a:t>energy</a:t>
            </a:r>
            <a:r>
              <a:rPr lang="en-US" sz="2400" dirty="0" smtClean="0"/>
              <a:t> to the entire cell.</a:t>
            </a:r>
          </a:p>
          <a:p>
            <a:pPr lvl="0"/>
            <a:r>
              <a:rPr lang="en-US" sz="2400" dirty="0" smtClean="0"/>
              <a:t>In multicellular organism, cells and groups of cells are organized by their </a:t>
            </a:r>
            <a:r>
              <a:rPr lang="en-US" sz="2400" u="sng" dirty="0" smtClean="0"/>
              <a:t>function</a:t>
            </a:r>
            <a:r>
              <a:rPr lang="en-US" sz="2400" dirty="0" smtClean="0"/>
              <a:t>.  Blood cells provide the entire organisms with </a:t>
            </a:r>
            <a:r>
              <a:rPr lang="en-US" sz="2400" u="sng" dirty="0" smtClean="0"/>
              <a:t>oxygen</a:t>
            </a:r>
            <a:r>
              <a:rPr lang="en-US" sz="2400" dirty="0" smtClean="0"/>
              <a:t> while nerve cells carry </a:t>
            </a:r>
            <a:r>
              <a:rPr lang="en-US" sz="2400" u="sng" dirty="0" smtClean="0"/>
              <a:t>information</a:t>
            </a:r>
            <a:r>
              <a:rPr lang="en-US" sz="2400" dirty="0" smtClean="0"/>
              <a:t> from the brain to the rest of the body.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i="1" dirty="0" smtClean="0"/>
              <a:t>All living things </a:t>
            </a:r>
            <a:r>
              <a:rPr lang="en-US" sz="3200" b="1" i="1" u="sng" dirty="0" smtClean="0"/>
              <a:t>obtain and use energy.</a:t>
            </a:r>
            <a:endParaRPr lang="en-US" sz="32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4267200"/>
          </a:xfrm>
        </p:spPr>
        <p:txBody>
          <a:bodyPr/>
          <a:lstStyle/>
          <a:p>
            <a:pPr lvl="0"/>
            <a:r>
              <a:rPr lang="en-US" sz="2600" dirty="0" smtClean="0"/>
              <a:t>The </a:t>
            </a:r>
            <a:r>
              <a:rPr lang="en-US" sz="2600" dirty="0" smtClean="0"/>
              <a:t>sum of all the chemical processes that occur in an organism is called </a:t>
            </a:r>
            <a:r>
              <a:rPr lang="en-US" sz="2600" u="sng" dirty="0" smtClean="0"/>
              <a:t>metabolism</a:t>
            </a:r>
            <a:r>
              <a:rPr lang="en-US" sz="2600" dirty="0" smtClean="0"/>
              <a:t>.  </a:t>
            </a:r>
          </a:p>
          <a:p>
            <a:pPr lvl="0"/>
            <a:r>
              <a:rPr lang="en-US" sz="2600" u="sng" dirty="0" smtClean="0"/>
              <a:t>Energy</a:t>
            </a:r>
            <a:r>
              <a:rPr lang="en-US" sz="2600" dirty="0" smtClean="0"/>
              <a:t> is needed to maintain molecular and cellular organization as well as growing, developing, and reproducing.</a:t>
            </a:r>
          </a:p>
          <a:p>
            <a:pPr lvl="0"/>
            <a:r>
              <a:rPr lang="en-US" sz="2600" u="sng" dirty="0" smtClean="0"/>
              <a:t>Autotrophic</a:t>
            </a:r>
            <a:r>
              <a:rPr lang="en-US" sz="2600" dirty="0" smtClean="0"/>
              <a:t> organisms, like plants, obtain energy directly from the sun and perform </a:t>
            </a:r>
            <a:r>
              <a:rPr lang="en-US" sz="2600" u="sng" dirty="0" smtClean="0"/>
              <a:t>photosynthesis</a:t>
            </a:r>
            <a:r>
              <a:rPr lang="en-US" sz="2600" dirty="0" smtClean="0"/>
              <a:t>.  </a:t>
            </a:r>
          </a:p>
          <a:p>
            <a:pPr lvl="0"/>
            <a:r>
              <a:rPr lang="en-US" sz="2600" u="sng" dirty="0" smtClean="0"/>
              <a:t>Heterotrophic</a:t>
            </a:r>
            <a:r>
              <a:rPr lang="en-US" sz="2600" dirty="0" smtClean="0"/>
              <a:t> organisms, like animals, cannot make their own food.  These organisms obtain energy by taking in other organisms or </a:t>
            </a:r>
            <a:r>
              <a:rPr lang="en-US" sz="2600" u="sng" dirty="0" smtClean="0"/>
              <a:t>food</a:t>
            </a:r>
            <a:r>
              <a:rPr lang="en-US" sz="2600" dirty="0" smtClean="0"/>
              <a:t>.</a:t>
            </a:r>
          </a:p>
          <a:p>
            <a:endParaRPr lang="en-US" sz="2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00200"/>
            <a:ext cx="8229600" cy="1143000"/>
          </a:xfrm>
        </p:spPr>
        <p:txBody>
          <a:bodyPr/>
          <a:lstStyle/>
          <a:p>
            <a:r>
              <a:rPr lang="en-US" sz="2800" b="1" i="1" dirty="0" smtClean="0"/>
              <a:t>All living things </a:t>
            </a:r>
            <a:r>
              <a:rPr lang="en-US" sz="2800" b="1" i="1" u="sng" dirty="0" smtClean="0"/>
              <a:t>maintain a stable internal condition called homeostasis</a:t>
            </a:r>
            <a:r>
              <a:rPr lang="en-US" sz="2800" b="1" i="1" u="sng" dirty="0" smtClean="0"/>
              <a:t>.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819400"/>
            <a:ext cx="8458200" cy="3886200"/>
          </a:xfrm>
        </p:spPr>
        <p:txBody>
          <a:bodyPr/>
          <a:lstStyle/>
          <a:p>
            <a:pPr lvl="0"/>
            <a:r>
              <a:rPr lang="en-US" sz="2200" dirty="0" smtClean="0"/>
              <a:t>Anything </a:t>
            </a:r>
            <a:r>
              <a:rPr lang="en-US" sz="2200" dirty="0" smtClean="0"/>
              <a:t>in the environment that causes an organism to react is called a </a:t>
            </a:r>
            <a:r>
              <a:rPr lang="en-US" sz="2200" u="sng" dirty="0" smtClean="0"/>
              <a:t>stimulus</a:t>
            </a:r>
            <a:r>
              <a:rPr lang="en-US" sz="2200" dirty="0" smtClean="0"/>
              <a:t>.</a:t>
            </a:r>
          </a:p>
          <a:p>
            <a:pPr lvl="0"/>
            <a:r>
              <a:rPr lang="en-US" sz="2200" dirty="0" smtClean="0"/>
              <a:t>Kinds of stimulus include </a:t>
            </a:r>
            <a:r>
              <a:rPr lang="en-US" sz="2200" u="sng" dirty="0" smtClean="0"/>
              <a:t>light, temperature, odor, sound, gravity, heat, water, pressure, etc.</a:t>
            </a:r>
            <a:endParaRPr lang="en-US" sz="2200" dirty="0" smtClean="0"/>
          </a:p>
          <a:p>
            <a:pPr lvl="0"/>
            <a:r>
              <a:rPr lang="en-US" sz="2200" dirty="0" smtClean="0"/>
              <a:t>The </a:t>
            </a:r>
            <a:r>
              <a:rPr lang="en-US" sz="2200" dirty="0" smtClean="0"/>
              <a:t>ability of living things to respond is called </a:t>
            </a:r>
            <a:r>
              <a:rPr lang="en-US" sz="2200" u="sng" dirty="0" smtClean="0"/>
              <a:t>irritability</a:t>
            </a:r>
            <a:r>
              <a:rPr lang="en-US" sz="2200" dirty="0" smtClean="0"/>
              <a:t>.</a:t>
            </a:r>
          </a:p>
          <a:p>
            <a:pPr lvl="0"/>
            <a:r>
              <a:rPr lang="en-US" sz="2200" dirty="0" smtClean="0"/>
              <a:t>A plant example of irritability:  </a:t>
            </a:r>
            <a:r>
              <a:rPr lang="en-US" sz="2200" u="sng" dirty="0" smtClean="0"/>
              <a:t>Plant growing in the shade.  The leaves tend to grow toward the sun.</a:t>
            </a:r>
            <a:endParaRPr lang="en-US" sz="2200" dirty="0" smtClean="0"/>
          </a:p>
          <a:p>
            <a:pPr lvl="0"/>
            <a:r>
              <a:rPr lang="en-US" sz="2200" dirty="0" smtClean="0"/>
              <a:t>An animal example of irritability:  </a:t>
            </a:r>
            <a:r>
              <a:rPr lang="en-US" sz="2200" u="sng" dirty="0" smtClean="0"/>
              <a:t>Horses growing a winter coat and then shedding during the Spring.</a:t>
            </a:r>
            <a:endParaRPr lang="en-US" sz="2200" dirty="0" smtClean="0"/>
          </a:p>
          <a:p>
            <a:pPr lvl="0"/>
            <a:r>
              <a:rPr lang="en-US" sz="2200" dirty="0" smtClean="0"/>
              <a:t>Living things respond to stimuli in ways that improve their chances for </a:t>
            </a:r>
            <a:r>
              <a:rPr lang="en-US" sz="2200" u="sng" dirty="0" smtClean="0"/>
              <a:t>survival</a:t>
            </a:r>
            <a:r>
              <a:rPr lang="en-US" sz="2200" dirty="0" smtClean="0"/>
              <a:t>. </a:t>
            </a:r>
          </a:p>
          <a:p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i="1" dirty="0" smtClean="0"/>
              <a:t>All living things </a:t>
            </a:r>
            <a:r>
              <a:rPr lang="en-US" sz="3200" b="1" i="1" u="sng" dirty="0" smtClean="0"/>
              <a:t>grow and develop</a:t>
            </a:r>
            <a:r>
              <a:rPr lang="en-US" sz="3200" b="1" i="1" u="sng" dirty="0" smtClean="0"/>
              <a:t>.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438400"/>
            <a:ext cx="8686800" cy="4114800"/>
          </a:xfrm>
        </p:spPr>
        <p:txBody>
          <a:bodyPr/>
          <a:lstStyle/>
          <a:p>
            <a:pPr lvl="0"/>
            <a:r>
              <a:rPr lang="en-US" sz="2400" dirty="0" smtClean="0"/>
              <a:t>Living </a:t>
            </a:r>
            <a:r>
              <a:rPr lang="en-US" sz="2400" dirty="0" smtClean="0"/>
              <a:t>things grow as a result of cell </a:t>
            </a:r>
            <a:r>
              <a:rPr lang="en-US" sz="2400" u="sng" dirty="0" smtClean="0"/>
              <a:t>division</a:t>
            </a:r>
            <a:r>
              <a:rPr lang="en-US" sz="2400" dirty="0" smtClean="0"/>
              <a:t> and cell </a:t>
            </a:r>
            <a:r>
              <a:rPr lang="en-US" sz="2400" u="sng" dirty="0" smtClean="0"/>
              <a:t>enlargement</a:t>
            </a:r>
            <a:r>
              <a:rPr lang="en-US" sz="2400" dirty="0" smtClean="0"/>
              <a:t>.  Cell division is the formation of </a:t>
            </a:r>
            <a:r>
              <a:rPr lang="en-US" sz="2400" u="sng" dirty="0" smtClean="0"/>
              <a:t>two</a:t>
            </a:r>
            <a:r>
              <a:rPr lang="en-US" sz="2400" dirty="0" smtClean="0"/>
              <a:t> cells from </a:t>
            </a:r>
            <a:r>
              <a:rPr lang="en-US" sz="2400" u="sng" dirty="0" smtClean="0"/>
              <a:t>one</a:t>
            </a:r>
            <a:r>
              <a:rPr lang="en-US" sz="2400" dirty="0" smtClean="0"/>
              <a:t> existing cell.</a:t>
            </a:r>
          </a:p>
          <a:p>
            <a:pPr lvl="0"/>
            <a:r>
              <a:rPr lang="en-US" sz="2400" dirty="0" smtClean="0"/>
              <a:t>In unicellular organisms, when a cell divides, the result is a </a:t>
            </a:r>
            <a:r>
              <a:rPr lang="en-US" sz="2400" u="sng" dirty="0" smtClean="0"/>
              <a:t>new organism</a:t>
            </a:r>
            <a:r>
              <a:rPr lang="en-US" sz="2400" dirty="0" smtClean="0"/>
              <a:t>.</a:t>
            </a:r>
          </a:p>
          <a:p>
            <a:pPr lvl="0"/>
            <a:r>
              <a:rPr lang="en-US" sz="2400" dirty="0" smtClean="0"/>
              <a:t>In multicellular organisms, cell division and cell enlargement result in </a:t>
            </a:r>
            <a:r>
              <a:rPr lang="en-US" sz="2400" u="sng" dirty="0" smtClean="0"/>
              <a:t>growth</a:t>
            </a:r>
            <a:r>
              <a:rPr lang="en-US" sz="2400" dirty="0" smtClean="0"/>
              <a:t>.</a:t>
            </a:r>
          </a:p>
          <a:p>
            <a:pPr lvl="0"/>
            <a:r>
              <a:rPr lang="en-US" sz="2400" dirty="0" smtClean="0"/>
              <a:t>Adulthood is due to </a:t>
            </a:r>
            <a:r>
              <a:rPr lang="en-US" sz="2400" u="sng" dirty="0" smtClean="0"/>
              <a:t>development</a:t>
            </a:r>
            <a:r>
              <a:rPr lang="en-US" sz="2400" dirty="0" smtClean="0"/>
              <a:t>.  Development is defined as repeated cell </a:t>
            </a:r>
            <a:r>
              <a:rPr lang="en-US" sz="2400" u="sng" dirty="0" smtClean="0"/>
              <a:t>divisions</a:t>
            </a:r>
            <a:r>
              <a:rPr lang="en-US" sz="2400" dirty="0" smtClean="0"/>
              <a:t> and cell </a:t>
            </a:r>
            <a:r>
              <a:rPr lang="en-US" sz="2400" u="sng" dirty="0" smtClean="0"/>
              <a:t>differentiation</a:t>
            </a:r>
            <a:r>
              <a:rPr lang="en-US" sz="2400" dirty="0" smtClean="0"/>
              <a:t>.</a:t>
            </a:r>
          </a:p>
          <a:p>
            <a:pPr lvl="0"/>
            <a:r>
              <a:rPr lang="en-US" sz="2400" dirty="0" smtClean="0"/>
              <a:t>An organism goes through development by absorbing raw </a:t>
            </a:r>
            <a:r>
              <a:rPr lang="en-US" sz="2400" u="sng" dirty="0" smtClean="0"/>
              <a:t>materials</a:t>
            </a:r>
            <a:r>
              <a:rPr lang="en-US" sz="2400" dirty="0" smtClean="0"/>
              <a:t> and processing them into various tissues and structures.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00200"/>
            <a:ext cx="8229600" cy="1143000"/>
          </a:xfrm>
        </p:spPr>
        <p:txBody>
          <a:bodyPr/>
          <a:lstStyle/>
          <a:p>
            <a:r>
              <a:rPr lang="en-US" b="1" i="1" dirty="0" smtClean="0"/>
              <a:t>All living things </a:t>
            </a:r>
            <a:r>
              <a:rPr lang="en-US" b="1" i="1" u="sng" dirty="0" smtClean="0"/>
              <a:t>reproduce</a:t>
            </a:r>
            <a:r>
              <a:rPr lang="en-US" b="1" i="1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971800"/>
            <a:ext cx="8229600" cy="3733800"/>
          </a:xfrm>
        </p:spPr>
        <p:txBody>
          <a:bodyPr/>
          <a:lstStyle/>
          <a:p>
            <a:pPr lvl="0"/>
            <a:r>
              <a:rPr lang="en-US" sz="2400" dirty="0" smtClean="0"/>
              <a:t>All </a:t>
            </a:r>
            <a:r>
              <a:rPr lang="en-US" sz="2400" dirty="0" smtClean="0"/>
              <a:t>species of organisms have the ability to reproduce.  Reproduction however, is not essential to the </a:t>
            </a:r>
            <a:r>
              <a:rPr lang="en-US" sz="2400" u="sng" dirty="0" smtClean="0"/>
              <a:t>survival</a:t>
            </a:r>
            <a:r>
              <a:rPr lang="en-US" sz="2400" dirty="0" smtClean="0"/>
              <a:t> of an organism.  Reproduction is necessary to continue a </a:t>
            </a:r>
            <a:r>
              <a:rPr lang="en-US" sz="2400" u="sng" dirty="0" smtClean="0"/>
              <a:t>species</a:t>
            </a:r>
            <a:r>
              <a:rPr lang="en-US" sz="2400" dirty="0" smtClean="0"/>
              <a:t>.</a:t>
            </a:r>
          </a:p>
          <a:p>
            <a:pPr lvl="0"/>
            <a:r>
              <a:rPr lang="en-US" sz="2400" dirty="0" smtClean="0"/>
              <a:t>There are two types of reproduction:</a:t>
            </a:r>
          </a:p>
          <a:p>
            <a:pPr lvl="1"/>
            <a:r>
              <a:rPr lang="en-US" sz="2400" u="sng" dirty="0" smtClean="0"/>
              <a:t>Sexual</a:t>
            </a:r>
            <a:r>
              <a:rPr lang="en-US" sz="2400" dirty="0" smtClean="0"/>
              <a:t> – requires 2 cells from different individuals.  Sperm and egg.</a:t>
            </a:r>
          </a:p>
          <a:p>
            <a:pPr lvl="1"/>
            <a:r>
              <a:rPr lang="en-US" sz="2400" u="sng" dirty="0" smtClean="0"/>
              <a:t>Asexual</a:t>
            </a:r>
            <a:r>
              <a:rPr lang="en-US" sz="2400" dirty="0" smtClean="0"/>
              <a:t> – single organism can reproduce without the aid of another </a:t>
            </a:r>
            <a:r>
              <a:rPr lang="en-US" sz="2400" dirty="0" smtClean="0"/>
              <a:t>.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theme/theme1.xml><?xml version="1.0" encoding="utf-8"?>
<a:theme xmlns:a="http://schemas.openxmlformats.org/drawingml/2006/main" name="PPT positive neuron background">
  <a:themeElements>
    <a:clrScheme name="neuron">
      <a:dk1>
        <a:sysClr val="windowText" lastClr="000000"/>
      </a:dk1>
      <a:lt1>
        <a:srgbClr val="000000"/>
      </a:lt1>
      <a:dk2>
        <a:srgbClr val="1F497D"/>
      </a:dk2>
      <a:lt2>
        <a:srgbClr val="985D7D"/>
      </a:lt2>
      <a:accent1>
        <a:srgbClr val="743660"/>
      </a:accent1>
      <a:accent2>
        <a:srgbClr val="8F5171"/>
      </a:accent2>
      <a:accent3>
        <a:srgbClr val="000000"/>
      </a:accent3>
      <a:accent4>
        <a:srgbClr val="8064A2"/>
      </a:accent4>
      <a:accent5>
        <a:srgbClr val="4BACC6"/>
      </a:accent5>
      <a:accent6>
        <a:srgbClr val="F79646"/>
      </a:accent6>
      <a:hlink>
        <a:srgbClr val="793B5B"/>
      </a:hlink>
      <a:folHlink>
        <a:srgbClr val="7F7F7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D9A6909-CAA6-45F5-AE1A-7CB1B636287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 positive neuron background</Template>
  <TotalTime>12</TotalTime>
  <Words>551</Words>
  <Application>Microsoft Office PowerPoint</Application>
  <PresentationFormat>On-screen Show (4:3)</PresentationFormat>
  <Paragraphs>34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PPT positive neuron background</vt:lpstr>
      <vt:lpstr>Characteristic of Life</vt:lpstr>
      <vt:lpstr>living things are composed of cells.</vt:lpstr>
      <vt:lpstr>All living things are highly organized.</vt:lpstr>
      <vt:lpstr>All living things obtain and use energy.</vt:lpstr>
      <vt:lpstr>All living things maintain a stable internal condition called homeostasis.</vt:lpstr>
      <vt:lpstr>All living things grow and develop.</vt:lpstr>
      <vt:lpstr>All living things reproduce.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henriquesd</dc:creator>
  <cp:lastModifiedBy>henriquesd</cp:lastModifiedBy>
  <cp:revision>3</cp:revision>
  <dcterms:created xsi:type="dcterms:W3CDTF">2011-08-25T19:50:34Z</dcterms:created>
  <dcterms:modified xsi:type="dcterms:W3CDTF">2011-08-25T20:02:49Z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TC101973125</vt:lpwstr>
  </property>
</Properties>
</file>