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F19CDB-01E4-493E-83CA-B2DDEE16DCB6}" type="datetimeFigureOut">
              <a:rPr lang="en-US" smtClean="0"/>
              <a:t>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902971E-0EAF-4B2A-9574-52696421B8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362200"/>
            <a:ext cx="3313355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Interactions within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822960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                                                                    </a:t>
            </a:r>
            <a:r>
              <a:rPr lang="en-US" sz="2600" dirty="0" smtClean="0"/>
              <a:t>Ch. 24-3 Notes</a:t>
            </a:r>
          </a:p>
          <a:p>
            <a:r>
              <a:rPr lang="en-US" dirty="0" smtClean="0"/>
              <a:t>                                                                                            </a:t>
            </a:r>
            <a:r>
              <a:rPr lang="en-US" sz="2400" dirty="0" smtClean="0"/>
              <a:t>- Energy Flow</a:t>
            </a:r>
            <a:endParaRPr lang="en-US" sz="2400" dirty="0"/>
          </a:p>
          <a:p>
            <a:r>
              <a:rPr lang="en-US" sz="3200" b="1" dirty="0" smtClean="0"/>
              <a:t>EQ:    How is energy </a:t>
            </a:r>
          </a:p>
          <a:p>
            <a:r>
              <a:rPr lang="en-US" sz="3200" b="1" dirty="0" smtClean="0"/>
              <a:t>moved through the</a:t>
            </a:r>
          </a:p>
          <a:p>
            <a:r>
              <a:rPr lang="en-US" sz="3200" b="1" dirty="0" smtClean="0"/>
              <a:t> living environment?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000" b="1" dirty="0" smtClean="0"/>
              <a:t>A.  Sunlight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913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7287409" cy="350897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Organisms that feed on plant and animal remains and other dead matter are</a:t>
            </a:r>
          </a:p>
          <a:p>
            <a:pPr marL="822960" lvl="1" indent="-457200">
              <a:buClrTx/>
              <a:buSzPct val="99000"/>
              <a:buFont typeface="+mj-lt"/>
              <a:buAutoNum type="alphaLcPeriod"/>
            </a:pPr>
            <a:r>
              <a:rPr lang="en-US" sz="2800" dirty="0" err="1" smtClean="0"/>
              <a:t>Detritivores</a:t>
            </a:r>
            <a:endParaRPr lang="en-US" sz="2800" dirty="0" smtClean="0"/>
          </a:p>
          <a:p>
            <a:pPr marL="822960" lvl="1" indent="-457200">
              <a:buClrTx/>
              <a:buSzPct val="99000"/>
              <a:buFont typeface="+mj-lt"/>
              <a:buAutoNum type="alphaLcPeriod"/>
            </a:pPr>
            <a:r>
              <a:rPr lang="en-US" sz="2800" dirty="0" smtClean="0"/>
              <a:t>Carnivores</a:t>
            </a:r>
          </a:p>
          <a:p>
            <a:pPr marL="822960" lvl="1" indent="-457200">
              <a:buClrTx/>
              <a:buSzPct val="99000"/>
              <a:buFont typeface="+mj-lt"/>
              <a:buAutoNum type="alphaLcPeriod"/>
            </a:pPr>
            <a:r>
              <a:rPr lang="en-US" sz="2800" dirty="0" smtClean="0"/>
              <a:t>Herbivores</a:t>
            </a:r>
          </a:p>
          <a:p>
            <a:pPr marL="822960" lvl="1" indent="-457200">
              <a:buClrTx/>
              <a:buSzPct val="99000"/>
              <a:buFont typeface="+mj-lt"/>
              <a:buAutoNum type="alphaLcPeriod"/>
            </a:pPr>
            <a:r>
              <a:rPr lang="en-US" sz="2800" dirty="0" smtClean="0"/>
              <a:t>autotrophs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166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buNone/>
            </a:pPr>
            <a:r>
              <a:rPr lang="en-US" sz="4000" b="1" dirty="0" smtClean="0"/>
              <a:t>A. </a:t>
            </a:r>
            <a:r>
              <a:rPr lang="en-US" sz="4000" b="1" dirty="0" err="1"/>
              <a:t>Detritivores</a:t>
            </a:r>
            <a:endParaRPr lang="en-US" sz="4000" b="1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229600" cy="350897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How does a food web differ from a food chain?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400" dirty="0" smtClean="0"/>
              <a:t>A food web contains a single series of energy transfers.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400" dirty="0" smtClean="0"/>
              <a:t>A food web links many food chains together.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400" dirty="0" smtClean="0"/>
              <a:t>A food web has only one trophic level.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400" dirty="0" smtClean="0"/>
              <a:t>A food web shows energy passes from producer to consumer.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69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1" indent="0">
              <a:buNone/>
            </a:pPr>
            <a:r>
              <a:rPr lang="en-US" sz="4000" b="1" dirty="0" smtClean="0"/>
              <a:t>B.  A </a:t>
            </a:r>
            <a:r>
              <a:rPr lang="en-US" sz="4000" b="1" dirty="0"/>
              <a:t>food web links many food chains together.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Energy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Without a constant input of energy, living systems cannot function.</a:t>
            </a:r>
          </a:p>
          <a:p>
            <a:endParaRPr lang="en-US" sz="3600" dirty="0"/>
          </a:p>
          <a:p>
            <a:r>
              <a:rPr lang="en-US" sz="3600" b="1" dirty="0" smtClean="0"/>
              <a:t>Sunlight is that constant input of energy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010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876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Only plants, some algae and certain bacteria can capture energy from sunlight or chemicals and use that energy to produce food.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These are called </a:t>
            </a:r>
            <a:r>
              <a:rPr lang="en-US" sz="2600" b="1" dirty="0" smtClean="0"/>
              <a:t>producers </a:t>
            </a:r>
            <a:r>
              <a:rPr lang="en-US" sz="2600" dirty="0" smtClean="0"/>
              <a:t>or also </a:t>
            </a:r>
            <a:r>
              <a:rPr lang="en-US" sz="2600" b="1" dirty="0" smtClean="0"/>
              <a:t>autotrophs</a:t>
            </a:r>
            <a:r>
              <a:rPr lang="en-US" sz="2600" dirty="0" smtClean="0"/>
              <a:t>, because they can make their own food.</a:t>
            </a:r>
          </a:p>
          <a:p>
            <a:endParaRPr lang="en-US" sz="2600" dirty="0"/>
          </a:p>
          <a:p>
            <a:r>
              <a:rPr lang="en-US" sz="2600" dirty="0" smtClean="0"/>
              <a:t>Photosynthesis is the process that these organisms use to produce their food.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751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01000" cy="39247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organisms cannot harness energy directly from the environment</a:t>
            </a:r>
          </a:p>
          <a:p>
            <a:endParaRPr lang="en-US" sz="2800" dirty="0"/>
          </a:p>
          <a:p>
            <a:r>
              <a:rPr lang="en-US" sz="2800" dirty="0" smtClean="0"/>
              <a:t>Organisms that rely on other organisms for energy and food supply are called </a:t>
            </a:r>
            <a:r>
              <a:rPr lang="en-US" sz="2800" b="1" dirty="0" smtClean="0"/>
              <a:t>heterotrophs</a:t>
            </a:r>
            <a:r>
              <a:rPr lang="en-US" sz="2800" dirty="0" smtClean="0"/>
              <a:t> or also </a:t>
            </a:r>
            <a:r>
              <a:rPr lang="en-US" sz="2800" b="1" dirty="0" smtClean="0"/>
              <a:t>consumers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60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types of Heterotrophs/Consumers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15334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Herbivores</a:t>
            </a:r>
            <a:r>
              <a:rPr lang="en-US" sz="2800" dirty="0" smtClean="0"/>
              <a:t> eat plants. </a:t>
            </a:r>
          </a:p>
          <a:p>
            <a:r>
              <a:rPr lang="en-US" sz="2800" b="1" dirty="0" smtClean="0"/>
              <a:t>Carnivores</a:t>
            </a:r>
            <a:r>
              <a:rPr lang="en-US" sz="2800" dirty="0" smtClean="0"/>
              <a:t> eat animals.</a:t>
            </a:r>
          </a:p>
          <a:p>
            <a:r>
              <a:rPr lang="en-US" sz="2800" b="1" dirty="0" smtClean="0"/>
              <a:t>Omnivores</a:t>
            </a:r>
            <a:r>
              <a:rPr lang="en-US" sz="2800" dirty="0" smtClean="0"/>
              <a:t> eat both plants and animals.</a:t>
            </a:r>
          </a:p>
          <a:p>
            <a:r>
              <a:rPr lang="en-US" sz="2800" b="1" dirty="0" err="1" smtClean="0"/>
              <a:t>Detritivores</a:t>
            </a:r>
            <a:r>
              <a:rPr lang="en-US" sz="2800" dirty="0"/>
              <a:t> </a:t>
            </a:r>
            <a:r>
              <a:rPr lang="en-US" sz="2800" dirty="0" smtClean="0"/>
              <a:t> feed on plant and animal remains and other dead matter. </a:t>
            </a:r>
          </a:p>
          <a:p>
            <a:r>
              <a:rPr lang="en-US" sz="2800" b="1" dirty="0" smtClean="0"/>
              <a:t>Decomposers</a:t>
            </a:r>
            <a:r>
              <a:rPr lang="en-US" sz="2800" dirty="0" smtClean="0"/>
              <a:t>, like bacteria and fungi, break down organic matter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16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64530"/>
            <a:ext cx="8229600" cy="245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energy flow through living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4111"/>
            <a:ext cx="8001000" cy="3964289"/>
          </a:xfrm>
        </p:spPr>
        <p:txBody>
          <a:bodyPr/>
          <a:lstStyle/>
          <a:p>
            <a:r>
              <a:rPr lang="en-US" sz="2800" dirty="0" smtClean="0"/>
              <a:t>Energy always starts with the </a:t>
            </a:r>
            <a:r>
              <a:rPr lang="en-US" sz="2800" b="1" dirty="0" smtClean="0"/>
              <a:t>SUN</a:t>
            </a:r>
          </a:p>
          <a:p>
            <a:pPr marL="68580" indent="0">
              <a:buNone/>
            </a:pPr>
            <a:r>
              <a:rPr lang="en-US" sz="2800" dirty="0" smtClean="0"/>
              <a:t>            </a:t>
            </a:r>
            <a:r>
              <a:rPr lang="en-US" sz="2800" b="1" dirty="0" smtClean="0"/>
              <a:t>Sun » producers » consumers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food chain </a:t>
            </a:r>
            <a:r>
              <a:rPr lang="en-US" sz="2800" dirty="0" smtClean="0"/>
              <a:t>is a series of steps in which organisms transfer energy by eating and being eaten.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2"/>
            <a:ext cx="8229600" cy="41533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Ecologists describe a feeding relationship in an ecosystem that forms a network of complex interactions as a </a:t>
            </a:r>
            <a:r>
              <a:rPr lang="en-US" sz="3200" b="1" dirty="0"/>
              <a:t>f</a:t>
            </a:r>
            <a:r>
              <a:rPr lang="en-US" sz="3200" b="1" dirty="0" smtClean="0"/>
              <a:t>ood web</a:t>
            </a:r>
          </a:p>
          <a:p>
            <a:endParaRPr lang="en-US" sz="3200" b="1" dirty="0"/>
          </a:p>
          <a:p>
            <a:r>
              <a:rPr lang="en-US" sz="3200" b="1" dirty="0" smtClean="0"/>
              <a:t>A food web links all the food chains in an ecosystem together.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861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7250" y="2438400"/>
            <a:ext cx="2571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food web shows some of the feeding relationships in a salt-marsh community.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1407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8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543800" cy="3508977"/>
          </a:xfrm>
        </p:spPr>
        <p:txBody>
          <a:bodyPr/>
          <a:lstStyle/>
          <a:p>
            <a:r>
              <a:rPr lang="en-US" sz="3200" dirty="0" smtClean="0"/>
              <a:t>The main source of energy for life on Earth is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800" dirty="0" smtClean="0"/>
              <a:t>Organic compounds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800" dirty="0" smtClean="0"/>
              <a:t>Inorganic compounds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800" dirty="0" smtClean="0"/>
              <a:t>Sunlight</a:t>
            </a:r>
          </a:p>
          <a:p>
            <a:pPr marL="822960" lvl="1" indent="-457200">
              <a:buClrTx/>
              <a:buSzPct val="100000"/>
              <a:buFont typeface="+mj-lt"/>
              <a:buAutoNum type="alphaLcPeriod"/>
            </a:pPr>
            <a:r>
              <a:rPr lang="en-US" sz="2800" dirty="0" smtClean="0"/>
              <a:t>producers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08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</TotalTime>
  <Words>371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Interactions within Communities</vt:lpstr>
      <vt:lpstr>Where does Energy come from?</vt:lpstr>
      <vt:lpstr>Producers</vt:lpstr>
      <vt:lpstr>Consumers</vt:lpstr>
      <vt:lpstr>Different types of Heterotrophs/Consumers</vt:lpstr>
      <vt:lpstr>How does energy flow through living systems?</vt:lpstr>
      <vt:lpstr>Food Webs</vt:lpstr>
      <vt:lpstr>Food Webs</vt:lpstr>
      <vt:lpstr>Question 1</vt:lpstr>
      <vt:lpstr>Answer</vt:lpstr>
      <vt:lpstr>Question 2</vt:lpstr>
      <vt:lpstr>Answer</vt:lpstr>
      <vt:lpstr>Question 3</vt:lpstr>
      <vt:lpstr>Answer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within Communities</dc:title>
  <dc:creator>Windows User</dc:creator>
  <cp:lastModifiedBy>Windows User</cp:lastModifiedBy>
  <cp:revision>7</cp:revision>
  <dcterms:created xsi:type="dcterms:W3CDTF">2012-02-21T07:06:20Z</dcterms:created>
  <dcterms:modified xsi:type="dcterms:W3CDTF">2012-02-21T15:25:36Z</dcterms:modified>
</cp:coreProperties>
</file>