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E06DC15-4F99-4221-A1A5-30448071D5BD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3B1AD3-2D75-4507-961C-4120AC9DBF3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DC15-4F99-4221-A1A5-30448071D5BD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1AD3-2D75-4507-961C-4120AC9DB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DC15-4F99-4221-A1A5-30448071D5BD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1AD3-2D75-4507-961C-4120AC9DB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DC15-4F99-4221-A1A5-30448071D5BD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1AD3-2D75-4507-961C-4120AC9DB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DC15-4F99-4221-A1A5-30448071D5BD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1AD3-2D75-4507-961C-4120AC9DB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DC15-4F99-4221-A1A5-30448071D5BD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1AD3-2D75-4507-961C-4120AC9DBF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DC15-4F99-4221-A1A5-30448071D5BD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1AD3-2D75-4507-961C-4120AC9DB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DC15-4F99-4221-A1A5-30448071D5BD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1AD3-2D75-4507-961C-4120AC9DB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DC15-4F99-4221-A1A5-30448071D5BD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1AD3-2D75-4507-961C-4120AC9DB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DC15-4F99-4221-A1A5-30448071D5BD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1AD3-2D75-4507-961C-4120AC9DBF3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DC15-4F99-4221-A1A5-30448071D5BD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1AD3-2D75-4507-961C-4120AC9DB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E06DC15-4F99-4221-A1A5-30448071D5BD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43B1AD3-2D75-4507-961C-4120AC9DBF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iwAEsOpvHn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1" y="2708477"/>
            <a:ext cx="3657600" cy="2625524"/>
          </a:xfrm>
        </p:spPr>
        <p:txBody>
          <a:bodyPr>
            <a:no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Parasitology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18" y="1866900"/>
            <a:ext cx="306527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30436"/>
            <a:ext cx="1903291" cy="190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2507672" cy="188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7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11034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4689629"/>
          </a:xfrm>
        </p:spPr>
        <p:txBody>
          <a:bodyPr/>
          <a:lstStyle/>
          <a:p>
            <a:r>
              <a:rPr lang="en-US" dirty="0"/>
              <a:t>Epidemiology is the study of the distribution and patterns of </a:t>
            </a:r>
            <a:r>
              <a:rPr lang="en-US" dirty="0" smtClean="0"/>
              <a:t>health-events.</a:t>
            </a:r>
          </a:p>
          <a:p>
            <a:r>
              <a:rPr lang="en-US" dirty="0" smtClean="0"/>
              <a:t>The disease is found primarily in tropic climates. </a:t>
            </a:r>
          </a:p>
          <a:p>
            <a:pPr lvl="1"/>
            <a:r>
              <a:rPr lang="en-US" dirty="0" smtClean="0"/>
              <a:t>Some cases have been found but in very small numbers in the United States.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6934200" cy="331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2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11034" cy="762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715000" cy="5334000"/>
          </a:xfrm>
        </p:spPr>
        <p:txBody>
          <a:bodyPr>
            <a:normAutofit/>
          </a:bodyPr>
          <a:lstStyle/>
          <a:p>
            <a:r>
              <a:rPr lang="en-US" b="1" dirty="0" smtClean="0"/>
              <a:t>Medications and prevention methods that can be taken:</a:t>
            </a:r>
          </a:p>
          <a:p>
            <a:pPr lvl="1"/>
            <a:r>
              <a:rPr lang="en-US" sz="2400" dirty="0" smtClean="0"/>
              <a:t>Use of bed nets in tropic climates</a:t>
            </a:r>
          </a:p>
          <a:p>
            <a:pPr lvl="1"/>
            <a:r>
              <a:rPr lang="en-US" sz="2400" dirty="0" smtClean="0"/>
              <a:t>Quinine (medication)</a:t>
            </a:r>
          </a:p>
          <a:p>
            <a:pPr lvl="1"/>
            <a:r>
              <a:rPr lang="en-US" sz="2400" dirty="0" smtClean="0"/>
              <a:t>DDT to kill mosquito</a:t>
            </a:r>
          </a:p>
          <a:p>
            <a:pPr lvl="1"/>
            <a:r>
              <a:rPr lang="en-US" sz="2400" dirty="0" smtClean="0"/>
              <a:t>Use of DEET to keep mosquitos away (bug spray)</a:t>
            </a:r>
          </a:p>
          <a:p>
            <a:pPr lvl="1"/>
            <a:r>
              <a:rPr lang="en-US" sz="2400" dirty="0" smtClean="0"/>
              <a:t>Use of Malaria Vaccine</a:t>
            </a:r>
          </a:p>
          <a:p>
            <a:pPr lvl="1"/>
            <a:r>
              <a:rPr lang="en-US" sz="2400" dirty="0" smtClean="0"/>
              <a:t>Sickle Cell Trait</a:t>
            </a:r>
          </a:p>
          <a:p>
            <a:pPr lvl="2"/>
            <a:r>
              <a:rPr lang="en-US" sz="2400" dirty="0" smtClean="0"/>
              <a:t> Sickle cell trait tends to have a resistance to the parasite that causes malaria.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2724150" cy="184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09" y="228600"/>
            <a:ext cx="2409141" cy="181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57663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4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What is parasitology?</a:t>
            </a:r>
          </a:p>
          <a:p>
            <a:endParaRPr lang="en-US" sz="3200" dirty="0"/>
          </a:p>
          <a:p>
            <a:r>
              <a:rPr lang="en-US" sz="3200" dirty="0" smtClean="0"/>
              <a:t>What is epidemiology?</a:t>
            </a:r>
          </a:p>
          <a:p>
            <a:endParaRPr lang="en-US" sz="3200" dirty="0"/>
          </a:p>
          <a:p>
            <a:r>
              <a:rPr lang="en-US" sz="3200" dirty="0" smtClean="0"/>
              <a:t>What are some symptoms associated with malaria?</a:t>
            </a:r>
          </a:p>
          <a:p>
            <a:endParaRPr lang="en-US" sz="3200" dirty="0" smtClean="0"/>
          </a:p>
          <a:p>
            <a:r>
              <a:rPr lang="en-US" sz="3200" dirty="0" smtClean="0"/>
              <a:t>What are some measure that can be taken to prevent malaria?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382434" cy="914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Parasite?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0"/>
            <a:ext cx="4343400" cy="480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parasite</a:t>
            </a:r>
            <a:r>
              <a:rPr lang="en-US" sz="3200" dirty="0" smtClean="0"/>
              <a:t> is an animal that lives at the expense of its host.</a:t>
            </a:r>
          </a:p>
          <a:p>
            <a:endParaRPr lang="en-US" sz="3200" dirty="0"/>
          </a:p>
          <a:p>
            <a:r>
              <a:rPr lang="en-US" sz="3200" dirty="0" smtClean="0"/>
              <a:t>A 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</a:t>
            </a:r>
            <a:r>
              <a:rPr lang="en-US" sz="3200" dirty="0" smtClean="0"/>
              <a:t> in an animal that the parasite lives in or has a symbiosis with.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703689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72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the Parasite on the host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287409" cy="392762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 presence of a parasite may </a:t>
            </a:r>
            <a:r>
              <a:rPr lang="en-US" sz="3200" b="1" dirty="0" smtClean="0"/>
              <a:t>injure </a:t>
            </a:r>
            <a:r>
              <a:rPr lang="en-US" sz="3200" b="1" dirty="0" smtClean="0"/>
              <a:t>the host in a number of ways: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3200" dirty="0" smtClean="0"/>
              <a:t>Interference of vital processes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3200" dirty="0" smtClean="0"/>
              <a:t>Destruction of host tissue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3200" dirty="0" smtClean="0"/>
              <a:t>Produce toxins harmful to the host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3200" dirty="0" smtClean="0"/>
              <a:t>Depriving host of nutrients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5636"/>
            <a:ext cx="2133600" cy="15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15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024744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the Host on the Parasite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80060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There are certain genetic and environmental conditions that parasites are effected by when they invade a host: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800" dirty="0" smtClean="0"/>
              <a:t>Genetic conditions </a:t>
            </a:r>
          </a:p>
          <a:p>
            <a:pPr marL="1097280" lvl="2" indent="-457200"/>
            <a:r>
              <a:rPr lang="en-US" sz="2800" dirty="0" smtClean="0"/>
              <a:t>Sickle Cell Trait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800" dirty="0" smtClean="0"/>
              <a:t>Diet or Nutritional status of the host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800" dirty="0" smtClean="0"/>
              <a:t>Immune processes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800" dirty="0" smtClean="0"/>
              <a:t>Medications taken by host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1905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24765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81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024744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Prevalence of Parasites Infections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848600" cy="4191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Estimates of the prevalence of parasites based on World </a:t>
            </a:r>
            <a:r>
              <a:rPr lang="en-US" sz="2800" dirty="0" smtClean="0"/>
              <a:t>Health </a:t>
            </a:r>
            <a:r>
              <a:rPr lang="en-US" sz="2800" dirty="0" smtClean="0"/>
              <a:t>Organization (</a:t>
            </a:r>
            <a:r>
              <a:rPr lang="en-US" sz="2800" b="1" dirty="0" smtClean="0"/>
              <a:t>WHO</a:t>
            </a:r>
            <a:r>
              <a:rPr lang="en-US" sz="2800" dirty="0" smtClean="0"/>
              <a:t>)and </a:t>
            </a:r>
            <a:r>
              <a:rPr lang="en-US" sz="2800" b="1" dirty="0" smtClean="0"/>
              <a:t>CDC.</a:t>
            </a:r>
          </a:p>
          <a:p>
            <a:pPr lvl="1"/>
            <a:r>
              <a:rPr lang="en-US" sz="2800" b="1" dirty="0" smtClean="0"/>
              <a:t>Malaria: </a:t>
            </a:r>
            <a:r>
              <a:rPr lang="en-US" sz="2800" dirty="0" smtClean="0"/>
              <a:t>500 million infected; 2.5 million deaths</a:t>
            </a:r>
          </a:p>
          <a:p>
            <a:pPr lvl="1"/>
            <a:r>
              <a:rPr lang="en-US" sz="2800" b="1" dirty="0" smtClean="0"/>
              <a:t>African Sleeping Sickness:</a:t>
            </a:r>
            <a:r>
              <a:rPr lang="en-US" sz="2800" dirty="0" smtClean="0"/>
              <a:t> 100,000 new cases a year; 50,000 deaths</a:t>
            </a:r>
          </a:p>
          <a:p>
            <a:pPr lvl="1"/>
            <a:r>
              <a:rPr lang="en-US" sz="2800" b="1" dirty="0" smtClean="0"/>
              <a:t>Hookworm: </a:t>
            </a:r>
            <a:r>
              <a:rPr lang="en-US" sz="2800" dirty="0" smtClean="0"/>
              <a:t>1 billion infected</a:t>
            </a:r>
          </a:p>
          <a:p>
            <a:pPr lvl="1"/>
            <a:r>
              <a:rPr lang="en-US" sz="2800" b="1" dirty="0" smtClean="0"/>
              <a:t>Elephantiasis: </a:t>
            </a:r>
            <a:r>
              <a:rPr lang="en-US" sz="2800" dirty="0" smtClean="0"/>
              <a:t>128 million infected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26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Distribution of Parasitic Diseases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11654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1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848600" cy="8382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Malaria Background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715000" cy="4953000"/>
          </a:xfrm>
        </p:spPr>
        <p:txBody>
          <a:bodyPr/>
          <a:lstStyle/>
          <a:p>
            <a:r>
              <a:rPr lang="en-US" sz="3200" dirty="0" smtClean="0"/>
              <a:t>Scientific name for the </a:t>
            </a:r>
            <a:r>
              <a:rPr lang="en-US" sz="3200" b="1" dirty="0" smtClean="0"/>
              <a:t>parasite that causes malaria is Plasmodia </a:t>
            </a:r>
            <a:r>
              <a:rPr lang="en-US" sz="3200" b="1" i="1" dirty="0" smtClean="0"/>
              <a:t>falciparum</a:t>
            </a:r>
          </a:p>
          <a:p>
            <a:r>
              <a:rPr lang="en-US" sz="3200" dirty="0" smtClean="0"/>
              <a:t>Attacks the red blood cells.</a:t>
            </a:r>
          </a:p>
          <a:p>
            <a:r>
              <a:rPr lang="en-US" sz="3200" dirty="0" smtClean="0"/>
              <a:t>The mosquito is an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host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of the parasite.</a:t>
            </a:r>
          </a:p>
          <a:p>
            <a:endParaRPr lang="en-US" dirty="0" smtClean="0"/>
          </a:p>
          <a:p>
            <a:endParaRPr lang="en-US" b="1" i="1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28098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46" y="1524000"/>
            <a:ext cx="2842347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62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687234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Malaria Life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49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9545" y="6172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2"/>
              </a:rPr>
              <a:t>http://www.youtube.com/watch?v=iwAEsOpvHn0</a:t>
            </a:r>
            <a:endParaRPr 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4" y="1326996"/>
            <a:ext cx="7938655" cy="484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2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534834" cy="762000"/>
          </a:xfrm>
        </p:spPr>
        <p:txBody>
          <a:bodyPr/>
          <a:lstStyle/>
          <a:p>
            <a:r>
              <a:rPr lang="en-US" b="1" dirty="0" smtClean="0"/>
              <a:t>Diagnosis and Symptoms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524000"/>
            <a:ext cx="5105399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Diagnose malaria by taking blood sample and finding parasite</a:t>
            </a:r>
          </a:p>
          <a:p>
            <a:r>
              <a:rPr lang="en-US" b="1" dirty="0" smtClean="0"/>
              <a:t>Symptoms of Malaria infection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Headache</a:t>
            </a:r>
          </a:p>
          <a:p>
            <a:pPr lvl="1"/>
            <a:r>
              <a:rPr lang="en-US" sz="2400" dirty="0" smtClean="0"/>
              <a:t>Muscle ache and pains</a:t>
            </a:r>
          </a:p>
          <a:p>
            <a:pPr lvl="1"/>
            <a:r>
              <a:rPr lang="en-US" sz="2400" dirty="0" smtClean="0"/>
              <a:t>Nausea and vomiting</a:t>
            </a:r>
          </a:p>
          <a:p>
            <a:pPr lvl="1"/>
            <a:r>
              <a:rPr lang="en-US" sz="2400" dirty="0" smtClean="0"/>
              <a:t>Intense fever and chills </a:t>
            </a:r>
          </a:p>
          <a:p>
            <a:pPr lvl="1"/>
            <a:r>
              <a:rPr lang="en-US" sz="2400" dirty="0" smtClean="0"/>
              <a:t>Restlessness, disorientation and delirious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28575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799"/>
            <a:ext cx="3184353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53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188</TotalTime>
  <Words>372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Introduction to Parasitology</vt:lpstr>
      <vt:lpstr>What is a Parasite?</vt:lpstr>
      <vt:lpstr>Effect of the Parasite on the host</vt:lpstr>
      <vt:lpstr>Effect of the Host on the Parasite</vt:lpstr>
      <vt:lpstr>Prevalence of Parasites Infections</vt:lpstr>
      <vt:lpstr>World Distribution of Parasitic Diseases</vt:lpstr>
      <vt:lpstr>Malaria Background</vt:lpstr>
      <vt:lpstr>Malaria Life Cycle</vt:lpstr>
      <vt:lpstr>Diagnosis and Symptoms</vt:lpstr>
      <vt:lpstr>Epidemiology</vt:lpstr>
      <vt:lpstr>Treatment</vt:lpstr>
      <vt:lpstr>Review Questions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Parasitology</dc:title>
  <dc:creator>Windows User</dc:creator>
  <cp:lastModifiedBy>Windows User</cp:lastModifiedBy>
  <cp:revision>15</cp:revision>
  <dcterms:created xsi:type="dcterms:W3CDTF">2012-04-29T02:39:36Z</dcterms:created>
  <dcterms:modified xsi:type="dcterms:W3CDTF">2012-04-30T15:52:15Z</dcterms:modified>
</cp:coreProperties>
</file>