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6" r:id="rId2"/>
    <p:sldId id="257" r:id="rId3"/>
    <p:sldId id="258" r:id="rId4"/>
    <p:sldId id="259" r:id="rId5"/>
    <p:sldId id="260"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4099D01-3F99-4468-AA91-713AE7837387}" type="datetimeFigureOut">
              <a:rPr lang="en-US" smtClean="0"/>
              <a:t>10/14/2013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E318790-4568-49A4-ADD7-1C5885759A6F}" type="slidenum">
              <a:rPr lang="en-US" smtClean="0"/>
              <a:t>‹#›</a:t>
            </a:fld>
            <a:endParaRPr lang="en-US"/>
          </a:p>
        </p:txBody>
      </p:sp>
    </p:spTree>
    <p:extLst>
      <p:ext uri="{BB962C8B-B14F-4D97-AF65-F5344CB8AC3E}">
        <p14:creationId xmlns:p14="http://schemas.microsoft.com/office/powerpoint/2010/main" val="84024534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653855-4326-41C9-8CAA-AE4316DF1A24}"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65571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53855-4326-41C9-8CAA-AE4316DF1A24}"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388881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653855-4326-41C9-8CAA-AE4316DF1A24}"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3486170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653855-4326-41C9-8CAA-AE4316DF1A24}"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524097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653855-4326-41C9-8CAA-AE4316DF1A24}" type="datetimeFigureOut">
              <a:rPr lang="en-US" smtClean="0"/>
              <a:t>10/14/2013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2827940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653855-4326-41C9-8CAA-AE4316DF1A24}" type="datetimeFigureOut">
              <a:rPr lang="en-US" smtClean="0"/>
              <a:t>10/14/2013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289186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53855-4326-41C9-8CAA-AE4316DF1A24}" type="datetimeFigureOut">
              <a:rPr lang="en-US" smtClean="0"/>
              <a:t>10/14/2013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3798534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653855-4326-41C9-8CAA-AE4316DF1A24}"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319221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653855-4326-41C9-8CAA-AE4316DF1A24}"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1541249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53855-4326-41C9-8CAA-AE4316DF1A24}"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2114980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653855-4326-41C9-8CAA-AE4316DF1A24}"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D7F-9736-486B-B9A5-CBE0CA01D493}" type="slidenum">
              <a:rPr lang="en-US" smtClean="0"/>
              <a:t>‹#›</a:t>
            </a:fld>
            <a:endParaRPr lang="en-US"/>
          </a:p>
        </p:txBody>
      </p:sp>
    </p:spTree>
    <p:extLst>
      <p:ext uri="{BB962C8B-B14F-4D97-AF65-F5344CB8AC3E}">
        <p14:creationId xmlns:p14="http://schemas.microsoft.com/office/powerpoint/2010/main" val="2954147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53855-4326-41C9-8CAA-AE4316DF1A24}" type="datetimeFigureOut">
              <a:rPr lang="en-US" smtClean="0"/>
              <a:t>10/14/2013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D39D7F-9736-486B-B9A5-CBE0CA01D493}" type="slidenum">
              <a:rPr lang="en-US" smtClean="0"/>
              <a:t>‹#›</a:t>
            </a:fld>
            <a:endParaRPr lang="en-US"/>
          </a:p>
        </p:txBody>
      </p:sp>
    </p:spTree>
    <p:extLst>
      <p:ext uri="{BB962C8B-B14F-4D97-AF65-F5344CB8AC3E}">
        <p14:creationId xmlns:p14="http://schemas.microsoft.com/office/powerpoint/2010/main" val="1624916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u="sng" dirty="0" smtClean="0"/>
              <a:t>Warm-up #4</a:t>
            </a:r>
            <a:endParaRPr lang="en-US" u="sng" dirty="0"/>
          </a:p>
        </p:txBody>
      </p:sp>
      <p:sp>
        <p:nvSpPr>
          <p:cNvPr id="5" name="Content Placeholder 4"/>
          <p:cNvSpPr>
            <a:spLocks noGrp="1"/>
          </p:cNvSpPr>
          <p:nvPr>
            <p:ph idx="1"/>
          </p:nvPr>
        </p:nvSpPr>
        <p:spPr/>
        <p:txBody>
          <a:bodyPr/>
          <a:lstStyle/>
          <a:p>
            <a:r>
              <a:rPr lang="en-US" dirty="0" smtClean="0"/>
              <a:t>What were some major disagreements at the Constitutional Convention?</a:t>
            </a:r>
          </a:p>
          <a:p>
            <a:r>
              <a:rPr lang="en-US" dirty="0"/>
              <a:t> </a:t>
            </a:r>
            <a:r>
              <a:rPr lang="en-US" dirty="0" smtClean="0"/>
              <a:t>Do you think that the Constitution solved the weaknesses of the Articles of Confederation? Why?</a:t>
            </a:r>
            <a:endParaRPr lang="en-US" dirty="0"/>
          </a:p>
        </p:txBody>
      </p:sp>
    </p:spTree>
    <p:extLst>
      <p:ext uri="{BB962C8B-B14F-4D97-AF65-F5344CB8AC3E}">
        <p14:creationId xmlns:p14="http://schemas.microsoft.com/office/powerpoint/2010/main" val="14397320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u="sng" dirty="0" smtClean="0"/>
              <a:t>Correct 4.3 Questions </a:t>
            </a:r>
            <a:endParaRPr lang="en-US" u="sng" dirty="0"/>
          </a:p>
        </p:txBody>
      </p:sp>
      <p:sp>
        <p:nvSpPr>
          <p:cNvPr id="3" name="Content Placeholder 2"/>
          <p:cNvSpPr>
            <a:spLocks noGrp="1"/>
          </p:cNvSpPr>
          <p:nvPr>
            <p:ph idx="1"/>
          </p:nvPr>
        </p:nvSpPr>
        <p:spPr>
          <a:xfrm>
            <a:off x="0" y="685800"/>
            <a:ext cx="9144000" cy="6172200"/>
          </a:xfrm>
        </p:spPr>
        <p:txBody>
          <a:bodyPr>
            <a:noAutofit/>
          </a:bodyPr>
          <a:lstStyle/>
          <a:p>
            <a:r>
              <a:rPr lang="en-US" sz="2100" dirty="0" smtClean="0"/>
              <a:t>1a. Why did the Confederation Congress call for a Constitutional Convention?</a:t>
            </a:r>
          </a:p>
          <a:p>
            <a:r>
              <a:rPr lang="en-US" sz="2100" b="1" i="1" dirty="0" smtClean="0">
                <a:solidFill>
                  <a:srgbClr val="7030A0"/>
                </a:solidFill>
              </a:rPr>
              <a:t>They called the Constitutional Convention to improve the Articles of Confederation. </a:t>
            </a:r>
          </a:p>
          <a:p>
            <a:r>
              <a:rPr lang="en-US" sz="2100" dirty="0" smtClean="0"/>
              <a:t>2a. What was the Great Compromise?</a:t>
            </a:r>
          </a:p>
          <a:p>
            <a:r>
              <a:rPr lang="en-US" sz="2100" b="1" i="1" dirty="0" smtClean="0">
                <a:solidFill>
                  <a:srgbClr val="7030A0"/>
                </a:solidFill>
              </a:rPr>
              <a:t>The Great Compromise was an agreement that created a two-part legislature. </a:t>
            </a:r>
          </a:p>
          <a:p>
            <a:r>
              <a:rPr lang="en-US" sz="2100" dirty="0" smtClean="0"/>
              <a:t>2b. How did state issues lead to debate over structure of the central government?</a:t>
            </a:r>
          </a:p>
          <a:p>
            <a:r>
              <a:rPr lang="en-US" sz="2100" b="1" i="1" dirty="0" smtClean="0">
                <a:solidFill>
                  <a:srgbClr val="7030A0"/>
                </a:solidFill>
              </a:rPr>
              <a:t>States argued about how to balance state and federal power this caused them to argue about what the national government should and should not be able to do; leading to the creation federalism in the USA.</a:t>
            </a:r>
          </a:p>
          <a:p>
            <a:r>
              <a:rPr lang="en-US" sz="2100" dirty="0" smtClean="0"/>
              <a:t>3a. What was the debate between North and South over counting slave populations?</a:t>
            </a:r>
          </a:p>
          <a:p>
            <a:r>
              <a:rPr lang="en-US" sz="2100" b="1" dirty="0" smtClean="0">
                <a:solidFill>
                  <a:srgbClr val="7030A0"/>
                </a:solidFill>
              </a:rPr>
              <a:t>Northern states wanted to count enslaved people as part of the population for taxing purposes only. Southern states wanted to count enslaved people in determining representation in legislature only. </a:t>
            </a:r>
          </a:p>
        </p:txBody>
      </p:sp>
    </p:spTree>
    <p:extLst>
      <p:ext uri="{BB962C8B-B14F-4D97-AF65-F5344CB8AC3E}">
        <p14:creationId xmlns:p14="http://schemas.microsoft.com/office/powerpoint/2010/main" val="43304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u="sng" dirty="0" smtClean="0"/>
              <a:t>Correct 4.3 Questions </a:t>
            </a:r>
            <a:endParaRPr lang="en-US" u="sng" dirty="0"/>
          </a:p>
        </p:txBody>
      </p:sp>
      <p:sp>
        <p:nvSpPr>
          <p:cNvPr id="3" name="Content Placeholder 2"/>
          <p:cNvSpPr>
            <a:spLocks noGrp="1"/>
          </p:cNvSpPr>
          <p:nvPr>
            <p:ph idx="1"/>
          </p:nvPr>
        </p:nvSpPr>
        <p:spPr>
          <a:xfrm>
            <a:off x="0" y="685800"/>
            <a:ext cx="8839200" cy="6172200"/>
          </a:xfrm>
        </p:spPr>
        <p:txBody>
          <a:bodyPr>
            <a:normAutofit fontScale="77500" lnSpcReduction="20000"/>
          </a:bodyPr>
          <a:lstStyle/>
          <a:p>
            <a:r>
              <a:rPr lang="en-US" dirty="0" smtClean="0"/>
              <a:t>3b. How did delegates’ views differ on the issue of the foreign slave trade?</a:t>
            </a:r>
          </a:p>
          <a:p>
            <a:r>
              <a:rPr lang="en-US" b="1" dirty="0" smtClean="0">
                <a:solidFill>
                  <a:srgbClr val="7030A0"/>
                </a:solidFill>
              </a:rPr>
              <a:t>Some delegates wanted to ban the slave trade while others it should continue because it was in their economic interests. Some southern states even threatened to leave the union if the slave trade was limited. </a:t>
            </a:r>
          </a:p>
          <a:p>
            <a:r>
              <a:rPr lang="en-US" dirty="0" smtClean="0"/>
              <a:t>4a. Why did the framers of the Constitution create a system of checks and balances?</a:t>
            </a:r>
          </a:p>
          <a:p>
            <a:r>
              <a:rPr lang="en-US" b="1" dirty="0" smtClean="0">
                <a:solidFill>
                  <a:srgbClr val="7030A0"/>
                </a:solidFill>
              </a:rPr>
              <a:t>The framers created a system of checks and balances to keep any one part of the government from becoming too powerful. </a:t>
            </a:r>
          </a:p>
          <a:p>
            <a:r>
              <a:rPr lang="en-US" dirty="0" smtClean="0"/>
              <a:t>4b. Did the Constitution resolve the weaknesses in the Articles of Confederation? Explain your answer.</a:t>
            </a:r>
          </a:p>
          <a:p>
            <a:r>
              <a:rPr lang="en-US" b="1" dirty="0" smtClean="0">
                <a:solidFill>
                  <a:srgbClr val="7030A0"/>
                </a:solidFill>
              </a:rPr>
              <a:t>Yes, the Constitution resolved the weaknesses of the Articles of Confederation by creating a new, three-branch, government that had more power than the government created under the Articles of Confederation while keeping some important powers with the states. </a:t>
            </a:r>
          </a:p>
        </p:txBody>
      </p:sp>
    </p:spTree>
    <p:extLst>
      <p:ext uri="{BB962C8B-B14F-4D97-AF65-F5344CB8AC3E}">
        <p14:creationId xmlns:p14="http://schemas.microsoft.com/office/powerpoint/2010/main" val="73059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dirty="0" smtClean="0"/>
              <a:t>5</a:t>
            </a:r>
            <a:r>
              <a:rPr lang="en-US" sz="2000" dirty="0" smtClean="0"/>
              <a:t>. copy the chart. Use it to identify the problems that led to the Great Compromise and Three-Fifths Compromise, what conflicting ideas were proposed, and the eventual solution that created the compromise.</a:t>
            </a:r>
          </a:p>
        </p:txBody>
      </p:sp>
      <p:graphicFrame>
        <p:nvGraphicFramePr>
          <p:cNvPr id="4" name="Table 3"/>
          <p:cNvGraphicFramePr>
            <a:graphicFrameLocks noGrp="1"/>
          </p:cNvGraphicFramePr>
          <p:nvPr>
            <p:extLst>
              <p:ext uri="{D42A27DB-BD31-4B8C-83A1-F6EECF244321}">
                <p14:modId xmlns:p14="http://schemas.microsoft.com/office/powerpoint/2010/main" val="3797351037"/>
              </p:ext>
            </p:extLst>
          </p:nvPr>
        </p:nvGraphicFramePr>
        <p:xfrm>
          <a:off x="0" y="1143000"/>
          <a:ext cx="9144001" cy="5949025"/>
        </p:xfrm>
        <a:graphic>
          <a:graphicData uri="http://schemas.openxmlformats.org/drawingml/2006/table">
            <a:tbl>
              <a:tblPr firstRow="1" bandRow="1">
                <a:tableStyleId>{073A0DAA-6AF3-43AB-8588-CEC1D06C72B9}</a:tableStyleId>
              </a:tblPr>
              <a:tblGrid>
                <a:gridCol w="1752600"/>
                <a:gridCol w="3429000"/>
                <a:gridCol w="3962401"/>
              </a:tblGrid>
              <a:tr h="482369">
                <a:tc>
                  <a:txBody>
                    <a:bodyPr/>
                    <a:lstStyle/>
                    <a:p>
                      <a:endParaRPr lang="en-US" dirty="0"/>
                    </a:p>
                  </a:txBody>
                  <a:tcPr/>
                </a:tc>
                <a:tc>
                  <a:txBody>
                    <a:bodyPr/>
                    <a:lstStyle/>
                    <a:p>
                      <a:r>
                        <a:rPr lang="en-US" dirty="0" smtClean="0"/>
                        <a:t>Great Compromise </a:t>
                      </a:r>
                      <a:endParaRPr lang="en-US" dirty="0"/>
                    </a:p>
                  </a:txBody>
                  <a:tcPr/>
                </a:tc>
                <a:tc>
                  <a:txBody>
                    <a:bodyPr/>
                    <a:lstStyle/>
                    <a:p>
                      <a:r>
                        <a:rPr lang="en-US" dirty="0" smtClean="0"/>
                        <a:t>Three-Fifths Compromise</a:t>
                      </a:r>
                      <a:r>
                        <a:rPr lang="en-US" baseline="0" dirty="0" smtClean="0"/>
                        <a:t> </a:t>
                      </a:r>
                      <a:endParaRPr lang="en-US" dirty="0"/>
                    </a:p>
                  </a:txBody>
                  <a:tcPr/>
                </a:tc>
              </a:tr>
              <a:tr h="1157685">
                <a:tc>
                  <a:txBody>
                    <a:bodyPr/>
                    <a:lstStyle/>
                    <a:p>
                      <a:r>
                        <a:rPr lang="en-US" sz="2000" dirty="0" smtClean="0"/>
                        <a:t>Problem</a:t>
                      </a:r>
                      <a:endParaRPr lang="en-US" sz="2000" dirty="0"/>
                    </a:p>
                  </a:txBody>
                  <a:tcPr/>
                </a:tc>
                <a:tc>
                  <a:txBody>
                    <a:bodyPr/>
                    <a:lstStyle/>
                    <a:p>
                      <a:r>
                        <a:rPr lang="en-US" sz="2000" dirty="0" smtClean="0"/>
                        <a:t>How many representatives</a:t>
                      </a:r>
                      <a:r>
                        <a:rPr lang="en-US" sz="2000" baseline="0" dirty="0" smtClean="0"/>
                        <a:t> each state should have in the legislature. </a:t>
                      </a:r>
                      <a:endParaRPr lang="en-US" sz="2000" dirty="0"/>
                    </a:p>
                  </a:txBody>
                  <a:tcPr/>
                </a:tc>
                <a:tc>
                  <a:txBody>
                    <a:bodyPr/>
                    <a:lstStyle/>
                    <a:p>
                      <a:r>
                        <a:rPr lang="en-US" sz="2000" dirty="0" smtClean="0"/>
                        <a:t>How to count</a:t>
                      </a:r>
                      <a:r>
                        <a:rPr lang="en-US" sz="2000" baseline="0" dirty="0" smtClean="0"/>
                        <a:t> enslaved people in the censes. </a:t>
                      </a:r>
                      <a:endParaRPr lang="en-US" sz="2000" dirty="0"/>
                    </a:p>
                  </a:txBody>
                  <a:tcPr/>
                </a:tc>
              </a:tr>
              <a:tr h="2199601">
                <a:tc>
                  <a:txBody>
                    <a:bodyPr/>
                    <a:lstStyle/>
                    <a:p>
                      <a:r>
                        <a:rPr lang="en-US" sz="2000" dirty="0" smtClean="0"/>
                        <a:t>Conflicting ideas</a:t>
                      </a:r>
                      <a:endParaRPr lang="en-US" sz="2000" dirty="0"/>
                    </a:p>
                  </a:txBody>
                  <a:tcPr/>
                </a:tc>
                <a:tc>
                  <a:txBody>
                    <a:bodyPr/>
                    <a:lstStyle/>
                    <a:p>
                      <a:r>
                        <a:rPr lang="en-US" sz="2000" dirty="0" smtClean="0"/>
                        <a:t>- Large states want representation based on population. </a:t>
                      </a:r>
                    </a:p>
                    <a:p>
                      <a:r>
                        <a:rPr lang="en-US" sz="2000" dirty="0" smtClean="0"/>
                        <a:t>-  Small states want a equal</a:t>
                      </a:r>
                      <a:r>
                        <a:rPr lang="en-US" sz="2000" baseline="0" dirty="0" smtClean="0"/>
                        <a:t> number of representatives for all states. </a:t>
                      </a:r>
                      <a:endParaRPr lang="en-US" sz="2000" dirty="0"/>
                    </a:p>
                  </a:txBody>
                  <a:tcPr/>
                </a:tc>
                <a:tc>
                  <a:txBody>
                    <a:bodyPr/>
                    <a:lstStyle/>
                    <a:p>
                      <a:pPr marL="285750" indent="-285750">
                        <a:buFontTx/>
                        <a:buChar char="-"/>
                      </a:pPr>
                      <a:r>
                        <a:rPr lang="en-US" sz="2000" dirty="0" smtClean="0"/>
                        <a:t>North </a:t>
                      </a:r>
                      <a:r>
                        <a:rPr lang="en-US" sz="2000" baseline="0" dirty="0" smtClean="0"/>
                        <a:t>– count enslaved people for taxes only.</a:t>
                      </a:r>
                    </a:p>
                    <a:p>
                      <a:pPr marL="285750" indent="-285750">
                        <a:buFontTx/>
                        <a:buChar char="-"/>
                      </a:pPr>
                      <a:r>
                        <a:rPr lang="en-US" sz="2000" baseline="0" dirty="0" smtClean="0"/>
                        <a:t>South – Count enslaved people for representation only. </a:t>
                      </a:r>
                      <a:endParaRPr lang="en-US" sz="2000" dirty="0"/>
                    </a:p>
                  </a:txBody>
                  <a:tcPr/>
                </a:tc>
              </a:tr>
              <a:tr h="2109370">
                <a:tc>
                  <a:txBody>
                    <a:bodyPr/>
                    <a:lstStyle/>
                    <a:p>
                      <a:r>
                        <a:rPr lang="en-US" sz="2000" dirty="0" smtClean="0"/>
                        <a:t>Solution </a:t>
                      </a:r>
                      <a:endParaRPr lang="en-US" sz="2000" dirty="0"/>
                    </a:p>
                  </a:txBody>
                  <a:tcPr/>
                </a:tc>
                <a:tc>
                  <a:txBody>
                    <a:bodyPr/>
                    <a:lstStyle/>
                    <a:p>
                      <a:r>
                        <a:rPr lang="en-US" sz="2000" dirty="0" smtClean="0"/>
                        <a:t>Two-</a:t>
                      </a:r>
                      <a:r>
                        <a:rPr lang="en-US" sz="2000" baseline="0" dirty="0" smtClean="0"/>
                        <a:t>house legislature:</a:t>
                      </a:r>
                    </a:p>
                    <a:p>
                      <a:r>
                        <a:rPr lang="en-US" sz="2000" baseline="0" dirty="0" smtClean="0"/>
                        <a:t>* House of Representatives- representation based on population</a:t>
                      </a:r>
                    </a:p>
                    <a:p>
                      <a:r>
                        <a:rPr lang="en-US" sz="2000" baseline="0" dirty="0" smtClean="0"/>
                        <a:t>* Senate – two representatives each. </a:t>
                      </a:r>
                      <a:endParaRPr lang="en-US" sz="2000" dirty="0"/>
                    </a:p>
                  </a:txBody>
                  <a:tcPr/>
                </a:tc>
                <a:tc>
                  <a:txBody>
                    <a:bodyPr/>
                    <a:lstStyle/>
                    <a:p>
                      <a:r>
                        <a:rPr lang="en-US" sz="2000" dirty="0" smtClean="0"/>
                        <a:t>Count 3/5ths of enslaved</a:t>
                      </a:r>
                      <a:r>
                        <a:rPr lang="en-US" sz="2000" baseline="0" dirty="0" smtClean="0"/>
                        <a:t> person for both taxation and representation. </a:t>
                      </a:r>
                      <a:endParaRPr lang="en-US" sz="2000" dirty="0"/>
                    </a:p>
                  </a:txBody>
                  <a:tcPr/>
                </a:tc>
              </a:tr>
            </a:tbl>
          </a:graphicData>
        </a:graphic>
      </p:graphicFrame>
    </p:spTree>
    <p:extLst>
      <p:ext uri="{BB962C8B-B14F-4D97-AF65-F5344CB8AC3E}">
        <p14:creationId xmlns:p14="http://schemas.microsoft.com/office/powerpoint/2010/main" val="2875575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Chapter 8 worksheet </a:t>
            </a:r>
            <a:endParaRPr lang="en-US" u="sng" dirty="0"/>
          </a:p>
        </p:txBody>
      </p:sp>
      <p:sp>
        <p:nvSpPr>
          <p:cNvPr id="3" name="Content Placeholder 2"/>
          <p:cNvSpPr>
            <a:spLocks noGrp="1"/>
          </p:cNvSpPr>
          <p:nvPr>
            <p:ph idx="1"/>
          </p:nvPr>
        </p:nvSpPr>
        <p:spPr/>
        <p:txBody>
          <a:bodyPr/>
          <a:lstStyle/>
          <a:p>
            <a:r>
              <a:rPr lang="en-US" dirty="0" smtClean="0"/>
              <a:t>Follow the directions on you worksheet.</a:t>
            </a:r>
          </a:p>
          <a:p>
            <a:r>
              <a:rPr lang="en-US" dirty="0" smtClean="0"/>
              <a:t>Use chapter 8 of the History Alive (brown) book to find your answers. </a:t>
            </a:r>
            <a:endParaRPr lang="en-US" dirty="0"/>
          </a:p>
        </p:txBody>
      </p:sp>
    </p:spTree>
    <p:extLst>
      <p:ext uri="{BB962C8B-B14F-4D97-AF65-F5344CB8AC3E}">
        <p14:creationId xmlns:p14="http://schemas.microsoft.com/office/powerpoint/2010/main" val="815872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495</Words>
  <Application>Microsoft Office PowerPoint</Application>
  <PresentationFormat>On-screen Show (4:3)</PresentationFormat>
  <Paragraphs>38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Warm-up #4</vt:lpstr>
      <vt:lpstr>Correct 4.3 Questions </vt:lpstr>
      <vt:lpstr>Correct 4.3 Questions </vt:lpstr>
      <vt:lpstr>PowerPoint Presentation</vt:lpstr>
      <vt:lpstr>Chapter 8 worksheet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#4</dc:title>
  <dc:creator>Josephine Schaller</dc:creator>
  <cp:lastModifiedBy>Josephine Schaller</cp:lastModifiedBy>
  <cp:revision>6</cp:revision>
  <cp:lastPrinted>2013-10-14T19:56:28Z</cp:lastPrinted>
  <dcterms:created xsi:type="dcterms:W3CDTF">2013-10-14T15:30:52Z</dcterms:created>
  <dcterms:modified xsi:type="dcterms:W3CDTF">2013-10-14T20:10:53Z</dcterms:modified>
</cp:coreProperties>
</file>