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7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9" r:id="rId10"/>
    <p:sldId id="285" r:id="rId11"/>
    <p:sldId id="286" r:id="rId12"/>
    <p:sldId id="287" r:id="rId13"/>
    <p:sldId id="290" r:id="rId14"/>
    <p:sldId id="288" r:id="rId15"/>
    <p:sldId id="298" r:id="rId16"/>
    <p:sldId id="291" r:id="rId17"/>
    <p:sldId id="293" r:id="rId18"/>
    <p:sldId id="294" r:id="rId19"/>
    <p:sldId id="295" r:id="rId20"/>
    <p:sldId id="296" r:id="rId21"/>
    <p:sldId id="297" r:id="rId22"/>
    <p:sldId id="299" r:id="rId23"/>
    <p:sldId id="300" r:id="rId24"/>
    <p:sldId id="305" r:id="rId25"/>
    <p:sldId id="306" r:id="rId26"/>
    <p:sldId id="301" r:id="rId27"/>
    <p:sldId id="302" r:id="rId28"/>
    <p:sldId id="303" r:id="rId29"/>
    <p:sldId id="304" r:id="rId30"/>
    <p:sldId id="308" r:id="rId31"/>
    <p:sldId id="313" r:id="rId32"/>
    <p:sldId id="307" r:id="rId33"/>
    <p:sldId id="309" r:id="rId34"/>
    <p:sldId id="311" r:id="rId35"/>
    <p:sldId id="31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6F0CC-96EE-4E3E-A0CD-A2C1A10A7B5C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EDD36-724C-4512-9374-291FE594F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DD36-724C-4512-9374-291FE594F3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AD0145A-2655-4C51-B5DD-65974D056E4F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507470/student_view0/chapter22/animation__cytotoxic_t-cell_activity_against_target_cells__quiz_1_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sz="2800" b="1" dirty="0" smtClean="0">
                <a:sym typeface="Wingdings" pitchFamily="2" charset="2"/>
              </a:rPr>
              <a:t>Immune Response (specific defenses)</a:t>
            </a:r>
            <a:r>
              <a:rPr lang="en-US" sz="2800" b="0" dirty="0" smtClean="0">
                <a:sym typeface="Wingdings" pitchFamily="2" charset="2"/>
              </a:rPr>
              <a:t> – </a:t>
            </a:r>
            <a:r>
              <a:rPr lang="en-US" sz="2800" u="sng" dirty="0" smtClean="0">
                <a:sym typeface="Wingdings" pitchFamily="2" charset="2"/>
              </a:rPr>
              <a:t>																	</a:t>
            </a:r>
            <a:endParaRPr lang="en-US" sz="2800" dirty="0" smtClean="0">
              <a:sym typeface="Wingdings" pitchFamily="2" charset="2"/>
            </a:endParaRPr>
          </a:p>
          <a:p>
            <a:pPr marL="1600200" lvl="2" indent="-457200"/>
            <a:r>
              <a:rPr lang="en-US" sz="2400" dirty="0" smtClean="0">
                <a:sym typeface="Wingdings" pitchFamily="2" charset="2"/>
              </a:rPr>
              <a:t>Immune system consists of about </a:t>
            </a:r>
            <a:r>
              <a:rPr lang="en-US" sz="2400" u="sng" dirty="0" smtClean="0">
                <a:sym typeface="Wingdings" pitchFamily="2" charset="2"/>
              </a:rPr>
              <a:t>						</a:t>
            </a:r>
            <a:r>
              <a:rPr lang="en-US" sz="2400" dirty="0" smtClean="0">
                <a:sym typeface="Wingdings" pitchFamily="2" charset="2"/>
              </a:rPr>
              <a:t>(special type of white blood cell) distributed throughout the body but clustered in </a:t>
            </a:r>
            <a:r>
              <a:rPr lang="en-US" sz="2400" u="sng" dirty="0" smtClean="0">
                <a:sym typeface="Wingdings" pitchFamily="2" charset="2"/>
              </a:rPr>
              <a:t>								</a:t>
            </a:r>
            <a:endParaRPr lang="en-US" sz="2400" dirty="0" smtClean="0">
              <a:sym typeface="Wingdings" pitchFamily="2" charset="2"/>
            </a:endParaRPr>
          </a:p>
          <a:p>
            <a:pPr marL="1600200" lvl="2" indent="-457200"/>
            <a:r>
              <a:rPr lang="en-US" sz="2400" b="0" dirty="0" smtClean="0">
                <a:sym typeface="Wingdings" pitchFamily="2" charset="2"/>
              </a:rPr>
              <a:t>Immune response results from interactions among the various types of lymphocytes and the molecules that they produce</a:t>
            </a:r>
          </a:p>
        </p:txBody>
      </p:sp>
    </p:spTree>
    <p:extLst>
      <p:ext uri="{BB962C8B-B14F-4D97-AF65-F5344CB8AC3E}">
        <p14:creationId xmlns:p14="http://schemas.microsoft.com/office/powerpoint/2010/main" val="5030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799" y="0"/>
            <a:ext cx="5601745" cy="6858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11004" y="-1206121"/>
            <a:ext cx="5721990" cy="9144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marL="1485900" lvl="2" indent="-342900"/>
            <a:r>
              <a:rPr lang="en-US" sz="2400" u="sng" dirty="0" smtClean="0">
                <a:sym typeface="Wingdings" pitchFamily="2" charset="2"/>
              </a:rPr>
              <a:t> 					</a:t>
            </a:r>
            <a:r>
              <a:rPr lang="en-US" sz="2400" dirty="0" smtClean="0">
                <a:sym typeface="Wingdings" pitchFamily="2" charset="2"/>
              </a:rPr>
              <a:t>– T-cells also have receptors on their surfaces </a:t>
            </a:r>
          </a:p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These are </a:t>
            </a:r>
            <a:r>
              <a:rPr lang="en-US" sz="2400" u="sng" dirty="0" smtClean="0">
                <a:sym typeface="Wingdings" pitchFamily="2" charset="2"/>
              </a:rPr>
              <a:t>									</a:t>
            </a:r>
            <a:endParaRPr lang="en-US" sz="2400" dirty="0" smtClean="0">
              <a:sym typeface="Wingdings" pitchFamily="2" charset="2"/>
            </a:endParaRPr>
          </a:p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Act </a:t>
            </a:r>
            <a:r>
              <a:rPr lang="en-US" sz="2400" u="sng" dirty="0" smtClean="0">
                <a:sym typeface="Wingdings" pitchFamily="2" charset="2"/>
              </a:rPr>
              <a:t>									</a:t>
            </a:r>
            <a:r>
              <a:rPr lang="en-US" sz="2400" dirty="0" smtClean="0">
                <a:sym typeface="Wingdings" pitchFamily="2" charset="2"/>
              </a:rPr>
              <a:t>(as compared to antibodies that act as receptors to trigger a response AND function in destroying foreign antigens)</a:t>
            </a:r>
          </a:p>
        </p:txBody>
      </p:sp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49183"/>
            <a:ext cx="8610600" cy="4678363"/>
          </a:xfrm>
        </p:spPr>
        <p:txBody>
          <a:bodyPr>
            <a:noAutofit/>
          </a:bodyPr>
          <a:lstStyle/>
          <a:p>
            <a:pPr marL="800100" lvl="1" indent="-342900"/>
            <a:r>
              <a:rPr lang="en-US" sz="3200" b="1" dirty="0" smtClean="0">
                <a:sym typeface="Wingdings" pitchFamily="2" charset="2"/>
              </a:rPr>
              <a:t>Details of the Immune Response:</a:t>
            </a:r>
          </a:p>
          <a:p>
            <a:pPr marL="1485900" lvl="2" indent="-342900"/>
            <a:r>
              <a:rPr lang="en-US" sz="2800" b="1" dirty="0" smtClean="0">
                <a:sym typeface="Wingdings" pitchFamily="2" charset="2"/>
              </a:rPr>
              <a:t>Step 2: </a:t>
            </a:r>
            <a:r>
              <a:rPr lang="en-US" sz="2800" b="1" u="sng" dirty="0" smtClean="0">
                <a:sym typeface="Wingdings" pitchFamily="2" charset="2"/>
              </a:rPr>
              <a:t>									</a:t>
            </a:r>
            <a:r>
              <a:rPr lang="en-US" sz="2800" b="1" dirty="0" smtClean="0">
                <a:sym typeface="Wingdings" pitchFamily="2" charset="2"/>
              </a:rPr>
              <a:t>– </a:t>
            </a:r>
            <a:r>
              <a:rPr lang="en-US" sz="2800" dirty="0" smtClean="0">
                <a:sym typeface="Wingdings" pitchFamily="2" charset="2"/>
              </a:rPr>
              <a:t>the immune system mounts two types of attacks: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sz="2400" b="1" dirty="0" err="1" smtClean="0">
                <a:sym typeface="Wingdings" pitchFamily="2" charset="2"/>
              </a:rPr>
              <a:t>Humoral</a:t>
            </a:r>
            <a:r>
              <a:rPr lang="en-US" sz="2400" b="1" dirty="0" smtClean="0">
                <a:sym typeface="Wingdings" pitchFamily="2" charset="2"/>
              </a:rPr>
              <a:t> Immunity</a:t>
            </a:r>
            <a:r>
              <a:rPr lang="en-US" sz="2400" dirty="0" smtClean="0">
                <a:sym typeface="Wingdings" pitchFamily="2" charset="2"/>
              </a:rPr>
              <a:t> is provided by </a:t>
            </a:r>
            <a:r>
              <a:rPr lang="en-US" sz="2400" u="sng" dirty="0" smtClean="0">
                <a:sym typeface="Wingdings" pitchFamily="2" charset="2"/>
              </a:rPr>
              <a:t>																</a:t>
            </a:r>
            <a:endParaRPr lang="en-US" sz="2400" dirty="0" smtClean="0">
              <a:sym typeface="Wingdings" pitchFamily="2" charset="2"/>
            </a:endParaRPr>
          </a:p>
          <a:p>
            <a:pPr marL="2057400" lvl="3" indent="-457200">
              <a:buFont typeface="+mj-lt"/>
              <a:buAutoNum type="arabicPeriod"/>
            </a:pPr>
            <a:r>
              <a:rPr lang="en-US" sz="2400" b="1" dirty="0" smtClean="0">
                <a:sym typeface="Wingdings" pitchFamily="2" charset="2"/>
              </a:rPr>
              <a:t>Cell-mediated Immunity</a:t>
            </a:r>
            <a:r>
              <a:rPr lang="en-US" sz="2400" dirty="0" smtClean="0">
                <a:sym typeface="Wingdings" pitchFamily="2" charset="2"/>
              </a:rPr>
              <a:t> is produced by </a:t>
            </a:r>
            <a:r>
              <a:rPr lang="en-US" sz="2400" u="sng" dirty="0" smtClean="0">
                <a:sym typeface="Wingdings" pitchFamily="2" charset="2"/>
              </a:rPr>
              <a:t>															</a:t>
            </a:r>
            <a:endParaRPr lang="en-US" sz="2400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75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>
                <a:sym typeface="Wingdings" pitchFamily="2" charset="2"/>
              </a:rPr>
              <a:t>Humoral</a:t>
            </a:r>
            <a:r>
              <a:rPr lang="en-US" sz="2400" dirty="0" smtClean="0">
                <a:sym typeface="Wingdings" pitchFamily="2" charset="2"/>
              </a:rPr>
              <a:t> Immunity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>
                <a:sym typeface="Wingdings" pitchFamily="2" charset="2"/>
              </a:rPr>
              <a:t>Produced by </a:t>
            </a:r>
            <a:r>
              <a:rPr lang="en-US" sz="2400" b="0" u="sng" dirty="0" smtClean="0">
                <a:sym typeface="Wingdings" pitchFamily="2" charset="2"/>
              </a:rPr>
              <a:t>						</a:t>
            </a:r>
            <a:r>
              <a:rPr lang="en-US" sz="2400" b="0" dirty="0" smtClean="0">
                <a:sym typeface="Wingdings" pitchFamily="2" charset="2"/>
              </a:rPr>
              <a:t>– because antibodies circulate in the bloodstream, </a:t>
            </a:r>
            <a:r>
              <a:rPr lang="en-US" sz="2400" b="0" dirty="0" err="1" smtClean="0">
                <a:sym typeface="Wingdings" pitchFamily="2" charset="2"/>
              </a:rPr>
              <a:t>humoral</a:t>
            </a:r>
            <a:r>
              <a:rPr lang="en-US" sz="2400" b="0" dirty="0" smtClean="0">
                <a:sym typeface="Wingdings" pitchFamily="2" charset="2"/>
              </a:rPr>
              <a:t> immunity can only defend against invaders in blood and extracellular fluid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>
                <a:sym typeface="Wingdings" pitchFamily="2" charset="2"/>
              </a:rPr>
              <a:t>B cells with specific antibodies on their surfaces bind to </a:t>
            </a:r>
            <a:r>
              <a:rPr lang="en-US" sz="2400" b="0" u="sng" dirty="0" smtClean="0">
                <a:sym typeface="Wingdings" pitchFamily="2" charset="2"/>
              </a:rPr>
              <a:t>								</a:t>
            </a:r>
            <a:endParaRPr lang="en-US" sz="2400" b="0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>
                <a:sym typeface="Wingdings" pitchFamily="2" charset="2"/>
              </a:rPr>
              <a:t>Binding causes B cells to divide rapidly </a:t>
            </a:r>
            <a:r>
              <a:rPr lang="en-US" sz="2400" b="0" u="sng" dirty="0" smtClean="0">
                <a:sym typeface="Wingdings" pitchFamily="2" charset="2"/>
              </a:rPr>
              <a:t> 			</a:t>
            </a:r>
            <a:r>
              <a:rPr lang="en-US" sz="2400" b="0" dirty="0" smtClean="0">
                <a:sym typeface="Wingdings" pitchFamily="2" charset="2"/>
              </a:rPr>
              <a:t>– resulting population of cells are </a:t>
            </a:r>
            <a:r>
              <a:rPr lang="en-US" sz="2400" b="0" u="sng" dirty="0" smtClean="0">
                <a:sym typeface="Wingdings" pitchFamily="2" charset="2"/>
              </a:rPr>
              <a:t>													</a:t>
            </a:r>
            <a:endParaRPr lang="en-US" sz="2400" b="0" dirty="0" smtClean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6.3.6 Explain antibody production.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marL="800100" lvl="1" indent="-342900"/>
            <a:r>
              <a:rPr lang="en-US" sz="3200" b="0" dirty="0" smtClean="0">
                <a:sym typeface="Wingdings" pitchFamily="2" charset="2"/>
              </a:rPr>
              <a:t>Daughter cells differentiate into two cell types: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800" b="1" u="sng" dirty="0" smtClean="0">
                <a:sym typeface="Wingdings" pitchFamily="2" charset="2"/>
              </a:rPr>
              <a:t> 				</a:t>
            </a:r>
            <a:r>
              <a:rPr lang="en-US" sz="2800" dirty="0" smtClean="0">
                <a:sym typeface="Wingdings" pitchFamily="2" charset="2"/>
              </a:rPr>
              <a:t>: </a:t>
            </a:r>
            <a:r>
              <a:rPr lang="en-US" sz="2800" dirty="0">
                <a:sym typeface="Wingdings" pitchFamily="2" charset="2"/>
              </a:rPr>
              <a:t>do not release antibodies but play an important role in future immunity</a:t>
            </a:r>
            <a:endParaRPr lang="en-US" sz="2800" dirty="0" smtClean="0">
              <a:sym typeface="Wingdings" pitchFamily="2" charset="2"/>
            </a:endParaRPr>
          </a:p>
          <a:p>
            <a:pPr marL="1600200" lvl="2" indent="-457200">
              <a:buFont typeface="+mj-lt"/>
              <a:buAutoNum type="arabicPeriod"/>
            </a:pPr>
            <a:r>
              <a:rPr lang="en-US" sz="2800" b="1" u="sng" dirty="0" smtClean="0">
                <a:sym typeface="Wingdings" pitchFamily="2" charset="2"/>
              </a:rPr>
              <a:t> 				</a:t>
            </a:r>
            <a:r>
              <a:rPr lang="en-US" sz="2800" b="0" dirty="0" smtClean="0">
                <a:sym typeface="Wingdings" pitchFamily="2" charset="2"/>
              </a:rPr>
              <a:t>: </a:t>
            </a:r>
            <a:r>
              <a:rPr lang="en-US" sz="2800" dirty="0">
                <a:sym typeface="Wingdings" pitchFamily="2" charset="2"/>
              </a:rPr>
              <a:t>become enlarged and make huge quantities of their own specific antibodies that are released into bloodstream</a:t>
            </a:r>
            <a:r>
              <a:rPr lang="en-US" sz="2800" b="0" dirty="0" smtClean="0">
                <a:sym typeface="Wingdings" pitchFamily="2" charset="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6.3.6 Explain antibody production.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endParaRPr lang="en-US" sz="2400" b="0" dirty="0" smtClean="0">
              <a:sym typeface="Wingdings" pitchFamily="2" charset="2"/>
            </a:endParaRPr>
          </a:p>
        </p:txBody>
      </p:sp>
      <p:pic>
        <p:nvPicPr>
          <p:cNvPr id="4" name="Picture 5" descr="43-06-ClonalSelection-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" y="-18117"/>
            <a:ext cx="8194040" cy="687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b="0" dirty="0" smtClean="0">
                <a:sym typeface="Wingdings" pitchFamily="2" charset="2"/>
              </a:rPr>
              <a:t>Antibodies destroy microbes in four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ym typeface="Wingdings" pitchFamily="2" charset="2"/>
              </a:rPr>
              <a:t>Neutralization</a:t>
            </a:r>
            <a:r>
              <a:rPr lang="en-US" sz="2800" dirty="0" smtClean="0">
                <a:sym typeface="Wingdings" pitchFamily="2" charset="2"/>
              </a:rPr>
              <a:t> – antibody may </a:t>
            </a:r>
            <a:r>
              <a:rPr lang="en-US" sz="2800" u="sng" dirty="0" smtClean="0">
                <a:sym typeface="Wingdings" pitchFamily="2" charset="2"/>
              </a:rPr>
              <a:t>																										</a:t>
            </a:r>
            <a:endParaRPr lang="en-US" sz="2800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ym typeface="Wingdings" pitchFamily="2" charset="2"/>
              </a:rPr>
              <a:t>Promotion of phagocytosis </a:t>
            </a:r>
            <a:r>
              <a:rPr lang="en-US" sz="2800" b="0" dirty="0" smtClean="0">
                <a:sym typeface="Wingdings" pitchFamily="2" charset="2"/>
              </a:rPr>
              <a:t>– antibody may </a:t>
            </a:r>
            <a:r>
              <a:rPr lang="en-US" sz="2800" b="0" u="sng" dirty="0" smtClean="0">
                <a:sym typeface="Wingdings" pitchFamily="2" charset="2"/>
              </a:rPr>
              <a:t>																									</a:t>
            </a:r>
            <a:endParaRPr lang="en-US" sz="2800" b="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40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1"/>
            <a:ext cx="8610600" cy="5204560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sz="2800" b="1" dirty="0" smtClean="0">
                <a:sym typeface="Wingdings" pitchFamily="2" charset="2"/>
              </a:rPr>
              <a:t>Agglutination </a:t>
            </a:r>
            <a:r>
              <a:rPr lang="en-US" sz="2800" b="0" dirty="0" smtClean="0">
                <a:sym typeface="Wingdings" pitchFamily="2" charset="2"/>
              </a:rPr>
              <a:t>– antibodies have multiple binding sites and may bind to antigens on two different microbes, holding them together</a:t>
            </a:r>
          </a:p>
          <a:p>
            <a:pPr marL="1600200" lvl="2" indent="-457200"/>
            <a:r>
              <a:rPr lang="en-US" sz="2400" b="0" u="sng" dirty="0" smtClean="0">
                <a:sym typeface="Wingdings" pitchFamily="2" charset="2"/>
              </a:rPr>
              <a:t> 																</a:t>
            </a:r>
          </a:p>
          <a:p>
            <a:pPr marL="1600200" lvl="2" indent="-457200"/>
            <a:r>
              <a:rPr lang="en-US" sz="2400" b="0" dirty="0" smtClean="0">
                <a:sym typeface="Wingdings" pitchFamily="2" charset="2"/>
              </a:rPr>
              <a:t>This </a:t>
            </a:r>
            <a:r>
              <a:rPr lang="en-US" sz="2400" b="0" u="sng" dirty="0" smtClean="0">
                <a:sym typeface="Wingdings" pitchFamily="2" charset="2"/>
              </a:rPr>
              <a:t>						</a:t>
            </a:r>
            <a:endParaRPr lang="en-US" sz="2400" b="0" dirty="0" smtClean="0">
              <a:sym typeface="Wingdings" pitchFamily="2" charset="2"/>
            </a:endParaRPr>
          </a:p>
          <a:p>
            <a:pPr marL="914400" lvl="1" indent="-457200">
              <a:buFont typeface="+mj-lt"/>
              <a:buAutoNum type="arabicPeriod" startAt="4"/>
            </a:pPr>
            <a:r>
              <a:rPr lang="en-US" sz="2800" b="1" dirty="0" smtClean="0">
                <a:sym typeface="Wingdings" pitchFamily="2" charset="2"/>
              </a:rPr>
              <a:t>Complement reactions </a:t>
            </a:r>
            <a:r>
              <a:rPr lang="en-US" sz="2800" dirty="0" smtClean="0">
                <a:sym typeface="Wingdings" pitchFamily="2" charset="2"/>
              </a:rPr>
              <a:t>– the antibody-antigen complex on the surface of an invading cell may trigger a series of reactions with blood proteins called the </a:t>
            </a:r>
            <a:r>
              <a:rPr lang="en-US" sz="2800" u="sng" dirty="0" smtClean="0">
                <a:sym typeface="Wingdings" pitchFamily="2" charset="2"/>
              </a:rPr>
              <a:t>						</a:t>
            </a:r>
            <a:endParaRPr lang="en-US" sz="2800" i="1" dirty="0" smtClean="0">
              <a:sym typeface="Wingdings" pitchFamily="2" charset="2"/>
            </a:endParaRPr>
          </a:p>
          <a:p>
            <a:pPr marL="1600200" lvl="2" indent="-457200"/>
            <a:r>
              <a:rPr lang="en-US" sz="2400" dirty="0" smtClean="0">
                <a:sym typeface="Wingdings" pitchFamily="2" charset="2"/>
              </a:rPr>
              <a:t>These complement proteins bind to antibodies and attract phagocytic cells or may directly destroy invaders by creating holes in their plasma membrane (similar to natural killer cells)</a:t>
            </a:r>
          </a:p>
        </p:txBody>
      </p:sp>
    </p:spTree>
    <p:extLst>
      <p:ext uri="{BB962C8B-B14F-4D97-AF65-F5344CB8AC3E}">
        <p14:creationId xmlns:p14="http://schemas.microsoft.com/office/powerpoint/2010/main" val="33940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3-16-HumoralImmunity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51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199"/>
            <a:ext cx="5181600" cy="683242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467836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Cell-mediated Immunity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>
                <a:sym typeface="Wingdings" pitchFamily="2" charset="2"/>
              </a:rPr>
              <a:t>Produced by </a:t>
            </a:r>
            <a:r>
              <a:rPr lang="en-US" sz="2800" b="0" u="sng" dirty="0" smtClean="0">
                <a:sym typeface="Wingdings" pitchFamily="2" charset="2"/>
              </a:rPr>
              <a:t>			</a:t>
            </a:r>
            <a:r>
              <a:rPr lang="en-US" sz="2800" b="0" dirty="0" smtClean="0">
                <a:sym typeface="Wingdings" pitchFamily="2" charset="2"/>
              </a:rPr>
              <a:t>, primary defense against </a:t>
            </a:r>
            <a:r>
              <a:rPr lang="en-US" sz="2800" b="0" u="sng" dirty="0" smtClean="0">
                <a:sym typeface="Wingdings" pitchFamily="2" charset="2"/>
              </a:rPr>
              <a:t>																	</a:t>
            </a:r>
            <a:endParaRPr lang="en-US" sz="2800" b="0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>
                <a:sym typeface="Wingdings" pitchFamily="2" charset="2"/>
              </a:rPr>
              <a:t>Also important in overcoming infection by fungi or </a:t>
            </a:r>
            <a:r>
              <a:rPr lang="en-US" sz="2800" b="0" dirty="0" err="1" smtClean="0">
                <a:sym typeface="Wingdings" pitchFamily="2" charset="2"/>
              </a:rPr>
              <a:t>protists</a:t>
            </a:r>
            <a:endParaRPr lang="en-US" sz="2800" b="0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>
                <a:sym typeface="Wingdings" pitchFamily="2" charset="2"/>
              </a:rPr>
              <a:t>Three types of cells contribute to cell-mediated immunity: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Cytotoxic T-cells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Helper T-cells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Suppressor T-cells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b="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4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81" y="228600"/>
            <a:ext cx="8610600" cy="4678363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>
                <a:sym typeface="Wingdings" pitchFamily="2" charset="2"/>
              </a:rPr>
              <a:t>Cytototoxic</a:t>
            </a:r>
            <a:r>
              <a:rPr lang="en-US" sz="2400" dirty="0" smtClean="0">
                <a:sym typeface="Wingdings" pitchFamily="2" charset="2"/>
              </a:rPr>
              <a:t> T-cells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>
                <a:sym typeface="Wingdings" pitchFamily="2" charset="2"/>
              </a:rPr>
              <a:t>Release </a:t>
            </a:r>
            <a:r>
              <a:rPr lang="en-US" sz="2400" b="0" u="sng" dirty="0" smtClean="0">
                <a:sym typeface="Wingdings" pitchFamily="2" charset="2"/>
              </a:rPr>
              <a:t>								</a:t>
            </a:r>
            <a:endParaRPr lang="en-US" sz="2400" b="0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>
                <a:sym typeface="Wingdings" pitchFamily="2" charset="2"/>
              </a:rPr>
              <a:t>This attack is activated when receptors on the cytotoxic T-cell’s membrane bind to antigens on surface of infected cell – create giant holes in target cell’s membrane</a:t>
            </a:r>
          </a:p>
        </p:txBody>
      </p:sp>
      <p:pic>
        <p:nvPicPr>
          <p:cNvPr id="4" name="Picture 5" descr="43-12a-CytotoxTCellFunct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8915400" cy="332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76835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Animation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http://highered.mcgraw-hill.com/sites/0072507470/student_view0/chapter22/animation__cytotoxic_t-cell_activity_against_target_cells__quiz_1_.</a:t>
            </a:r>
            <a:r>
              <a:rPr lang="en-US" dirty="0" smtClean="0">
                <a:hlinkClick r:id="rId3"/>
              </a:rPr>
              <a:t>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3569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Helper T-cells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>
                <a:sym typeface="Wingdings" pitchFamily="2" charset="2"/>
              </a:rPr>
              <a:t>When receptors of these cells bind to an antigen, the cells </a:t>
            </a:r>
            <a:r>
              <a:rPr lang="en-US" sz="2800" b="0" u="sng" dirty="0" smtClean="0">
                <a:sym typeface="Wingdings" pitchFamily="2" charset="2"/>
              </a:rPr>
              <a:t>					</a:t>
            </a:r>
            <a:r>
              <a:rPr lang="en-US" sz="2800" b="0" dirty="0" smtClean="0">
                <a:sym typeface="Wingdings" pitchFamily="2" charset="2"/>
              </a:rPr>
              <a:t>(hormone-like) that assist other immune cells in their defense of the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>
                <a:sym typeface="Wingdings" pitchFamily="2" charset="2"/>
              </a:rPr>
              <a:t>The chemicals released by Helper T-cells </a:t>
            </a:r>
            <a:r>
              <a:rPr lang="en-US" sz="2800" b="0" u="sng" dirty="0" smtClean="0">
                <a:sym typeface="Wingdings" pitchFamily="2" charset="2"/>
              </a:rPr>
              <a:t>																			</a:t>
            </a:r>
            <a:endParaRPr lang="en-US" sz="2800" b="0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>
                <a:sym typeface="Wingdings" pitchFamily="2" charset="2"/>
              </a:rPr>
              <a:t>Very little immune response (cell-mediated or </a:t>
            </a:r>
            <a:r>
              <a:rPr lang="en-US" sz="2800" b="0" dirty="0" err="1" smtClean="0">
                <a:sym typeface="Wingdings" pitchFamily="2" charset="2"/>
              </a:rPr>
              <a:t>humoral</a:t>
            </a:r>
            <a:r>
              <a:rPr lang="en-US" sz="2800" b="0" dirty="0" smtClean="0">
                <a:sym typeface="Wingdings" pitchFamily="2" charset="2"/>
              </a:rPr>
              <a:t>) can occur without the boost provided by helper T-cells (</a:t>
            </a:r>
            <a:r>
              <a:rPr lang="en-US" sz="2800" dirty="0" smtClean="0">
                <a:sym typeface="Wingdings" pitchFamily="2" charset="2"/>
              </a:rPr>
              <a:t>reason why AIDS is so deadly</a:t>
            </a:r>
            <a:r>
              <a:rPr lang="en-US" sz="2800" b="0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7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ym typeface="Wingdings" pitchFamily="2" charset="2"/>
              </a:rPr>
              <a:t>Suppressor T-cells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>
                <a:sym typeface="Wingdings" pitchFamily="2" charset="2"/>
              </a:rPr>
              <a:t>Act after an infection has been conquered – help to </a:t>
            </a:r>
            <a:r>
              <a:rPr lang="en-US" sz="2800" b="0" u="sng" dirty="0" smtClean="0">
                <a:sym typeface="Wingdings" pitchFamily="2" charset="2"/>
              </a:rPr>
              <a:t>																		</a:t>
            </a:r>
            <a:endParaRPr lang="en-US" sz="2800" b="0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>
                <a:sym typeface="Wingdings" pitchFamily="2" charset="2"/>
              </a:rPr>
              <a:t>After infection is over, some suppressor T cells and helper T cells remain and function as memory T cells to help protect the body against future exposure to the same antigen</a:t>
            </a:r>
          </a:p>
        </p:txBody>
      </p:sp>
    </p:spTree>
    <p:extLst>
      <p:ext uri="{BB962C8B-B14F-4D97-AF65-F5344CB8AC3E}">
        <p14:creationId xmlns:p14="http://schemas.microsoft.com/office/powerpoint/2010/main" val="7687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838200"/>
            <a:ext cx="8610600" cy="4678363"/>
          </a:xfrm>
        </p:spPr>
        <p:txBody>
          <a:bodyPr>
            <a:noAutofit/>
          </a:bodyPr>
          <a:lstStyle/>
          <a:p>
            <a:pPr marL="800100" lvl="1" indent="-342900"/>
            <a:r>
              <a:rPr lang="en-US" sz="3600" b="1" dirty="0" smtClean="0">
                <a:sym typeface="Wingdings" pitchFamily="2" charset="2"/>
              </a:rPr>
              <a:t>Details of the Immune Response:</a:t>
            </a:r>
          </a:p>
          <a:p>
            <a:pPr marL="1485900" lvl="2" indent="-342900"/>
            <a:r>
              <a:rPr lang="en-US" sz="3200" b="1" dirty="0" smtClean="0">
                <a:sym typeface="Wingdings" pitchFamily="2" charset="2"/>
              </a:rPr>
              <a:t>Step 3: </a:t>
            </a:r>
            <a:r>
              <a:rPr lang="en-US" sz="3200" b="1" u="sng" dirty="0" smtClean="0">
                <a:sym typeface="Wingdings" pitchFamily="2" charset="2"/>
              </a:rPr>
              <a:t>																						</a:t>
            </a:r>
            <a:r>
              <a:rPr lang="en-US" sz="3200" b="1" dirty="0" smtClean="0">
                <a:sym typeface="Wingdings" pitchFamily="2" charset="2"/>
              </a:rPr>
              <a:t>:</a:t>
            </a:r>
          </a:p>
          <a:p>
            <a:pPr marL="1943100" lvl="3" indent="-342900"/>
            <a:r>
              <a:rPr lang="en-US" sz="2800" dirty="0" smtClean="0">
                <a:sym typeface="Wingdings" pitchFamily="2" charset="2"/>
              </a:rPr>
              <a:t>Memory cells allow us to retain immunity to antigens</a:t>
            </a:r>
          </a:p>
          <a:p>
            <a:pPr marL="1943100" lvl="3" indent="-342900"/>
            <a:r>
              <a:rPr lang="en-US" sz="2800" dirty="0" smtClean="0">
                <a:sym typeface="Wingdings" pitchFamily="2" charset="2"/>
              </a:rPr>
              <a:t>B and T memory cells survive for many years</a:t>
            </a:r>
          </a:p>
        </p:txBody>
      </p:sp>
    </p:spTree>
    <p:extLst>
      <p:ext uri="{BB962C8B-B14F-4D97-AF65-F5344CB8AC3E}">
        <p14:creationId xmlns:p14="http://schemas.microsoft.com/office/powerpoint/2010/main" val="16775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609600"/>
            <a:ext cx="8915400" cy="4678363"/>
          </a:xfrm>
        </p:spPr>
        <p:txBody>
          <a:bodyPr>
            <a:noAutofit/>
          </a:bodyPr>
          <a:lstStyle/>
          <a:p>
            <a:pPr marL="1943100" lvl="3" indent="-342900"/>
            <a:r>
              <a:rPr lang="en-US" sz="2800" dirty="0" smtClean="0">
                <a:sym typeface="Wingdings" pitchFamily="2" charset="2"/>
              </a:rPr>
              <a:t>If the body is exposed to antigens the immune system has previously encountered:</a:t>
            </a:r>
          </a:p>
          <a:p>
            <a:pPr marL="2400300" lvl="4" indent="-342900">
              <a:buFont typeface="Wingdings" pitchFamily="2" charset="2"/>
              <a:buChar char="Ø"/>
            </a:pPr>
            <a:r>
              <a:rPr lang="en-US" sz="2800" dirty="0" smtClean="0">
                <a:sym typeface="Wingdings" pitchFamily="2" charset="2"/>
              </a:rPr>
              <a:t>The appropriate </a:t>
            </a:r>
            <a:r>
              <a:rPr lang="en-US" sz="2800" u="sng" dirty="0" smtClean="0">
                <a:sym typeface="Wingdings" pitchFamily="2" charset="2"/>
              </a:rPr>
              <a:t>																																</a:t>
            </a:r>
            <a:endParaRPr lang="en-US" sz="2800" dirty="0" smtClean="0">
              <a:sym typeface="Wingdings" pitchFamily="2" charset="2"/>
            </a:endParaRPr>
          </a:p>
          <a:p>
            <a:pPr marL="1943100" lvl="3" indent="-342900"/>
            <a:r>
              <a:rPr lang="en-US" sz="2800" dirty="0" smtClean="0">
                <a:sym typeface="Wingdings" pitchFamily="2" charset="2"/>
              </a:rPr>
              <a:t>Second immune response is </a:t>
            </a:r>
            <a:r>
              <a:rPr lang="en-US" sz="2800" u="sng" dirty="0" smtClean="0">
                <a:sym typeface="Wingdings" pitchFamily="2" charset="2"/>
              </a:rPr>
              <a:t>			</a:t>
            </a:r>
            <a:r>
              <a:rPr lang="en-US" sz="2800" dirty="0" smtClean="0">
                <a:sym typeface="Wingdings" pitchFamily="2" charset="2"/>
              </a:rPr>
              <a:t>– invasion is overcome so fast, there </a:t>
            </a:r>
            <a:r>
              <a:rPr lang="en-US" sz="2800" u="sng" dirty="0" smtClean="0">
                <a:sym typeface="Wingdings" pitchFamily="2" charset="2"/>
              </a:rPr>
              <a:t>														</a:t>
            </a:r>
            <a:endParaRPr lang="en-US" sz="2800" dirty="0" smtClean="0">
              <a:sym typeface="Wingdings" pitchFamily="2" charset="2"/>
            </a:endParaRPr>
          </a:p>
          <a:p>
            <a:pPr marL="1943100" lvl="3" indent="-342900"/>
            <a:endParaRPr lang="en-US" sz="28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35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Secondary Immune Response</a:t>
            </a:r>
          </a:p>
        </p:txBody>
      </p:sp>
      <p:pic>
        <p:nvPicPr>
          <p:cNvPr id="4098" name="Picture 2" descr="http://www.uic.edu/classes/bios/bios100/lectures/mem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10400" cy="53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2673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Summary: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895494" y="-904896"/>
            <a:ext cx="5181601" cy="897259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7687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Summary: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http://www.uic.edu/classes/bios/bios100/lectures/1100361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2" y="-30480"/>
            <a:ext cx="7342908" cy="72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610600" cy="46783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>
                <a:sym typeface="Wingdings" pitchFamily="2" charset="2"/>
              </a:rPr>
              <a:t>AIDS – Acquired Immune Deficiency Syndrome</a:t>
            </a:r>
          </a:p>
          <a:p>
            <a:pPr marL="800100" lvl="1" indent="-342900"/>
            <a:r>
              <a:rPr lang="en-US" sz="2800" b="1" dirty="0" smtClean="0">
                <a:sym typeface="Wingdings" pitchFamily="2" charset="2"/>
              </a:rPr>
              <a:t>Cause: </a:t>
            </a:r>
          </a:p>
          <a:p>
            <a:pPr marL="1485900" lvl="2" indent="-342900"/>
            <a:r>
              <a:rPr lang="en-US" sz="2400" dirty="0" smtClean="0">
                <a:sym typeface="Wingdings" pitchFamily="2" charset="2"/>
              </a:rPr>
              <a:t>Caused by two viruses – </a:t>
            </a:r>
            <a:r>
              <a:rPr lang="en-US" sz="2400" u="sng" dirty="0" smtClean="0">
                <a:sym typeface="Wingdings" pitchFamily="2" charset="2"/>
              </a:rPr>
              <a:t>												</a:t>
            </a:r>
            <a:endParaRPr lang="en-US" sz="2400" dirty="0" smtClean="0">
              <a:sym typeface="Wingdings" pitchFamily="2" charset="2"/>
            </a:endParaRPr>
          </a:p>
          <a:p>
            <a:pPr marL="1485900" lvl="2" indent="-342900"/>
            <a:r>
              <a:rPr lang="en-US" sz="2400" dirty="0">
                <a:sym typeface="Wingdings" pitchFamily="2" charset="2"/>
              </a:rPr>
              <a:t>HIV is </a:t>
            </a:r>
            <a:r>
              <a:rPr lang="en-US" sz="2400" dirty="0" smtClean="0">
                <a:sym typeface="Wingdings" pitchFamily="2" charset="2"/>
              </a:rPr>
              <a:t>a </a:t>
            </a:r>
            <a:r>
              <a:rPr lang="en-US" sz="2400" u="sng" dirty="0" smtClean="0">
                <a:sym typeface="Wingdings" pitchFamily="2" charset="2"/>
              </a:rPr>
              <a:t>				</a:t>
            </a:r>
            <a:r>
              <a:rPr lang="en-US" sz="2400" dirty="0" smtClean="0">
                <a:sym typeface="Wingdings" pitchFamily="2" charset="2"/>
              </a:rPr>
              <a:t>– </a:t>
            </a:r>
            <a:r>
              <a:rPr lang="en-US" sz="2400" dirty="0">
                <a:sym typeface="Wingdings" pitchFamily="2" charset="2"/>
              </a:rPr>
              <a:t>contains RNA as its genetic </a:t>
            </a:r>
            <a:r>
              <a:rPr lang="en-US" sz="2400" dirty="0" smtClean="0">
                <a:sym typeface="Wingdings" pitchFamily="2" charset="2"/>
              </a:rPr>
              <a:t>material</a:t>
            </a:r>
          </a:p>
          <a:p>
            <a:pPr marL="1485900" lvl="2" indent="-342900"/>
            <a:r>
              <a:rPr lang="en-US" sz="2400" dirty="0" smtClean="0">
                <a:sym typeface="Wingdings" pitchFamily="2" charset="2"/>
              </a:rPr>
              <a:t>AIDS describes the </a:t>
            </a:r>
            <a:r>
              <a:rPr lang="en-US" sz="2400" u="sng" dirty="0" smtClean="0">
                <a:sym typeface="Wingdings" pitchFamily="2" charset="2"/>
              </a:rPr>
              <a:t>											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6.3.8 Discuss the cause, transmission and social implications of AIDS.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marL="1485900" lvl="2" indent="-342900"/>
            <a:r>
              <a:rPr lang="en-US" sz="2800" b="0" dirty="0" smtClean="0">
                <a:sym typeface="Wingdings" pitchFamily="2" charset="2"/>
              </a:rPr>
              <a:t>A successful immune response involves: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Recognizing an invader,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sz="2400" b="0" dirty="0" smtClean="0">
                <a:sym typeface="Wingdings" pitchFamily="2" charset="2"/>
              </a:rPr>
              <a:t>Launching a successful attack to overcome the invader, and</a:t>
            </a:r>
          </a:p>
          <a:p>
            <a:pPr marL="2057400" lvl="3" indent="-45720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Retaining a memory of the invader to ward off future attacks</a:t>
            </a:r>
            <a:endParaRPr lang="en-US" sz="2400" b="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" y="990600"/>
            <a:ext cx="8983980" cy="5532120"/>
          </a:xfrm>
        </p:spPr>
        <p:txBody>
          <a:bodyPr>
            <a:noAutofit/>
          </a:bodyPr>
          <a:lstStyle/>
          <a:p>
            <a:pPr marL="800100" lvl="1" indent="-342900"/>
            <a:r>
              <a:rPr lang="en-US" sz="3200" b="1" dirty="0" smtClean="0">
                <a:sym typeface="Wingdings" pitchFamily="2" charset="2"/>
              </a:rPr>
              <a:t>Effect:</a:t>
            </a:r>
          </a:p>
          <a:p>
            <a:pPr marL="1485900" lvl="2" indent="-342900"/>
            <a:r>
              <a:rPr lang="en-US" sz="2800" dirty="0" smtClean="0">
                <a:sym typeface="Wingdings" pitchFamily="2" charset="2"/>
              </a:rPr>
              <a:t>HIV viruses </a:t>
            </a:r>
            <a:r>
              <a:rPr lang="en-US" sz="2800" u="sng" dirty="0" smtClean="0">
                <a:sym typeface="Wingdings" pitchFamily="2" charset="2"/>
              </a:rPr>
              <a:t>						</a:t>
            </a:r>
            <a:endParaRPr lang="en-US" sz="2800" dirty="0">
              <a:sym typeface="Wingdings" pitchFamily="2" charset="2"/>
            </a:endParaRPr>
          </a:p>
          <a:p>
            <a:pPr marL="1485900" lvl="2" indent="-342900"/>
            <a:r>
              <a:rPr lang="en-US" sz="2800" b="0" dirty="0" smtClean="0">
                <a:sym typeface="Wingdings" pitchFamily="2" charset="2"/>
              </a:rPr>
              <a:t>HIV r</a:t>
            </a:r>
            <a:r>
              <a:rPr lang="en-US" sz="2800" dirty="0" smtClean="0">
                <a:sym typeface="Wingdings" pitchFamily="2" charset="2"/>
              </a:rPr>
              <a:t>eproduces by </a:t>
            </a:r>
            <a:r>
              <a:rPr lang="en-US" sz="2800" u="sng" dirty="0" smtClean="0">
                <a:sym typeface="Wingdings" pitchFamily="2" charset="2"/>
              </a:rPr>
              <a:t>																					</a:t>
            </a:r>
            <a:endParaRPr lang="en-US" sz="2800" dirty="0" smtClean="0">
              <a:sym typeface="Wingdings" pitchFamily="2" charset="2"/>
            </a:endParaRPr>
          </a:p>
          <a:p>
            <a:pPr marL="1485900" lvl="2" indent="-342900"/>
            <a:r>
              <a:rPr lang="en-US" sz="2800" dirty="0" smtClean="0">
                <a:sym typeface="Wingdings" pitchFamily="2" charset="2"/>
              </a:rPr>
              <a:t>Eventually the infected cell begins </a:t>
            </a:r>
            <a:r>
              <a:rPr lang="en-US" sz="2800" u="sng" dirty="0" smtClean="0">
                <a:sym typeface="Wingdings" pitchFamily="2" charset="2"/>
              </a:rPr>
              <a:t>																		</a:t>
            </a:r>
            <a:endParaRPr lang="en-US" sz="2800" dirty="0" smtClean="0">
              <a:sym typeface="Wingdings" pitchFamily="2" charset="2"/>
            </a:endParaRPr>
          </a:p>
          <a:p>
            <a:pPr marL="1485900" lvl="2" indent="-342900"/>
            <a:r>
              <a:rPr lang="en-US" sz="2800" dirty="0" smtClean="0">
                <a:sym typeface="Wingdings" pitchFamily="2" charset="2"/>
              </a:rPr>
              <a:t>Proliferating viruses eventually </a:t>
            </a:r>
            <a:r>
              <a:rPr lang="en-US" sz="2800" u="sng" dirty="0" smtClean="0">
                <a:sym typeface="Wingdings" pitchFamily="2" charset="2"/>
              </a:rPr>
              <a:t>					</a:t>
            </a:r>
            <a:endParaRPr lang="en-US" sz="2800" dirty="0" smtClean="0">
              <a:sym typeface="Wingdings" pitchFamily="2" charset="2"/>
            </a:endParaRPr>
          </a:p>
          <a:p>
            <a:pPr marL="1485900" lvl="2" indent="-342900"/>
            <a:endParaRPr lang="en-US" sz="2800" b="0" dirty="0" smtClean="0">
              <a:sym typeface="Wingdings" pitchFamily="2" charset="2"/>
            </a:endParaRPr>
          </a:p>
          <a:p>
            <a:pPr marL="1485900" lvl="2" indent="-342900"/>
            <a:endParaRPr lang="en-US" sz="2800" b="0" dirty="0" smtClean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6.3.7 Outline the effects of HIV on the immune system.</a:t>
            </a:r>
          </a:p>
        </p:txBody>
      </p:sp>
    </p:spTree>
    <p:extLst>
      <p:ext uri="{BB962C8B-B14F-4D97-AF65-F5344CB8AC3E}">
        <p14:creationId xmlns:p14="http://schemas.microsoft.com/office/powerpoint/2010/main" val="8214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" y="1066800"/>
            <a:ext cx="8983980" cy="5608320"/>
          </a:xfrm>
        </p:spPr>
        <p:txBody>
          <a:bodyPr>
            <a:noAutofit/>
          </a:bodyPr>
          <a:lstStyle/>
          <a:p>
            <a:pPr marL="1485900" lvl="2" indent="-342900"/>
            <a:r>
              <a:rPr lang="en-US" sz="2800" dirty="0" smtClean="0">
                <a:sym typeface="Wingdings" pitchFamily="2" charset="2"/>
              </a:rPr>
              <a:t>As the number of helper T-cells decline, the lymphocytes are </a:t>
            </a:r>
            <a:r>
              <a:rPr lang="en-US" sz="2800" u="sng" dirty="0" smtClean="0">
                <a:sym typeface="Wingdings" pitchFamily="2" charset="2"/>
              </a:rPr>
              <a:t>																													</a:t>
            </a:r>
            <a:endParaRPr lang="en-US" sz="2800" dirty="0" smtClean="0">
              <a:sym typeface="Wingdings" pitchFamily="2" charset="2"/>
            </a:endParaRPr>
          </a:p>
          <a:p>
            <a:pPr marL="1485900" lvl="2" indent="-342900"/>
            <a:r>
              <a:rPr lang="en-US" sz="2800" dirty="0">
                <a:sym typeface="Wingdings" pitchFamily="2" charset="2"/>
              </a:rPr>
              <a:t>AIDS does not directly kill its victims, </a:t>
            </a:r>
            <a:r>
              <a:rPr lang="en-US" sz="2800" u="sng" dirty="0" smtClean="0">
                <a:sym typeface="Wingdings" pitchFamily="2" charset="2"/>
              </a:rPr>
              <a:t>								</a:t>
            </a:r>
            <a:r>
              <a:rPr lang="en-US" sz="2800" dirty="0" smtClean="0">
                <a:sym typeface="Wingdings" pitchFamily="2" charset="2"/>
              </a:rPr>
              <a:t>  </a:t>
            </a:r>
            <a:r>
              <a:rPr lang="en-US" sz="2800" dirty="0">
                <a:sym typeface="Wingdings" pitchFamily="2" charset="2"/>
              </a:rPr>
              <a:t>As the helper T-cell population declines they become more susceptible to opportunistic diseases</a:t>
            </a:r>
          </a:p>
          <a:p>
            <a:pPr marL="1485900" lvl="2" indent="-342900"/>
            <a:endParaRPr lang="en-US" sz="2800" dirty="0" smtClean="0">
              <a:sym typeface="Wingdings" pitchFamily="2" charset="2"/>
            </a:endParaRPr>
          </a:p>
          <a:p>
            <a:pPr marL="1485900" lvl="2" indent="-342900"/>
            <a:endParaRPr lang="en-US" sz="2800" b="0" dirty="0" smtClean="0">
              <a:sym typeface="Wingdings" pitchFamily="2" charset="2"/>
            </a:endParaRPr>
          </a:p>
          <a:p>
            <a:pPr marL="1485900" lvl="2" indent="-342900"/>
            <a:endParaRPr lang="en-US" sz="2800" b="0" dirty="0" smtClean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6.3.7 Outline the effects of HIV on the immune system.</a:t>
            </a:r>
          </a:p>
        </p:txBody>
      </p:sp>
    </p:spTree>
    <p:extLst>
      <p:ext uri="{BB962C8B-B14F-4D97-AF65-F5344CB8AC3E}">
        <p14:creationId xmlns:p14="http://schemas.microsoft.com/office/powerpoint/2010/main" val="33691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3-20-HIVInfectionStages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1" y="30480"/>
            <a:ext cx="9061593" cy="65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267717"/>
          </a:xfrm>
        </p:spPr>
        <p:txBody>
          <a:bodyPr>
            <a:noAutofit/>
          </a:bodyPr>
          <a:lstStyle/>
          <a:p>
            <a:pPr marL="800100" lvl="1" indent="-342900"/>
            <a:r>
              <a:rPr lang="en-US" sz="3200" b="1" dirty="0" smtClean="0">
                <a:sym typeface="Wingdings" pitchFamily="2" charset="2"/>
              </a:rPr>
              <a:t>Transmission</a:t>
            </a:r>
            <a:r>
              <a:rPr lang="en-US" sz="2800" b="1" dirty="0" smtClean="0">
                <a:sym typeface="Wingdings" pitchFamily="2" charset="2"/>
              </a:rPr>
              <a:t>: 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Sexual intercourse – virus is present in semen and vaginal secretions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In traces of blood on a hypodermic needle that is shared by IV drug abusers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Across the placenta from a mother to a baby, or through cuts during childbirth or in milk during breast-feeding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6.3.8 Discuss the cause, transmission and social implications of AIDS.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458200" cy="4267717"/>
          </a:xfrm>
        </p:spPr>
        <p:txBody>
          <a:bodyPr>
            <a:noAutofit/>
          </a:bodyPr>
          <a:lstStyle/>
          <a:p>
            <a:pPr marL="1600200" lvl="2" indent="-457200">
              <a:buFont typeface="+mj-lt"/>
              <a:buAutoNum type="arabicPeriod" startAt="4"/>
            </a:pPr>
            <a:r>
              <a:rPr lang="en-US" sz="2800" dirty="0" smtClean="0">
                <a:sym typeface="Wingdings" pitchFamily="2" charset="2"/>
              </a:rPr>
              <a:t>In transfused blood or with blood products such as Factor VIII used to treat hemophiliacs</a:t>
            </a:r>
          </a:p>
          <a:p>
            <a:pPr marL="1600200" lvl="2" indent="-457200">
              <a:buFont typeface="+mj-lt"/>
              <a:buAutoNum type="arabicPeriod" startAt="4"/>
            </a:pPr>
            <a:r>
              <a:rPr lang="en-US" sz="2800" dirty="0" smtClean="0">
                <a:sym typeface="Wingdings" pitchFamily="2" charset="2"/>
              </a:rPr>
              <a:t>Accidents causing blood contamination – the disease can be transmitted between a patient and a surgeon during operations, and between a patient and a dentist through cuts in open skin</a:t>
            </a:r>
          </a:p>
          <a:p>
            <a:pPr marL="1600200" lvl="2" indent="-457200">
              <a:buFont typeface="+mj-lt"/>
              <a:buAutoNum type="arabicPeriod" startAt="4"/>
            </a:pPr>
            <a:r>
              <a:rPr lang="en-US" sz="2800" dirty="0" smtClean="0">
                <a:sym typeface="Wingdings" pitchFamily="2" charset="2"/>
              </a:rPr>
              <a:t>Tattoos and ear piercing with infected needles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6.3.8 Discuss the cause, transmission and social implications of AIDS.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678363"/>
          </a:xfrm>
        </p:spPr>
        <p:txBody>
          <a:bodyPr>
            <a:noAutofit/>
          </a:bodyPr>
          <a:lstStyle/>
          <a:p>
            <a:pPr marL="800100" lvl="1" indent="-342900"/>
            <a:r>
              <a:rPr lang="en-US" sz="2800" b="1" dirty="0" smtClean="0">
                <a:sym typeface="Wingdings" pitchFamily="2" charset="2"/>
              </a:rPr>
              <a:t>Social Implication of AIDS: </a:t>
            </a:r>
          </a:p>
          <a:p>
            <a:pPr marL="1485900" lvl="2" indent="-342900"/>
            <a:r>
              <a:rPr lang="en-US" sz="2400" dirty="0" smtClean="0">
                <a:sym typeface="Wingdings" pitchFamily="2" charset="2"/>
              </a:rPr>
              <a:t>Due to ignorance about the methods of transmission, </a:t>
            </a:r>
            <a:r>
              <a:rPr lang="en-US" sz="2400" u="sng" dirty="0" smtClean="0">
                <a:sym typeface="Wingdings" pitchFamily="2" charset="2"/>
              </a:rPr>
              <a:t>														</a:t>
            </a:r>
            <a:endParaRPr lang="en-US" sz="2400" dirty="0" smtClean="0">
              <a:sym typeface="Wingdings" pitchFamily="2" charset="2"/>
            </a:endParaRPr>
          </a:p>
          <a:p>
            <a:pPr marL="1485900" lvl="2" indent="-342900"/>
            <a:r>
              <a:rPr lang="en-US" sz="2400" dirty="0" smtClean="0">
                <a:sym typeface="Wingdings" pitchFamily="2" charset="2"/>
              </a:rPr>
              <a:t>HIV positive people may have difficulty </a:t>
            </a:r>
            <a:r>
              <a:rPr lang="en-US" sz="2400" u="sng" dirty="0" smtClean="0">
                <a:sym typeface="Wingdings" pitchFamily="2" charset="2"/>
              </a:rPr>
              <a:t>																		</a:t>
            </a:r>
            <a:endParaRPr lang="en-US" sz="2400" dirty="0" smtClean="0">
              <a:sym typeface="Wingdings" pitchFamily="2" charset="2"/>
            </a:endParaRPr>
          </a:p>
          <a:p>
            <a:pPr marL="1485900" lvl="2" indent="-342900"/>
            <a:r>
              <a:rPr lang="en-US" sz="2400" dirty="0" smtClean="0">
                <a:sym typeface="Wingdings" pitchFamily="2" charset="2"/>
              </a:rPr>
              <a:t>Sexual life styles have changed due to the awareness of and education about AIDS – </a:t>
            </a:r>
            <a:r>
              <a:rPr lang="en-US" sz="2400" u="sng" dirty="0" smtClean="0">
                <a:sym typeface="Wingdings" pitchFamily="2" charset="2"/>
              </a:rPr>
              <a:t>									</a:t>
            </a:r>
            <a:endParaRPr lang="en-US" sz="2400" dirty="0" smtClean="0">
              <a:sym typeface="Wingdings" pitchFamily="2" charset="2"/>
            </a:endParaRPr>
          </a:p>
          <a:p>
            <a:pPr marL="1485900" lvl="2" indent="-342900"/>
            <a:r>
              <a:rPr lang="en-US" sz="2400" dirty="0" smtClean="0">
                <a:sym typeface="Wingdings" pitchFamily="2" charset="2"/>
              </a:rPr>
              <a:t>Children may become </a:t>
            </a:r>
            <a:r>
              <a:rPr lang="en-US" sz="2400" u="sng" dirty="0" smtClean="0">
                <a:sym typeface="Wingdings" pitchFamily="2" charset="2"/>
              </a:rPr>
              <a:t>													</a:t>
            </a:r>
            <a:endParaRPr lang="en-US" sz="2400" dirty="0" smtClean="0">
              <a:sym typeface="Wingdings" pitchFamily="2" charset="2"/>
            </a:endParaRPr>
          </a:p>
          <a:p>
            <a:pPr marL="1485900" lvl="2" indent="-342900"/>
            <a:r>
              <a:rPr lang="en-US" sz="2400" dirty="0" smtClean="0">
                <a:sym typeface="Wingdings" pitchFamily="2" charset="2"/>
              </a:rPr>
              <a:t>May </a:t>
            </a:r>
            <a:r>
              <a:rPr lang="en-US" sz="2400" u="sng" dirty="0" smtClean="0">
                <a:sym typeface="Wingdings" pitchFamily="2" charset="2"/>
              </a:rPr>
              <a:t>							</a:t>
            </a:r>
            <a:endParaRPr lang="en-US" sz="2400" dirty="0" smtClean="0">
              <a:sym typeface="Wingdings" pitchFamily="2" charset="2"/>
            </a:endParaRPr>
          </a:p>
          <a:p>
            <a:pPr marL="1485900" lvl="2" indent="-342900"/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6.3.8 Discuss the cause, transmission and social implications of AIDS.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eJutJhin8-c/TqX-wx_Wz0I/AAAAAAAAAAo/56u6ov2ydBg/s1600/t%2Bce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"/>
          <a:stretch/>
        </p:blipFill>
        <p:spPr bwMode="auto">
          <a:xfrm>
            <a:off x="53340" y="2310552"/>
            <a:ext cx="4914900" cy="38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130966"/>
            <a:ext cx="5814060" cy="4678363"/>
          </a:xfrm>
        </p:spPr>
        <p:txBody>
          <a:bodyPr>
            <a:noAutofit/>
          </a:bodyPr>
          <a:lstStyle/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Some of these cells are released into bloodstream and </a:t>
            </a:r>
            <a:r>
              <a:rPr lang="en-US" sz="2400" u="sng" dirty="0" smtClean="0">
                <a:sym typeface="Wingdings" pitchFamily="2" charset="2"/>
              </a:rPr>
              <a:t>												</a:t>
            </a:r>
            <a:endParaRPr lang="en-US" sz="2400" dirty="0" smtClean="0">
              <a:sym typeface="Wingdings" pitchFamily="2" charset="2"/>
            </a:endParaRPr>
          </a:p>
          <a:p>
            <a:pPr marL="1943100" lvl="3" indent="-342900"/>
            <a:r>
              <a:rPr lang="en-US" sz="2400" b="0" u="sng" dirty="0" smtClean="0">
                <a:sym typeface="Wingdings" pitchFamily="2" charset="2"/>
              </a:rPr>
              <a:t> 								</a:t>
            </a:r>
            <a:r>
              <a:rPr lang="en-US" sz="2400" b="0" dirty="0" smtClean="0">
                <a:sym typeface="Wingdings" pitchFamily="2" charset="2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60" y="609600"/>
            <a:ext cx="8610600" cy="467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0" lvl="2" indent="-342900"/>
            <a:r>
              <a:rPr lang="en-US" sz="2800" dirty="0" smtClean="0">
                <a:sym typeface="Wingdings" pitchFamily="2" charset="2"/>
              </a:rPr>
              <a:t>Two key lymphocyte cells are involved in the immune response: </a:t>
            </a:r>
            <a:r>
              <a:rPr lang="en-US" sz="2800" u="sng" dirty="0" smtClean="0">
                <a:sym typeface="Wingdings" pitchFamily="2" charset="2"/>
              </a:rPr>
              <a:t>				</a:t>
            </a:r>
            <a:endParaRPr lang="en-US" sz="2800" dirty="0" smtClean="0">
              <a:sym typeface="Wingdings" pitchFamily="2" charset="2"/>
            </a:endParaRPr>
          </a:p>
          <a:p>
            <a:pPr marL="1485900" lvl="2" indent="-342900"/>
            <a:r>
              <a:rPr lang="en-US" sz="2800" dirty="0" smtClean="0">
                <a:sym typeface="Wingdings" pitchFamily="2" charset="2"/>
              </a:rPr>
              <a:t>Arise from </a:t>
            </a:r>
            <a:r>
              <a:rPr lang="en-US" sz="2800" u="sng" dirty="0">
                <a:sym typeface="Wingdings" pitchFamily="2" charset="2"/>
              </a:rPr>
              <a:t>	</a:t>
            </a:r>
            <a:r>
              <a:rPr lang="en-US" sz="2800" u="sng" dirty="0" smtClean="0">
                <a:sym typeface="Wingdings" pitchFamily="2" charset="2"/>
              </a:rPr>
              <a:t>					</a:t>
            </a:r>
            <a:endParaRPr lang="en-US" sz="2800" dirty="0" smtClean="0">
              <a:sym typeface="Wingdings" pitchFamily="2" charset="2"/>
            </a:endParaRPr>
          </a:p>
        </p:txBody>
      </p:sp>
      <p:pic>
        <p:nvPicPr>
          <p:cNvPr id="3076" name="Picture 4" descr="http://www.myasthenia.org.au/assets/images/thym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57626"/>
            <a:ext cx="2552700" cy="17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4770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http://www.myasthenia.org.au/html/treatments.htm</a:t>
            </a:r>
          </a:p>
        </p:txBody>
      </p:sp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49183"/>
            <a:ext cx="8610600" cy="4678363"/>
          </a:xfrm>
        </p:spPr>
        <p:txBody>
          <a:bodyPr>
            <a:noAutofit/>
          </a:bodyPr>
          <a:lstStyle/>
          <a:p>
            <a:pPr marL="800100" lvl="1" indent="-342900"/>
            <a:r>
              <a:rPr lang="en-US" sz="2800" b="1" dirty="0" smtClean="0">
                <a:sym typeface="Wingdings" pitchFamily="2" charset="2"/>
              </a:rPr>
              <a:t>Details of the Immune Response:</a:t>
            </a:r>
          </a:p>
          <a:p>
            <a:pPr marL="1485900" lvl="2" indent="-342900"/>
            <a:r>
              <a:rPr lang="en-US" sz="2400" b="1" dirty="0" smtClean="0">
                <a:sym typeface="Wingdings" pitchFamily="2" charset="2"/>
              </a:rPr>
              <a:t>Step 1: </a:t>
            </a:r>
            <a:r>
              <a:rPr lang="en-US" sz="2400" b="1" u="sng" dirty="0">
                <a:sym typeface="Wingdings" pitchFamily="2" charset="2"/>
              </a:rPr>
              <a:t>	</a:t>
            </a:r>
            <a:r>
              <a:rPr lang="en-US" sz="2400" b="1" u="sng" dirty="0" smtClean="0">
                <a:sym typeface="Wingdings" pitchFamily="2" charset="2"/>
              </a:rPr>
              <a:t>						</a:t>
            </a:r>
            <a:endParaRPr lang="en-US" sz="2400" b="1" dirty="0" smtClean="0">
              <a:sym typeface="Wingdings" pitchFamily="2" charset="2"/>
            </a:endParaRPr>
          </a:p>
          <a:p>
            <a:pPr marL="1943100" lvl="3" indent="-342900"/>
            <a:r>
              <a:rPr lang="en-US" sz="2400" b="1" dirty="0">
                <a:sym typeface="Wingdings" pitchFamily="2" charset="2"/>
              </a:rPr>
              <a:t>Antigens </a:t>
            </a:r>
            <a:r>
              <a:rPr lang="en-US" sz="2400" b="1" dirty="0" smtClean="0">
                <a:sym typeface="Wingdings" pitchFamily="2" charset="2"/>
              </a:rPr>
              <a:t>–</a:t>
            </a:r>
            <a:r>
              <a:rPr lang="en-US" sz="2400" b="1" u="sng" dirty="0" smtClean="0">
                <a:sym typeface="Wingdings" pitchFamily="2" charset="2"/>
              </a:rPr>
              <a:t>																				</a:t>
            </a:r>
            <a:endParaRPr lang="en-US" sz="2400" b="1" dirty="0"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6.3.5 Distinguish between </a:t>
            </a:r>
            <a:r>
              <a:rPr lang="en-US" sz="2400" b="1" i="1" dirty="0" smtClean="0">
                <a:solidFill>
                  <a:schemeClr val="tx2"/>
                </a:solidFill>
              </a:rPr>
              <a:t>antigens </a:t>
            </a:r>
            <a:r>
              <a:rPr lang="en-US" sz="2400" b="1" dirty="0" smtClean="0">
                <a:solidFill>
                  <a:schemeClr val="tx2"/>
                </a:solidFill>
              </a:rPr>
              <a:t>and </a:t>
            </a:r>
            <a:r>
              <a:rPr lang="en-US" sz="2400" b="1" i="1" dirty="0" smtClean="0">
                <a:solidFill>
                  <a:schemeClr val="tx2"/>
                </a:solidFill>
              </a:rPr>
              <a:t>antibodies.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Art:Special cells that eat antigens are a part of natural immunity. B cells that release antibodies are a part of acquired immunit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2874093"/>
            <a:ext cx="5349240" cy="34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13710" y="2697482"/>
            <a:ext cx="597789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0" lvl="4" indent="-342900"/>
            <a:r>
              <a:rPr lang="en-US" sz="2200" dirty="0" smtClean="0">
                <a:sym typeface="Wingdings" pitchFamily="2" charset="2"/>
              </a:rPr>
              <a:t>Can be </a:t>
            </a:r>
            <a:r>
              <a:rPr lang="en-US" sz="2200" u="sng" dirty="0" smtClean="0">
                <a:sym typeface="Wingdings" pitchFamily="2" charset="2"/>
              </a:rPr>
              <a:t>																	</a:t>
            </a:r>
            <a:r>
              <a:rPr lang="en-US" sz="2200" dirty="0" smtClean="0">
                <a:sym typeface="Wingdings" pitchFamily="2" charset="2"/>
              </a:rPr>
              <a:t>(usually large proteins, polysaccharides, and glycoproteins)</a:t>
            </a:r>
          </a:p>
          <a:p>
            <a:pPr marL="2400300" lvl="4" indent="-342900"/>
            <a:r>
              <a:rPr lang="en-US" sz="2200" dirty="0" smtClean="0">
                <a:sym typeface="Wingdings" pitchFamily="2" charset="2"/>
              </a:rPr>
              <a:t>Antigens on our own cells are recognized as </a:t>
            </a:r>
            <a:r>
              <a:rPr lang="en-US" sz="2200" u="sng" dirty="0" smtClean="0">
                <a:sym typeface="Wingdings" pitchFamily="2" charset="2"/>
              </a:rPr>
              <a:t>“	”</a:t>
            </a:r>
            <a:r>
              <a:rPr lang="en-US" sz="2200" dirty="0" smtClean="0">
                <a:sym typeface="Wingdings" pitchFamily="2" charset="2"/>
              </a:rPr>
              <a:t> and do not stimulate an immune response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1470" y="3086128"/>
            <a:ext cx="1371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Macrophage</a:t>
            </a:r>
          </a:p>
          <a:p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70" y="2809278"/>
            <a:ext cx="114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Antigen (bacteria)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36670" y="5395912"/>
            <a:ext cx="153924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 cell (lymphocyte) releasing antibodies  that attack antigens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5943"/>
            <a:ext cx="944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http://kids.britannica.com/elementary/art-89116/Special-cells-that-eat-antigens-are-a-part-of-natural</a:t>
            </a:r>
          </a:p>
        </p:txBody>
      </p:sp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marL="1485900" lvl="2" indent="-342900"/>
            <a:r>
              <a:rPr lang="en-US" sz="2800" b="0" dirty="0" smtClean="0">
                <a:sym typeface="Wingdings" pitchFamily="2" charset="2"/>
              </a:rPr>
              <a:t>The surfaces of the body’s own cells bear large proteins and polysaccharides just like microbes do</a:t>
            </a:r>
          </a:p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These proteins are collectively called the </a:t>
            </a:r>
            <a:r>
              <a:rPr lang="en-US" sz="2400" u="sng" dirty="0" smtClean="0">
                <a:sym typeface="Wingdings" pitchFamily="2" charset="2"/>
              </a:rPr>
              <a:t>								</a:t>
            </a:r>
            <a:endParaRPr lang="en-US" sz="2400" b="1" dirty="0" smtClean="0">
              <a:sym typeface="Wingdings" pitchFamily="2" charset="2"/>
            </a:endParaRPr>
          </a:p>
          <a:p>
            <a:pPr marL="1943100" lvl="3" indent="-342900"/>
            <a:r>
              <a:rPr lang="en-US" sz="2400" b="0" dirty="0" smtClean="0">
                <a:sym typeface="Wingdings" pitchFamily="2" charset="2"/>
              </a:rPr>
              <a:t>MCHs are </a:t>
            </a:r>
            <a:r>
              <a:rPr lang="en-US" sz="2400" b="0" u="sng" dirty="0" smtClean="0">
                <a:sym typeface="Wingdings" pitchFamily="2" charset="2"/>
              </a:rPr>
              <a:t>						</a:t>
            </a:r>
            <a:r>
              <a:rPr lang="en-US" sz="2400" b="0" dirty="0" smtClean="0">
                <a:sym typeface="Wingdings" pitchFamily="2" charset="2"/>
              </a:rPr>
              <a:t>– one person’s MHCs would be recognized as foreign antigens in another person’s body </a:t>
            </a:r>
          </a:p>
          <a:p>
            <a:pPr marL="2400300" lvl="4" indent="-342900">
              <a:buFont typeface="Wingdings" pitchFamily="2" charset="2"/>
              <a:buChar char="Ø"/>
            </a:pPr>
            <a:r>
              <a:rPr lang="en-US" sz="2400" b="0" dirty="0" smtClean="0">
                <a:sym typeface="Wingdings" pitchFamily="2" charset="2"/>
              </a:rPr>
              <a:t>Which is why </a:t>
            </a:r>
            <a:r>
              <a:rPr lang="en-US" sz="2400" b="0" u="sng" dirty="0" smtClean="0">
                <a:sym typeface="Wingdings" pitchFamily="2" charset="2"/>
              </a:rPr>
              <a:t>												</a:t>
            </a:r>
            <a:endParaRPr lang="en-US" sz="2400" b="0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6.3.5 Distinguish between </a:t>
            </a:r>
            <a:r>
              <a:rPr lang="en-US" sz="2400" b="1" i="1" dirty="0" smtClean="0">
                <a:solidFill>
                  <a:schemeClr val="tx2"/>
                </a:solidFill>
              </a:rPr>
              <a:t>antigens </a:t>
            </a:r>
            <a:r>
              <a:rPr lang="en-US" sz="2400" b="1" dirty="0" smtClean="0">
                <a:solidFill>
                  <a:schemeClr val="tx2"/>
                </a:solidFill>
              </a:rPr>
              <a:t>and </a:t>
            </a:r>
            <a:r>
              <a:rPr lang="en-US" sz="2400" b="1" i="1" dirty="0" smtClean="0">
                <a:solidFill>
                  <a:schemeClr val="tx2"/>
                </a:solidFill>
              </a:rPr>
              <a:t>antibodies.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marL="1485900" lvl="2" indent="-342900"/>
            <a:r>
              <a:rPr lang="en-US" sz="2400" b="0" dirty="0" smtClean="0">
                <a:sym typeface="Wingdings" pitchFamily="2" charset="2"/>
              </a:rPr>
              <a:t>Any foreign material entering the body can act as an antigen and stimulate an immune response</a:t>
            </a:r>
          </a:p>
          <a:p>
            <a:pPr marL="1485900" lvl="2" indent="-342900"/>
            <a:r>
              <a:rPr lang="en-US" sz="2400" dirty="0" smtClean="0">
                <a:sym typeface="Wingdings" pitchFamily="2" charset="2"/>
              </a:rPr>
              <a:t>“Anti-” means </a:t>
            </a:r>
            <a:r>
              <a:rPr lang="en-US" sz="2400" u="sng" dirty="0" smtClean="0">
                <a:sym typeface="Wingdings" pitchFamily="2" charset="2"/>
              </a:rPr>
              <a:t>			</a:t>
            </a:r>
            <a:r>
              <a:rPr lang="en-US" sz="2400" dirty="0" smtClean="0">
                <a:sym typeface="Wingdings" pitchFamily="2" charset="2"/>
              </a:rPr>
              <a:t> &amp; “-gen” means</a:t>
            </a:r>
            <a:r>
              <a:rPr lang="en-US" sz="2400" u="sng" dirty="0" smtClean="0">
                <a:sym typeface="Wingdings" pitchFamily="2" charset="2"/>
              </a:rPr>
              <a:t>				</a:t>
            </a:r>
            <a:r>
              <a:rPr lang="en-US" sz="2400" dirty="0" smtClean="0">
                <a:sym typeface="Wingdings" pitchFamily="2" charset="2"/>
              </a:rPr>
              <a:t>, so antigen is an </a:t>
            </a:r>
            <a:r>
              <a:rPr lang="en-US" sz="2400" u="sng" dirty="0" smtClean="0">
                <a:sym typeface="Wingdings" pitchFamily="2" charset="2"/>
              </a:rPr>
              <a:t>										</a:t>
            </a:r>
            <a:endParaRPr lang="en-US" sz="2400" b="0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6.3.5 Distinguish between </a:t>
            </a:r>
            <a:r>
              <a:rPr lang="en-US" sz="2400" b="1" i="1" dirty="0" smtClean="0">
                <a:solidFill>
                  <a:schemeClr val="tx2"/>
                </a:solidFill>
              </a:rPr>
              <a:t>antigens </a:t>
            </a:r>
            <a:r>
              <a:rPr lang="en-US" sz="2400" b="1" dirty="0" smtClean="0">
                <a:solidFill>
                  <a:schemeClr val="tx2"/>
                </a:solidFill>
              </a:rPr>
              <a:t>and </a:t>
            </a:r>
            <a:r>
              <a:rPr lang="en-US" sz="2400" b="1" i="1" dirty="0" smtClean="0">
                <a:solidFill>
                  <a:schemeClr val="tx2"/>
                </a:solidFill>
              </a:rPr>
              <a:t>antibodies.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610600" cy="4678363"/>
          </a:xfrm>
        </p:spPr>
        <p:txBody>
          <a:bodyPr>
            <a:noAutofit/>
          </a:bodyPr>
          <a:lstStyle/>
          <a:p>
            <a:pPr marL="1485900" lvl="2" indent="-342900"/>
            <a:r>
              <a:rPr lang="en-US" sz="2800" b="1" dirty="0" smtClean="0">
                <a:sym typeface="Wingdings" pitchFamily="2" charset="2"/>
              </a:rPr>
              <a:t>Antibodies</a:t>
            </a:r>
            <a:endParaRPr lang="en-US" sz="2400" b="1" dirty="0" smtClean="0">
              <a:sym typeface="Wingdings" pitchFamily="2" charset="2"/>
            </a:endParaRPr>
          </a:p>
          <a:p>
            <a:pPr marL="1943100" lvl="3" indent="-342900"/>
            <a:r>
              <a:rPr lang="en-US" sz="2400" u="sng" dirty="0" smtClean="0">
                <a:sym typeface="Wingdings" pitchFamily="2" charset="2"/>
              </a:rPr>
              <a:t> 																					</a:t>
            </a:r>
          </a:p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Y-shaped molecules made of 4 polypeptides </a:t>
            </a:r>
            <a:r>
              <a:rPr lang="en-US" sz="2400" u="sng" dirty="0" smtClean="0">
                <a:sym typeface="Wingdings" pitchFamily="2" charset="2"/>
              </a:rPr>
              <a:t>(								)</a:t>
            </a:r>
          </a:p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Antibodies have two sites that stick out and constantly look for antigens (and attach to antigens) and one site that sticks to the surface of its lymphocyte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6.3.5 Distinguish between </a:t>
            </a:r>
            <a:r>
              <a:rPr lang="en-US" sz="2400" b="1" i="1" dirty="0" smtClean="0">
                <a:solidFill>
                  <a:schemeClr val="tx2"/>
                </a:solidFill>
              </a:rPr>
              <a:t>antigens </a:t>
            </a:r>
            <a:r>
              <a:rPr lang="en-US" sz="2400" b="1" dirty="0" smtClean="0">
                <a:solidFill>
                  <a:schemeClr val="tx2"/>
                </a:solidFill>
              </a:rPr>
              <a:t>and </a:t>
            </a:r>
            <a:r>
              <a:rPr lang="en-US" sz="2400" b="1" i="1" dirty="0" smtClean="0">
                <a:solidFill>
                  <a:schemeClr val="tx2"/>
                </a:solidFill>
              </a:rPr>
              <a:t>antibodies.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762000"/>
            <a:ext cx="9220200" cy="4678363"/>
          </a:xfrm>
        </p:spPr>
        <p:txBody>
          <a:bodyPr>
            <a:noAutofit/>
          </a:bodyPr>
          <a:lstStyle/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Antibodies act in two ways:</a:t>
            </a:r>
          </a:p>
          <a:p>
            <a:pPr marL="2514600" lvl="4" indent="-45720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Act as </a:t>
            </a:r>
            <a:r>
              <a:rPr lang="en-US" sz="2400" u="sng" dirty="0" smtClean="0">
                <a:sym typeface="Wingdings" pitchFamily="2" charset="2"/>
              </a:rPr>
              <a:t>													</a:t>
            </a:r>
            <a:endParaRPr lang="en-US" sz="2400" dirty="0" smtClean="0">
              <a:sym typeface="Wingdings" pitchFamily="2" charset="2"/>
            </a:endParaRPr>
          </a:p>
          <a:p>
            <a:pPr marL="2514600" lvl="4" indent="-45720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Act as effectors and circulate in bloodstream </a:t>
            </a:r>
            <a:r>
              <a:rPr lang="en-US" sz="2400" u="sng" dirty="0" smtClean="0">
                <a:sym typeface="Wingdings" pitchFamily="2" charset="2"/>
              </a:rPr>
              <a:t>														</a:t>
            </a:r>
            <a:endParaRPr lang="en-US" sz="2400" dirty="0" smtClean="0">
              <a:sym typeface="Wingdings" pitchFamily="2" charset="2"/>
            </a:endParaRPr>
          </a:p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Tips of antibodies form </a:t>
            </a:r>
            <a:r>
              <a:rPr lang="en-US" sz="2400" u="sng" dirty="0" smtClean="0">
                <a:sym typeface="Wingdings" pitchFamily="2" charset="2"/>
              </a:rPr>
              <a:t>						</a:t>
            </a:r>
            <a:r>
              <a:rPr lang="en-US" sz="2400" dirty="0" smtClean="0">
                <a:sym typeface="Wingdings" pitchFamily="2" charset="2"/>
              </a:rPr>
              <a:t>for antigens – each site has a specific shape and binds only to a specific type of antigen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6.3.5 Distinguish between </a:t>
            </a:r>
            <a:r>
              <a:rPr lang="en-US" sz="2400" b="1" i="1" dirty="0" smtClean="0">
                <a:solidFill>
                  <a:schemeClr val="tx2"/>
                </a:solidFill>
              </a:rPr>
              <a:t>antigens </a:t>
            </a:r>
            <a:r>
              <a:rPr lang="en-US" sz="2400" b="1" dirty="0" smtClean="0">
                <a:solidFill>
                  <a:schemeClr val="tx2"/>
                </a:solidFill>
              </a:rPr>
              <a:t>and </a:t>
            </a:r>
            <a:r>
              <a:rPr lang="en-US" sz="2400" b="1" i="1" dirty="0" smtClean="0">
                <a:solidFill>
                  <a:schemeClr val="tx2"/>
                </a:solidFill>
              </a:rPr>
              <a:t>antibodies.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4450772"/>
            <a:ext cx="4331158" cy="23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4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885</TotalTime>
  <Words>532</Words>
  <Application>Microsoft Office PowerPoint</Application>
  <PresentationFormat>On-screen Show (4:3)</PresentationFormat>
  <Paragraphs>125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Secondary Immune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Defense Against Disease</dc:title>
  <dc:creator>Windows User</dc:creator>
  <cp:lastModifiedBy>Windows User</cp:lastModifiedBy>
  <cp:revision>112</cp:revision>
  <dcterms:created xsi:type="dcterms:W3CDTF">2013-03-18T01:35:38Z</dcterms:created>
  <dcterms:modified xsi:type="dcterms:W3CDTF">2013-03-20T22:42:09Z</dcterms:modified>
</cp:coreProperties>
</file>